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83625" cy="30275213"/>
  <p:notesSz cx="6858000" cy="9144000"/>
  <p:defaultTex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355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7" d="100"/>
          <a:sy n="17" d="100"/>
        </p:scale>
        <p:origin x="167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355F74"/>
              </a:solidFill>
              <a:ln w="19050">
                <a:solidFill>
                  <a:schemeClr val="lt1"/>
                </a:solidFill>
              </a:ln>
              <a:effectLst/>
            </c:spPr>
            <c:extLst xmlns:c16r2="http://schemas.microsoft.com/office/drawing/2015/06/chart">
              <c:ext xmlns:c16="http://schemas.microsoft.com/office/drawing/2014/chart" uri="{C3380CC4-5D6E-409C-BE32-E72D297353CC}">
                <c16:uniqueId val="{00000001-E8EE-4AF5-B76A-F58E36803276}"/>
              </c:ext>
            </c:extLst>
          </c:dPt>
          <c:dPt>
            <c:idx val="1"/>
            <c:bubble3D val="0"/>
            <c:spPr>
              <a:solidFill>
                <a:srgbClr val="FF7C80"/>
              </a:solidFill>
              <a:ln w="19050">
                <a:solidFill>
                  <a:schemeClr val="lt1"/>
                </a:solidFill>
              </a:ln>
              <a:effectLst/>
            </c:spPr>
            <c:extLst xmlns:c16r2="http://schemas.microsoft.com/office/drawing/2015/06/chart">
              <c:ext xmlns:c16="http://schemas.microsoft.com/office/drawing/2014/chart" uri="{C3380CC4-5D6E-409C-BE32-E72D297353CC}">
                <c16:uniqueId val="{00000003-E8EE-4AF5-B76A-F58E36803276}"/>
              </c:ext>
            </c:extLst>
          </c:dPt>
          <c:dPt>
            <c:idx val="2"/>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E8EE-4AF5-B76A-F58E36803276}"/>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E8EE-4AF5-B76A-F58E3680327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E8EE-4AF5-B76A-F58E368032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1B2B1-A454-43C8-AB2C-59D2C17FA55D}" type="datetimeFigureOut">
              <a:rPr lang="en-MY" smtClean="0"/>
              <a:t>29/7/2020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70500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1B2B1-A454-43C8-AB2C-59D2C17FA55D}" type="datetimeFigureOut">
              <a:rPr lang="en-MY" smtClean="0"/>
              <a:t>29/7/2020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195681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1B2B1-A454-43C8-AB2C-59D2C17FA55D}" type="datetimeFigureOut">
              <a:rPr lang="en-MY" smtClean="0"/>
              <a:t>29/7/2020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238855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1B2B1-A454-43C8-AB2C-59D2C17FA55D}" type="datetimeFigureOut">
              <a:rPr lang="en-MY" smtClean="0"/>
              <a:t>29/7/2020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386615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1B2B1-A454-43C8-AB2C-59D2C17FA55D}" type="datetimeFigureOut">
              <a:rPr lang="en-MY" smtClean="0"/>
              <a:t>29/7/2020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383248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1B2B1-A454-43C8-AB2C-59D2C17FA55D}" type="datetimeFigureOut">
              <a:rPr lang="en-MY" smtClean="0"/>
              <a:t>29/7/2020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395142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1B2B1-A454-43C8-AB2C-59D2C17FA55D}" type="datetimeFigureOut">
              <a:rPr lang="en-MY" smtClean="0"/>
              <a:t>29/7/2020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218186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1B2B1-A454-43C8-AB2C-59D2C17FA55D}" type="datetimeFigureOut">
              <a:rPr lang="en-MY" smtClean="0"/>
              <a:t>29/7/2020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177089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1B2B1-A454-43C8-AB2C-59D2C17FA55D}" type="datetimeFigureOut">
              <a:rPr lang="en-MY" smtClean="0"/>
              <a:t>29/7/2020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82200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2A31B2B1-A454-43C8-AB2C-59D2C17FA55D}" type="datetimeFigureOut">
              <a:rPr lang="en-MY" smtClean="0"/>
              <a:t>29/7/2020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296476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2A31B2B1-A454-43C8-AB2C-59D2C17FA55D}" type="datetimeFigureOut">
              <a:rPr lang="en-MY" smtClean="0"/>
              <a:t>29/7/2020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A4B5159-F1F8-466F-88FC-3A55722FCC57}" type="slidenum">
              <a:rPr lang="en-MY" smtClean="0"/>
              <a:t>‹#›</a:t>
            </a:fld>
            <a:endParaRPr lang="en-MY"/>
          </a:p>
        </p:txBody>
      </p:sp>
    </p:spTree>
    <p:extLst>
      <p:ext uri="{BB962C8B-B14F-4D97-AF65-F5344CB8AC3E}">
        <p14:creationId xmlns:p14="http://schemas.microsoft.com/office/powerpoint/2010/main" val="37533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2A31B2B1-A454-43C8-AB2C-59D2C17FA55D}" type="datetimeFigureOut">
              <a:rPr lang="en-MY" smtClean="0"/>
              <a:t>29/7/2020</a:t>
            </a:fld>
            <a:endParaRPr lang="en-MY"/>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6A4B5159-F1F8-466F-88FC-3A55722FCC57}" type="slidenum">
              <a:rPr lang="en-MY" smtClean="0"/>
              <a:t>‹#›</a:t>
            </a:fld>
            <a:endParaRPr lang="en-MY"/>
          </a:p>
        </p:txBody>
      </p:sp>
    </p:spTree>
    <p:extLst>
      <p:ext uri="{BB962C8B-B14F-4D97-AF65-F5344CB8AC3E}">
        <p14:creationId xmlns:p14="http://schemas.microsoft.com/office/powerpoint/2010/main" val="3106333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3" y="0"/>
            <a:ext cx="21383626" cy="30873354"/>
          </a:xfrm>
          <a:prstGeom prst="rect">
            <a:avLst/>
          </a:prstGeom>
        </p:spPr>
      </p:pic>
      <p:sp useBgFill="1">
        <p:nvSpPr>
          <p:cNvPr id="16" name="Rounded Rectangle 15"/>
          <p:cNvSpPr/>
          <p:nvPr/>
        </p:nvSpPr>
        <p:spPr>
          <a:xfrm>
            <a:off x="472988" y="5806440"/>
            <a:ext cx="20305364" cy="3076973"/>
          </a:xfrm>
          <a:prstGeom prst="roundRect">
            <a:avLst/>
          </a:prstGeom>
          <a:ln>
            <a:gradFill>
              <a:gsLst>
                <a:gs pos="20000">
                  <a:srgbClr val="CBDFF2"/>
                </a:gs>
                <a:gs pos="32000">
                  <a:schemeClr val="accent1">
                    <a:lumMod val="5000"/>
                    <a:lumOff val="95000"/>
                  </a:schemeClr>
                </a:gs>
                <a:gs pos="47000">
                  <a:schemeClr val="accent1">
                    <a:lumMod val="45000"/>
                    <a:lumOff val="55000"/>
                  </a:schemeClr>
                </a:gs>
                <a:gs pos="69000">
                  <a:schemeClr val="accent1">
                    <a:lumMod val="45000"/>
                    <a:lumOff val="55000"/>
                  </a:schemeClr>
                </a:gs>
                <a:gs pos="97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 name="Rounded Rectangle 56"/>
          <p:cNvSpPr/>
          <p:nvPr/>
        </p:nvSpPr>
        <p:spPr>
          <a:xfrm>
            <a:off x="475393" y="25191060"/>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0941118" y="25211922"/>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0530" y="10240635"/>
            <a:ext cx="10001026" cy="388998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27267" y="15272211"/>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72988" y="20254068"/>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0932794" y="20226939"/>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0888610" y="15200319"/>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0823045" y="10302339"/>
            <a:ext cx="10001026" cy="3712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27267" y="9320816"/>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 name="Rounded Rectangle 14"/>
          <p:cNvSpPr/>
          <p:nvPr/>
        </p:nvSpPr>
        <p:spPr>
          <a:xfrm>
            <a:off x="839395" y="2818940"/>
            <a:ext cx="17986457" cy="111945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39394" y="2952347"/>
            <a:ext cx="17986457" cy="930401"/>
          </a:xfrm>
          <a:prstGeom prst="rect">
            <a:avLst/>
          </a:prstGeom>
          <a:noFill/>
        </p:spPr>
        <p:txBody>
          <a:bodyPr wrap="square" rtlCol="0">
            <a:spAutoFit/>
          </a:bodyPr>
          <a:lstStyle/>
          <a:p>
            <a:pPr algn="ctr"/>
            <a:r>
              <a:rPr lang="en-MY" sz="5400" b="1" dirty="0" smtClean="0">
                <a:solidFill>
                  <a:schemeClr val="bg1"/>
                </a:solidFill>
                <a:latin typeface="Times New Roman" panose="02020603050405020304" pitchFamily="18" charset="0"/>
                <a:cs typeface="Times New Roman" panose="02020603050405020304" pitchFamily="18" charset="0"/>
              </a:rPr>
              <a:t>FAWANI ONLINE PARTY BOOKING SYSTEM (FOPABS)</a:t>
            </a:r>
            <a:endParaRPr lang="en-MY" sz="5400" b="1"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39395" y="9366536"/>
            <a:ext cx="8171804" cy="923330"/>
          </a:xfrm>
          <a:prstGeom prst="rect">
            <a:avLst/>
          </a:prstGeom>
          <a:noFill/>
        </p:spPr>
        <p:txBody>
          <a:bodyPr wrap="square" rtlCol="0">
            <a:spAutoFit/>
          </a:bodyPr>
          <a:lstStyle/>
          <a:p>
            <a:r>
              <a:rPr lang="en-MY" sz="5400" b="1" dirty="0">
                <a:solidFill>
                  <a:schemeClr val="bg1"/>
                </a:solidFill>
                <a:latin typeface="Times New Roman" panose="02020603050405020304" pitchFamily="18" charset="0"/>
                <a:cs typeface="Times New Roman" panose="02020603050405020304" pitchFamily="18" charset="0"/>
              </a:rPr>
              <a:t>PROBLEM STATEMENT</a:t>
            </a:r>
          </a:p>
        </p:txBody>
      </p:sp>
      <p:sp>
        <p:nvSpPr>
          <p:cNvPr id="23" name="TextBox 22"/>
          <p:cNvSpPr txBox="1"/>
          <p:nvPr/>
        </p:nvSpPr>
        <p:spPr>
          <a:xfrm>
            <a:off x="1434533" y="19693274"/>
            <a:ext cx="3787915" cy="923330"/>
          </a:xfrm>
          <a:prstGeom prst="rect">
            <a:avLst/>
          </a:prstGeom>
          <a:noFill/>
        </p:spPr>
        <p:txBody>
          <a:bodyPr wrap="square" rtlCol="0">
            <a:spAutoFit/>
          </a:bodyPr>
          <a:lstStyle/>
          <a:p>
            <a:r>
              <a:rPr lang="en-MY" sz="5400" b="1" dirty="0">
                <a:solidFill>
                  <a:schemeClr val="bg1"/>
                </a:solidFill>
                <a:latin typeface="Times New Roman" panose="02020603050405020304" pitchFamily="18" charset="0"/>
                <a:cs typeface="Times New Roman" panose="02020603050405020304" pitchFamily="18" charset="0"/>
              </a:rPr>
              <a:t>BENEFITS</a:t>
            </a:r>
          </a:p>
        </p:txBody>
      </p:sp>
      <p:sp>
        <p:nvSpPr>
          <p:cNvPr id="25" name="TextBox 24"/>
          <p:cNvSpPr txBox="1"/>
          <p:nvPr/>
        </p:nvSpPr>
        <p:spPr>
          <a:xfrm>
            <a:off x="1397428" y="23870251"/>
            <a:ext cx="8311189" cy="923330"/>
          </a:xfrm>
          <a:prstGeom prst="rect">
            <a:avLst/>
          </a:prstGeom>
          <a:noFill/>
        </p:spPr>
        <p:txBody>
          <a:bodyPr wrap="square" rtlCol="0">
            <a:spAutoFit/>
          </a:bodyPr>
          <a:lstStyle/>
          <a:p>
            <a:r>
              <a:rPr lang="en-MY" sz="5400" b="1" dirty="0" smtClean="0">
                <a:solidFill>
                  <a:schemeClr val="bg1"/>
                </a:solidFill>
                <a:latin typeface="Times New Roman" panose="02020603050405020304" pitchFamily="18" charset="0"/>
                <a:cs typeface="Times New Roman" panose="02020603050405020304" pitchFamily="18" charset="0"/>
              </a:rPr>
              <a:t>COMMERCIALIZATIO</a:t>
            </a:r>
            <a:endParaRPr lang="en-MY" sz="5400" b="1" dirty="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1597902" y="14624348"/>
            <a:ext cx="7290333" cy="923330"/>
          </a:xfrm>
          <a:prstGeom prst="rect">
            <a:avLst/>
          </a:prstGeom>
          <a:noFill/>
        </p:spPr>
        <p:txBody>
          <a:bodyPr wrap="square" rtlCol="0">
            <a:spAutoFit/>
          </a:bodyPr>
          <a:lstStyle/>
          <a:p>
            <a:r>
              <a:rPr lang="en-MY" sz="5400" b="1" dirty="0">
                <a:solidFill>
                  <a:schemeClr val="bg1"/>
                </a:solidFill>
                <a:latin typeface="Times New Roman" panose="02020603050405020304" pitchFamily="18" charset="0"/>
                <a:cs typeface="Times New Roman" panose="02020603050405020304" pitchFamily="18" charset="0"/>
              </a:rPr>
              <a:t>FINDINGS &amp; RESULT</a:t>
            </a:r>
          </a:p>
        </p:txBody>
      </p:sp>
      <p:sp>
        <p:nvSpPr>
          <p:cNvPr id="44" name="TextBox 43">
            <a:extLst>
              <a:ext uri="{FF2B5EF4-FFF2-40B4-BE49-F238E27FC236}">
                <a16:creationId xmlns:a16="http://schemas.microsoft.com/office/drawing/2014/main" xmlns="" id="{066C1584-9BDF-4565-A54B-339A96586EAD}"/>
              </a:ext>
            </a:extLst>
          </p:cNvPr>
          <p:cNvSpPr txBox="1"/>
          <p:nvPr/>
        </p:nvSpPr>
        <p:spPr>
          <a:xfrm>
            <a:off x="1095503" y="4102950"/>
            <a:ext cx="18792697" cy="584775"/>
          </a:xfrm>
          <a:prstGeom prst="rect">
            <a:avLst/>
          </a:prstGeom>
          <a:noFill/>
        </p:spPr>
        <p:txBody>
          <a:bodyPr wrap="square" rtlCol="0">
            <a:spAutoFit/>
          </a:bodyPr>
          <a:lstStyle/>
          <a:p>
            <a:pPr algn="ctr"/>
            <a:r>
              <a:rPr lang="en-MY" sz="3200" b="1" dirty="0" smtClean="0">
                <a:latin typeface="Times New Roman" panose="02020603050405020304" pitchFamily="18" charset="0"/>
                <a:cs typeface="Times New Roman" panose="02020603050405020304" pitchFamily="18" charset="0"/>
              </a:rPr>
              <a:t>FARAH HANUM BINTI ISMAIL, DR HASIAH BINTI MOHAMED@OMAR</a:t>
            </a:r>
            <a:endParaRPr lang="en-MY" sz="3200" b="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64F55EFE-5E88-4BC5-AC4E-FF33A99E2A84}"/>
              </a:ext>
            </a:extLst>
          </p:cNvPr>
          <p:cNvSpPr txBox="1"/>
          <p:nvPr/>
        </p:nvSpPr>
        <p:spPr>
          <a:xfrm>
            <a:off x="3221755" y="4697660"/>
            <a:ext cx="14745474" cy="1077218"/>
          </a:xfrm>
          <a:prstGeom prst="rect">
            <a:avLst/>
          </a:prstGeom>
          <a:noFill/>
        </p:spPr>
        <p:txBody>
          <a:bodyPr wrap="square" rtlCol="0">
            <a:spAutoFit/>
          </a:bodyPr>
          <a:lstStyle/>
          <a:p>
            <a:pPr algn="ctr"/>
            <a:r>
              <a:rPr lang="en-MY" sz="3200" b="1" dirty="0">
                <a:solidFill>
                  <a:schemeClr val="accent1">
                    <a:lumMod val="50000"/>
                  </a:schemeClr>
                </a:solidFill>
                <a:latin typeface="Times New Roman" panose="02020603050405020304" pitchFamily="18" charset="0"/>
                <a:cs typeface="Times New Roman" panose="02020603050405020304" pitchFamily="18" charset="0"/>
              </a:rPr>
              <a:t>Faculty of Computer and Mathematical </a:t>
            </a:r>
            <a:r>
              <a:rPr lang="en-MY" sz="3200" b="1" dirty="0" smtClean="0">
                <a:solidFill>
                  <a:schemeClr val="accent1">
                    <a:lumMod val="50000"/>
                  </a:schemeClr>
                </a:solidFill>
                <a:latin typeface="Times New Roman" panose="02020603050405020304" pitchFamily="18" charset="0"/>
                <a:cs typeface="Times New Roman" panose="02020603050405020304" pitchFamily="18" charset="0"/>
              </a:rPr>
              <a:t>Sciences</a:t>
            </a:r>
          </a:p>
          <a:p>
            <a:pPr algn="ctr"/>
            <a:r>
              <a:rPr lang="en-MY" sz="3200" b="1" dirty="0" smtClean="0">
                <a:solidFill>
                  <a:schemeClr val="accent1">
                    <a:lumMod val="50000"/>
                  </a:schemeClr>
                </a:solidFill>
                <a:latin typeface="Times New Roman" panose="02020603050405020304" pitchFamily="18" charset="0"/>
                <a:cs typeface="Times New Roman" panose="02020603050405020304" pitchFamily="18" charset="0"/>
              </a:rPr>
              <a:t>Universiti Teknologi MARA (UiTM)</a:t>
            </a:r>
            <a:endParaRPr lang="en-MY"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5263" y="-79775"/>
            <a:ext cx="4697303" cy="296325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28969673"/>
            <a:ext cx="5019292" cy="1303069"/>
          </a:xfrm>
          <a:prstGeom prst="rect">
            <a:avLst/>
          </a:prstGeom>
        </p:spPr>
      </p:pic>
      <p:sp>
        <p:nvSpPr>
          <p:cNvPr id="27" name="Rounded Rectangle 26"/>
          <p:cNvSpPr/>
          <p:nvPr/>
        </p:nvSpPr>
        <p:spPr>
          <a:xfrm>
            <a:off x="814577" y="5852349"/>
            <a:ext cx="6687724" cy="900216"/>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5400" b="1" dirty="0" smtClean="0">
                <a:solidFill>
                  <a:schemeClr val="bg1"/>
                </a:solidFill>
                <a:latin typeface="Times New Roman" panose="02020603050405020304" pitchFamily="18" charset="0"/>
                <a:cs typeface="Times New Roman" panose="02020603050405020304" pitchFamily="18" charset="0"/>
              </a:rPr>
              <a:t> ABSTRACT</a:t>
            </a:r>
            <a:endParaRPr lang="en-MY" sz="5400" b="1" dirty="0">
              <a:solidFill>
                <a:schemeClr val="bg1"/>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10731605" y="9340728"/>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endParaRPr lang="en-MY" sz="4800" b="1" dirty="0">
              <a:solidFill>
                <a:schemeClr val="bg1"/>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438655" y="24267951"/>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r>
              <a:rPr lang="en-MY" sz="4800" b="1">
                <a:solidFill>
                  <a:schemeClr val="bg1"/>
                </a:solidFill>
                <a:latin typeface="Times New Roman" panose="02020603050405020304" pitchFamily="18" charset="0"/>
                <a:cs typeface="Times New Roman" panose="02020603050405020304" pitchFamily="18" charset="0"/>
              </a:rPr>
              <a:t>COMMERCIALIZATION</a:t>
            </a:r>
            <a:endParaRPr lang="en-MY" sz="4800" b="1" dirty="0">
              <a:solidFill>
                <a:schemeClr val="bg1"/>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472987" y="19348733"/>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0" name="Rounded Rectangle 49"/>
          <p:cNvSpPr/>
          <p:nvPr/>
        </p:nvSpPr>
        <p:spPr>
          <a:xfrm>
            <a:off x="390529" y="14318205"/>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r>
              <a:rPr lang="en-MY" sz="5400" b="1" dirty="0" smtClean="0">
                <a:solidFill>
                  <a:schemeClr val="bg1"/>
                </a:solidFill>
                <a:latin typeface="Times New Roman" panose="02020603050405020304" pitchFamily="18" charset="0"/>
                <a:cs typeface="Times New Roman" panose="02020603050405020304" pitchFamily="18" charset="0"/>
              </a:rPr>
              <a:t> METHODOLOG1Y</a:t>
            </a:r>
            <a:endParaRPr lang="en-MY" sz="5400" b="1" dirty="0">
              <a:solidFill>
                <a:schemeClr val="bg1"/>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10872438" y="19241797"/>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r>
              <a:rPr lang="en-MY" sz="4800" b="1" dirty="0" smtClean="0">
                <a:solidFill>
                  <a:schemeClr val="bg1"/>
                </a:solidFill>
                <a:latin typeface="Times New Roman" panose="02020603050405020304" pitchFamily="18" charset="0"/>
                <a:cs typeface="Times New Roman" panose="02020603050405020304" pitchFamily="18" charset="0"/>
              </a:rPr>
              <a:t> NOVELTY</a:t>
            </a:r>
            <a:endParaRPr lang="en-US" dirty="0"/>
          </a:p>
        </p:txBody>
      </p:sp>
      <p:sp>
        <p:nvSpPr>
          <p:cNvPr id="55" name="Rounded Rectangle 54"/>
          <p:cNvSpPr/>
          <p:nvPr/>
        </p:nvSpPr>
        <p:spPr>
          <a:xfrm>
            <a:off x="10823045" y="14251073"/>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6" name="Rounded Rectangle 55"/>
          <p:cNvSpPr/>
          <p:nvPr/>
        </p:nvSpPr>
        <p:spPr>
          <a:xfrm>
            <a:off x="10823045" y="24267055"/>
            <a:ext cx="10001026" cy="961611"/>
          </a:xfrm>
          <a:prstGeom prst="roundRect">
            <a:avLst/>
          </a:prstGeom>
          <a:gradFill>
            <a:gsLst>
              <a:gs pos="100000">
                <a:srgbClr val="7030A0"/>
              </a:gs>
              <a:gs pos="100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4"/>
          </a:fillRef>
          <a:effectRef idx="1">
            <a:schemeClr val="accent4"/>
          </a:effectRef>
          <a:fontRef idx="minor">
            <a:schemeClr val="lt1"/>
          </a:fontRef>
        </p:style>
        <p:txBody>
          <a:bodyPr rtlCol="0" anchor="ctr"/>
          <a:lstStyle/>
          <a:p>
            <a:r>
              <a:rPr lang="en-MY" sz="4800" b="1">
                <a:solidFill>
                  <a:schemeClr val="bg1"/>
                </a:solidFill>
                <a:latin typeface="Times New Roman" panose="02020603050405020304" pitchFamily="18" charset="0"/>
                <a:cs typeface="Times New Roman" panose="02020603050405020304" pitchFamily="18" charset="0"/>
              </a:rPr>
              <a:t>CONCLUSION</a:t>
            </a:r>
            <a:endParaRPr lang="en-MY" sz="4800" b="1" dirty="0">
              <a:solidFill>
                <a:schemeClr val="bg1"/>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678101" y="19385806"/>
            <a:ext cx="3787915" cy="923330"/>
          </a:xfrm>
          <a:prstGeom prst="rect">
            <a:avLst/>
          </a:prstGeom>
          <a:noFill/>
        </p:spPr>
        <p:txBody>
          <a:bodyPr wrap="square" rtlCol="0">
            <a:spAutoFit/>
          </a:bodyPr>
          <a:lstStyle/>
          <a:p>
            <a:r>
              <a:rPr lang="en-MY" sz="5400" b="1" dirty="0">
                <a:solidFill>
                  <a:schemeClr val="bg1"/>
                </a:solidFill>
                <a:latin typeface="Times New Roman" panose="02020603050405020304" pitchFamily="18" charset="0"/>
                <a:cs typeface="Times New Roman" panose="02020603050405020304" pitchFamily="18" charset="0"/>
              </a:rPr>
              <a:t>BENEFITS</a:t>
            </a:r>
          </a:p>
        </p:txBody>
      </p:sp>
      <p:sp>
        <p:nvSpPr>
          <p:cNvPr id="64" name="TextBox 63"/>
          <p:cNvSpPr txBox="1"/>
          <p:nvPr/>
        </p:nvSpPr>
        <p:spPr>
          <a:xfrm>
            <a:off x="11111013" y="14316404"/>
            <a:ext cx="7290333" cy="923330"/>
          </a:xfrm>
          <a:prstGeom prst="rect">
            <a:avLst/>
          </a:prstGeom>
          <a:noFill/>
        </p:spPr>
        <p:txBody>
          <a:bodyPr wrap="square" rtlCol="0">
            <a:spAutoFit/>
          </a:bodyPr>
          <a:lstStyle/>
          <a:p>
            <a:r>
              <a:rPr lang="en-MY" sz="5400" b="1" dirty="0">
                <a:solidFill>
                  <a:schemeClr val="bg1"/>
                </a:solidFill>
                <a:latin typeface="Times New Roman" panose="02020603050405020304" pitchFamily="18" charset="0"/>
                <a:cs typeface="Times New Roman" panose="02020603050405020304" pitchFamily="18" charset="0"/>
              </a:rPr>
              <a:t>FINDINGS &amp; RESULT</a:t>
            </a:r>
          </a:p>
        </p:txBody>
      </p:sp>
      <p:sp>
        <p:nvSpPr>
          <p:cNvPr id="65" name="TextBox 64"/>
          <p:cNvSpPr txBox="1"/>
          <p:nvPr/>
        </p:nvSpPr>
        <p:spPr>
          <a:xfrm>
            <a:off x="11187938" y="9342106"/>
            <a:ext cx="4322609" cy="898529"/>
          </a:xfrm>
          <a:prstGeom prst="rect">
            <a:avLst/>
          </a:prstGeom>
          <a:noFill/>
        </p:spPr>
        <p:txBody>
          <a:bodyPr wrap="square" rtlCol="0">
            <a:spAutoFit/>
          </a:bodyPr>
          <a:lstStyle/>
          <a:p>
            <a:r>
              <a:rPr lang="en-MY" sz="5400" b="1" dirty="0">
                <a:solidFill>
                  <a:schemeClr val="bg1"/>
                </a:solidFill>
                <a:latin typeface="Times New Roman" panose="02020603050405020304" pitchFamily="18" charset="0"/>
                <a:cs typeface="Times New Roman" panose="02020603050405020304" pitchFamily="18" charset="0"/>
              </a:rPr>
              <a:t>OBJECTIVE</a:t>
            </a:r>
          </a:p>
        </p:txBody>
      </p:sp>
      <p:graphicFrame>
        <p:nvGraphicFramePr>
          <p:cNvPr id="66" name="Chart 65"/>
          <p:cNvGraphicFramePr/>
          <p:nvPr>
            <p:extLst>
              <p:ext uri="{D42A27DB-BD31-4B8C-83A1-F6EECF244321}">
                <p14:modId xmlns:p14="http://schemas.microsoft.com/office/powerpoint/2010/main" val="3292007645"/>
              </p:ext>
            </p:extLst>
          </p:nvPr>
        </p:nvGraphicFramePr>
        <p:xfrm>
          <a:off x="10941119" y="15236215"/>
          <a:ext cx="9948518" cy="3851254"/>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2233"/>
          <a:stretch/>
        </p:blipFill>
        <p:spPr>
          <a:xfrm>
            <a:off x="-9145213" y="5782234"/>
            <a:ext cx="43073053" cy="27341683"/>
          </a:xfrm>
          <a:prstGeom prst="rect">
            <a:avLst/>
          </a:prstGeom>
        </p:spPr>
      </p:pic>
      <p:sp>
        <p:nvSpPr>
          <p:cNvPr id="2" name="Rectangle 1"/>
          <p:cNvSpPr/>
          <p:nvPr/>
        </p:nvSpPr>
        <p:spPr>
          <a:xfrm>
            <a:off x="472987" y="6712842"/>
            <a:ext cx="20089290" cy="2246769"/>
          </a:xfrm>
          <a:prstGeom prst="rect">
            <a:avLst/>
          </a:prstGeom>
        </p:spPr>
        <p:txBody>
          <a:bodyPr wrap="square">
            <a:spAutoFit/>
          </a:bodyPr>
          <a:lstStyle/>
          <a:p>
            <a:r>
              <a:rPr lang="en-MY" sz="2000" dirty="0"/>
              <a:t>Fawani Online Party Booking System (FOPABS) is a system for booking process for Fawani Florist Sdn Bhd. This system is to ease the process for manage all booking for event planner, customer and runner. Currently, the users are booking event or party manually. Prototype Model is used as a guidance to build this system. In Prototype Model, there have several processes which starting with requirement gathering and analysis, quick design, build prototype, user evaluation, refining prototype and engineer product. The objectives of this project to identify the current practice, problems and requirement in making booking process, to design and develop a system to assist booking process in company and to evaluate functionality and usability of the system</a:t>
            </a:r>
            <a:r>
              <a:rPr lang="en-MY" sz="2000" dirty="0" smtClean="0"/>
              <a:t>.</a:t>
            </a:r>
          </a:p>
          <a:p>
            <a:r>
              <a:rPr lang="en-MY" sz="2000" dirty="0"/>
              <a:t>The system has been tested by two (2) expert users and thirty (30) respondents. There are eighteen (18) female respondents and twelve (12) male respondents participated in answering this survey that had distributed through Google Form. A total of 30, female and male between 24 and above years of age randomly selected to be the respondents of the study. In conclusion, some recommendations have been included in the final part of the report to enhance the quality of this project and also for future research. </a:t>
            </a:r>
          </a:p>
        </p:txBody>
      </p:sp>
      <p:sp>
        <p:nvSpPr>
          <p:cNvPr id="6" name="Rectangle 5"/>
          <p:cNvSpPr/>
          <p:nvPr/>
        </p:nvSpPr>
        <p:spPr>
          <a:xfrm>
            <a:off x="638817" y="10508370"/>
            <a:ext cx="9210904" cy="2677656"/>
          </a:xfrm>
          <a:prstGeom prst="rect">
            <a:avLst/>
          </a:prstGeom>
        </p:spPr>
        <p:txBody>
          <a:bodyPr wrap="square">
            <a:spAutoFit/>
          </a:bodyPr>
          <a:lstStyle/>
          <a:p>
            <a:pPr marL="457200" indent="-457200">
              <a:buFont typeface="Arial" panose="020B0604020202020204" pitchFamily="34" charset="0"/>
              <a:buChar char="•"/>
            </a:pPr>
            <a:r>
              <a:rPr lang="en-MY" sz="2800" dirty="0" smtClean="0"/>
              <a:t>Record </a:t>
            </a:r>
            <a:r>
              <a:rPr lang="en-MY" sz="2800" dirty="0"/>
              <a:t>all data manually in log book.</a:t>
            </a:r>
          </a:p>
          <a:p>
            <a:pPr marL="457200" indent="-457200">
              <a:buFont typeface="Arial" panose="020B0604020202020204" pitchFamily="34" charset="0"/>
              <a:buChar char="•"/>
            </a:pPr>
            <a:r>
              <a:rPr lang="en-MY" sz="2800" dirty="0" smtClean="0"/>
              <a:t>Take </a:t>
            </a:r>
            <a:r>
              <a:rPr lang="en-MY" sz="2800" dirty="0"/>
              <a:t>10 to 15 minutes to identify and update available time and date to customer.</a:t>
            </a:r>
          </a:p>
          <a:p>
            <a:pPr marL="457200" indent="-457200">
              <a:buFont typeface="Arial" panose="020B0604020202020204" pitchFamily="34" charset="0"/>
              <a:buChar char="•"/>
            </a:pPr>
            <a:r>
              <a:rPr lang="en-MY" sz="2800" dirty="0" smtClean="0"/>
              <a:t>Sometime </a:t>
            </a:r>
            <a:r>
              <a:rPr lang="en-MY" sz="2800" dirty="0"/>
              <a:t>take 45 minutes to 1 hour to get respond from event planner and did not get many information about package.</a:t>
            </a:r>
          </a:p>
        </p:txBody>
      </p:sp>
      <p:sp>
        <p:nvSpPr>
          <p:cNvPr id="7" name="Rectangle 6"/>
          <p:cNvSpPr/>
          <p:nvPr/>
        </p:nvSpPr>
        <p:spPr>
          <a:xfrm>
            <a:off x="10967846" y="10643125"/>
            <a:ext cx="9764785" cy="2677656"/>
          </a:xfrm>
          <a:prstGeom prst="rect">
            <a:avLst/>
          </a:prstGeom>
        </p:spPr>
        <p:txBody>
          <a:bodyPr wrap="square">
            <a:spAutoFit/>
          </a:bodyPr>
          <a:lstStyle/>
          <a:p>
            <a:pPr marL="457200" indent="-457200">
              <a:buFont typeface="Arial" panose="020B0604020202020204" pitchFamily="34" charset="0"/>
              <a:buChar char="•"/>
            </a:pPr>
            <a:r>
              <a:rPr lang="en-MY" sz="2800" dirty="0"/>
              <a:t>To identify current practise, problems and requirements in making booking process.</a:t>
            </a:r>
          </a:p>
          <a:p>
            <a:pPr marL="457200" indent="-457200">
              <a:buFont typeface="Arial" panose="020B0604020202020204" pitchFamily="34" charset="0"/>
              <a:buChar char="•"/>
            </a:pPr>
            <a:r>
              <a:rPr lang="en-MY" sz="2800" dirty="0"/>
              <a:t>To design and develop a system to assist booking process in company. </a:t>
            </a:r>
          </a:p>
          <a:p>
            <a:pPr marL="457200" indent="-457200">
              <a:buFont typeface="Arial" panose="020B0604020202020204" pitchFamily="34" charset="0"/>
              <a:buChar char="•"/>
            </a:pPr>
            <a:r>
              <a:rPr lang="en-MY" sz="2800" dirty="0"/>
              <a:t>To evaluate the functionality and usability of the proposed </a:t>
            </a:r>
            <a:r>
              <a:rPr lang="en-MY" sz="2800" dirty="0" smtClean="0"/>
              <a:t>system.</a:t>
            </a:r>
            <a:endParaRPr lang="en-MY" sz="2800" dirty="0"/>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7855" t="3917" r="8981" b="19806"/>
          <a:stretch/>
        </p:blipFill>
        <p:spPr>
          <a:xfrm>
            <a:off x="608806" y="15367935"/>
            <a:ext cx="9637947" cy="3480179"/>
          </a:xfrm>
          <a:prstGeom prst="rect">
            <a:avLst/>
          </a:prstGeom>
        </p:spPr>
      </p:pic>
      <p:sp>
        <p:nvSpPr>
          <p:cNvPr id="9" name="Rectangle 8"/>
          <p:cNvSpPr/>
          <p:nvPr/>
        </p:nvSpPr>
        <p:spPr>
          <a:xfrm>
            <a:off x="1397427" y="20924071"/>
            <a:ext cx="8311189" cy="1815882"/>
          </a:xfrm>
          <a:prstGeom prst="rect">
            <a:avLst/>
          </a:prstGeom>
        </p:spPr>
        <p:txBody>
          <a:bodyPr wrap="square">
            <a:spAutoFit/>
          </a:bodyPr>
          <a:lstStyle/>
          <a:p>
            <a:pPr marL="457200" indent="-457200">
              <a:buFont typeface="Arial" panose="020B0604020202020204" pitchFamily="34" charset="0"/>
              <a:buChar char="•"/>
            </a:pPr>
            <a:r>
              <a:rPr lang="en-MY" sz="2800" dirty="0" smtClean="0"/>
              <a:t>Easier and faster to book event or party</a:t>
            </a:r>
          </a:p>
          <a:p>
            <a:pPr marL="457200" indent="-457200">
              <a:buFont typeface="Arial" panose="020B0604020202020204" pitchFamily="34" charset="0"/>
              <a:buChar char="•"/>
            </a:pPr>
            <a:r>
              <a:rPr lang="en-MY" sz="2800" dirty="0" smtClean="0"/>
              <a:t>Meet the new self-service portals   </a:t>
            </a:r>
          </a:p>
          <a:p>
            <a:pPr marL="457200" indent="-457200">
              <a:buFont typeface="Arial" panose="020B0604020202020204" pitchFamily="34" charset="0"/>
              <a:buChar char="•"/>
            </a:pPr>
            <a:r>
              <a:rPr lang="en-MY" sz="2800" dirty="0" smtClean="0"/>
              <a:t>Work in 24/7</a:t>
            </a:r>
          </a:p>
          <a:p>
            <a:pPr marL="457200" indent="-457200">
              <a:buFont typeface="Arial" panose="020B0604020202020204" pitchFamily="34" charset="0"/>
              <a:buChar char="•"/>
            </a:pPr>
            <a:r>
              <a:rPr lang="en-MY" sz="2800" dirty="0" smtClean="0"/>
              <a:t>Get smarter insights into business           </a:t>
            </a:r>
            <a:endParaRPr lang="en-MY" sz="2800" dirty="0"/>
          </a:p>
        </p:txBody>
      </p:sp>
      <p:sp>
        <p:nvSpPr>
          <p:cNvPr id="11" name="Rectangle 10"/>
          <p:cNvSpPr/>
          <p:nvPr/>
        </p:nvSpPr>
        <p:spPr>
          <a:xfrm>
            <a:off x="12068149" y="20952477"/>
            <a:ext cx="646331" cy="954107"/>
          </a:xfrm>
          <a:prstGeom prst="rect">
            <a:avLst/>
          </a:prstGeom>
        </p:spPr>
        <p:txBody>
          <a:bodyPr wrap="none">
            <a:spAutoFit/>
          </a:bodyPr>
          <a:lstStyle/>
          <a:p>
            <a:pPr marL="457200" indent="-457200">
              <a:buFont typeface="Arial" panose="020B0604020202020204" pitchFamily="34" charset="0"/>
              <a:buChar char="•"/>
            </a:pPr>
            <a:endParaRPr lang="en-MY" sz="2800" dirty="0" smtClean="0"/>
          </a:p>
          <a:p>
            <a:pPr marL="457200" indent="-457200">
              <a:buFont typeface="Arial" panose="020B0604020202020204" pitchFamily="34" charset="0"/>
              <a:buChar char="•"/>
            </a:pPr>
            <a:endParaRPr lang="en-MY" sz="2800" dirty="0"/>
          </a:p>
        </p:txBody>
      </p:sp>
      <p:sp>
        <p:nvSpPr>
          <p:cNvPr id="12" name="Rectangle 11"/>
          <p:cNvSpPr/>
          <p:nvPr/>
        </p:nvSpPr>
        <p:spPr>
          <a:xfrm>
            <a:off x="11187938" y="20700723"/>
            <a:ext cx="9544693" cy="2677656"/>
          </a:xfrm>
          <a:prstGeom prst="rect">
            <a:avLst/>
          </a:prstGeom>
        </p:spPr>
        <p:txBody>
          <a:bodyPr wrap="square">
            <a:spAutoFit/>
          </a:bodyPr>
          <a:lstStyle/>
          <a:p>
            <a:pPr marL="457200" indent="-457200">
              <a:buFont typeface="Arial" panose="020B0604020202020204" pitchFamily="34" charset="0"/>
              <a:buChar char="•"/>
            </a:pPr>
            <a:r>
              <a:rPr lang="en-MY" sz="2800" dirty="0" smtClean="0"/>
              <a:t>There are </a:t>
            </a:r>
            <a:r>
              <a:rPr lang="en-MY" sz="2800" dirty="0"/>
              <a:t>runners who can help the event planner to complete the entire </a:t>
            </a:r>
            <a:r>
              <a:rPr lang="en-MY" sz="2800" dirty="0" smtClean="0"/>
              <a:t>activity.</a:t>
            </a:r>
            <a:endParaRPr lang="en-MY" sz="2800" dirty="0"/>
          </a:p>
          <a:p>
            <a:pPr marL="457200" indent="-457200">
              <a:buFont typeface="Arial" panose="020B0604020202020204" pitchFamily="34" charset="0"/>
              <a:buChar char="•"/>
            </a:pPr>
            <a:r>
              <a:rPr lang="en-MY" sz="2800" dirty="0" smtClean="0"/>
              <a:t>Can check </a:t>
            </a:r>
            <a:r>
              <a:rPr lang="en-MY" sz="2800" dirty="0"/>
              <a:t>the availability of time and place without waiting for the owner's </a:t>
            </a:r>
            <a:r>
              <a:rPr lang="en-MY" sz="2800" dirty="0" smtClean="0"/>
              <a:t>response.</a:t>
            </a:r>
          </a:p>
          <a:p>
            <a:pPr marL="457200" indent="-457200">
              <a:buFont typeface="Arial" panose="020B0604020202020204" pitchFamily="34" charset="0"/>
              <a:buChar char="•"/>
            </a:pPr>
            <a:endParaRPr lang="en-MY" sz="2800" dirty="0" smtClean="0"/>
          </a:p>
          <a:p>
            <a:pPr marL="457200" indent="-457200">
              <a:buFont typeface="Arial" panose="020B0604020202020204" pitchFamily="34" charset="0"/>
              <a:buChar char="•"/>
            </a:pPr>
            <a:endParaRPr lang="en-MY" sz="2800" dirty="0"/>
          </a:p>
        </p:txBody>
      </p:sp>
      <p:sp>
        <p:nvSpPr>
          <p:cNvPr id="18" name="Rectangle 17"/>
          <p:cNvSpPr/>
          <p:nvPr/>
        </p:nvSpPr>
        <p:spPr>
          <a:xfrm>
            <a:off x="11187938" y="25736816"/>
            <a:ext cx="9374339" cy="1815882"/>
          </a:xfrm>
          <a:prstGeom prst="rect">
            <a:avLst/>
          </a:prstGeom>
        </p:spPr>
        <p:txBody>
          <a:bodyPr wrap="square">
            <a:spAutoFit/>
          </a:bodyPr>
          <a:lstStyle/>
          <a:p>
            <a:r>
              <a:rPr lang="en-MY" sz="2800" dirty="0" smtClean="0"/>
              <a:t>As a conclusion, this system was completed as to help owner to manage customer’s booking and runner also can help owner to complete all activity. Using UCD as a chosen theory was the best to complete the system.</a:t>
            </a:r>
            <a:endParaRPr lang="en-MY" sz="2800" dirty="0"/>
          </a:p>
        </p:txBody>
      </p:sp>
      <p:sp>
        <p:nvSpPr>
          <p:cNvPr id="20" name="Rectangle 19"/>
          <p:cNvSpPr/>
          <p:nvPr/>
        </p:nvSpPr>
        <p:spPr>
          <a:xfrm>
            <a:off x="839394" y="25960901"/>
            <a:ext cx="877163" cy="523220"/>
          </a:xfrm>
          <a:prstGeom prst="rect">
            <a:avLst/>
          </a:prstGeom>
        </p:spPr>
        <p:txBody>
          <a:bodyPr wrap="none">
            <a:spAutoFit/>
          </a:bodyPr>
          <a:lstStyle/>
          <a:p>
            <a:pPr marL="685800" indent="-685800">
              <a:buFont typeface="Arial" panose="020B0604020202020204" pitchFamily="34" charset="0"/>
              <a:buChar char="•"/>
            </a:pPr>
            <a:endParaRPr lang="en-MY" sz="2800" dirty="0"/>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503" y="25488995"/>
            <a:ext cx="9498989" cy="3141786"/>
          </a:xfrm>
          <a:prstGeom prst="rect">
            <a:avLst/>
          </a:prstGeom>
        </p:spPr>
      </p:pic>
      <p:sp>
        <p:nvSpPr>
          <p:cNvPr id="24" name="Rectangle 23"/>
          <p:cNvSpPr/>
          <p:nvPr/>
        </p:nvSpPr>
        <p:spPr>
          <a:xfrm>
            <a:off x="12391314" y="15319590"/>
            <a:ext cx="8109824" cy="36708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26" name="Picture 25"/>
          <p:cNvPicPr>
            <a:picLocks noChangeAspect="1"/>
          </p:cNvPicPr>
          <p:nvPr/>
        </p:nvPicPr>
        <p:blipFill>
          <a:blip r:embed="rId9"/>
          <a:stretch>
            <a:fillRect/>
          </a:stretch>
        </p:blipFill>
        <p:spPr>
          <a:xfrm>
            <a:off x="11749457" y="15250285"/>
            <a:ext cx="8812820" cy="3788545"/>
          </a:xfrm>
          <a:prstGeom prst="rect">
            <a:avLst/>
          </a:prstGeom>
        </p:spPr>
      </p:pic>
    </p:spTree>
    <p:extLst>
      <p:ext uri="{BB962C8B-B14F-4D97-AF65-F5344CB8AC3E}">
        <p14:creationId xmlns:p14="http://schemas.microsoft.com/office/powerpoint/2010/main" val="337573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1557</TotalTime>
  <Words>458</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14</dc:creator>
  <cp:lastModifiedBy>hp</cp:lastModifiedBy>
  <cp:revision>51</cp:revision>
  <dcterms:created xsi:type="dcterms:W3CDTF">2019-10-17T15:01:05Z</dcterms:created>
  <dcterms:modified xsi:type="dcterms:W3CDTF">2020-07-29T12:48:05Z</dcterms:modified>
</cp:coreProperties>
</file>