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92" r:id="rId6"/>
    <p:sldId id="299" r:id="rId7"/>
    <p:sldId id="300" r:id="rId8"/>
    <p:sldId id="29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EED"/>
    <a:srgbClr val="DBDBD9"/>
    <a:srgbClr val="8C8D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7/25/2020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7/25/2020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7/25/2020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7/25/2020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7/25/2020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7/25/2020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7/25/2020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7/25/2020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F3F1-C4DC-4601-8A36-4660081F8477}"/>
              </a:ext>
            </a:extLst>
          </p:cNvPr>
          <p:cNvSpPr>
            <a:spLocks noGrp="1"/>
          </p:cNvSpPr>
          <p:nvPr>
            <p:ph type="ctrTitle"/>
          </p:nvPr>
        </p:nvSpPr>
        <p:spPr>
          <a:xfrm>
            <a:off x="1915127" y="1152349"/>
            <a:ext cx="8361229" cy="2098226"/>
          </a:xfrm>
        </p:spPr>
        <p:txBody>
          <a:bodyPr/>
          <a:lstStyle/>
          <a:p>
            <a:r>
              <a:rPr lang="en-US" sz="4000" dirty="0"/>
              <a:t>Space facility reservation system for rakan muda larut matang &amp; selama</a:t>
            </a:r>
            <a:endParaRPr lang="en-MY" dirty="0"/>
          </a:p>
        </p:txBody>
      </p:sp>
      <p:sp>
        <p:nvSpPr>
          <p:cNvPr id="3" name="Subtitle 2">
            <a:extLst>
              <a:ext uri="{FF2B5EF4-FFF2-40B4-BE49-F238E27FC236}">
                <a16:creationId xmlns:a16="http://schemas.microsoft.com/office/drawing/2014/main" id="{926E78E1-7B91-4396-BCFE-2C2E27E94934}"/>
              </a:ext>
            </a:extLst>
          </p:cNvPr>
          <p:cNvSpPr>
            <a:spLocks noGrp="1"/>
          </p:cNvSpPr>
          <p:nvPr>
            <p:ph type="subTitle" idx="1"/>
          </p:nvPr>
        </p:nvSpPr>
        <p:spPr>
          <a:xfrm>
            <a:off x="2601480" y="3607426"/>
            <a:ext cx="6989039" cy="1786209"/>
          </a:xfrm>
        </p:spPr>
        <p:txBody>
          <a:bodyPr>
            <a:normAutofit fontScale="92500" lnSpcReduction="10000"/>
          </a:bodyPr>
          <a:lstStyle/>
          <a:p>
            <a:r>
              <a:rPr lang="en-US" dirty="0"/>
              <a:t>PREPARED BY : </a:t>
            </a:r>
          </a:p>
          <a:p>
            <a:r>
              <a:rPr lang="en-US" dirty="0"/>
              <a:t>NOR AZURA HAZLINA BT KAMIS</a:t>
            </a:r>
          </a:p>
          <a:p>
            <a:endParaRPr lang="en-US" dirty="0"/>
          </a:p>
          <a:p>
            <a:r>
              <a:rPr lang="en-US" dirty="0"/>
              <a:t>SUPERVISOR NAME: </a:t>
            </a:r>
          </a:p>
          <a:p>
            <a:r>
              <a:rPr lang="en-MY" dirty="0"/>
              <a:t>MUHAMMAD ATIF BIN RAMLAN</a:t>
            </a:r>
          </a:p>
        </p:txBody>
      </p:sp>
    </p:spTree>
    <p:extLst>
      <p:ext uri="{BB962C8B-B14F-4D97-AF65-F5344CB8AC3E}">
        <p14:creationId xmlns:p14="http://schemas.microsoft.com/office/powerpoint/2010/main" val="1633123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F9C9A-8C59-43D2-90B2-CD38ABB75DE3}"/>
              </a:ext>
            </a:extLst>
          </p:cNvPr>
          <p:cNvSpPr>
            <a:spLocks noGrp="1"/>
          </p:cNvSpPr>
          <p:nvPr>
            <p:ph type="title"/>
          </p:nvPr>
        </p:nvSpPr>
        <p:spPr>
          <a:xfrm>
            <a:off x="5668619" y="225146"/>
            <a:ext cx="6692340" cy="424070"/>
          </a:xfrm>
        </p:spPr>
        <p:txBody>
          <a:bodyPr>
            <a:normAutofit/>
          </a:bodyPr>
          <a:lstStyle/>
          <a:p>
            <a:r>
              <a:rPr lang="en-US" sz="1900" b="1" dirty="0"/>
              <a:t>Current Business Process</a:t>
            </a:r>
            <a:endParaRPr lang="en-MY" sz="1900" b="1" dirty="0"/>
          </a:p>
        </p:txBody>
      </p:sp>
      <p:pic>
        <p:nvPicPr>
          <p:cNvPr id="4" name="Content Placeholder 3">
            <a:extLst>
              <a:ext uri="{FF2B5EF4-FFF2-40B4-BE49-F238E27FC236}">
                <a16:creationId xmlns:a16="http://schemas.microsoft.com/office/drawing/2014/main" id="{C658CAD0-0C33-4F79-B76A-10D5B9F87746}"/>
              </a:ext>
            </a:extLst>
          </p:cNvPr>
          <p:cNvPicPr>
            <a:picLocks noGrp="1"/>
          </p:cNvPicPr>
          <p:nvPr>
            <p:ph idx="1"/>
          </p:nvPr>
        </p:nvPicPr>
        <p:blipFill rotWithShape="1">
          <a:blip r:embed="rId2"/>
          <a:srcRect l="15789" t="21916" r="61471" b="8563"/>
          <a:stretch/>
        </p:blipFill>
        <p:spPr bwMode="auto">
          <a:xfrm>
            <a:off x="7202553" y="662750"/>
            <a:ext cx="3624471" cy="5970104"/>
          </a:xfrm>
          <a:prstGeom prst="rect">
            <a:avLst/>
          </a:prstGeom>
          <a:ln w="3175" cap="sq">
            <a:solidFill>
              <a:srgbClr val="00000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5" name="Content Placeholder 2">
            <a:extLst>
              <a:ext uri="{FF2B5EF4-FFF2-40B4-BE49-F238E27FC236}">
                <a16:creationId xmlns:a16="http://schemas.microsoft.com/office/drawing/2014/main" id="{FF75D711-1CC3-45F9-A9F4-FBE7D969550A}"/>
              </a:ext>
            </a:extLst>
          </p:cNvPr>
          <p:cNvSpPr txBox="1">
            <a:spLocks/>
          </p:cNvSpPr>
          <p:nvPr/>
        </p:nvSpPr>
        <p:spPr>
          <a:xfrm>
            <a:off x="1219216" y="821271"/>
            <a:ext cx="3428670" cy="5559427"/>
          </a:xfrm>
          <a:prstGeom prst="rect">
            <a:avLst/>
          </a:prstGeom>
          <a:ln w="34925" cap="flat" cmpd="sng" algn="in">
            <a:solidFill>
              <a:schemeClr val="accent4"/>
            </a:solidFill>
            <a:prstDash val="solid"/>
          </a:ln>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85000" lnSpcReduction="1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dk1"/>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dk1"/>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dk1"/>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dk1"/>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dk1"/>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dk1"/>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dk1"/>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dk1"/>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dk1"/>
                </a:solidFill>
                <a:latin typeface="+mn-lt"/>
                <a:ea typeface="+mn-ea"/>
                <a:cs typeface="+mn-cs"/>
              </a:defRPr>
            </a:lvl9pPr>
          </a:lstStyle>
          <a:p>
            <a:pPr marL="0" indent="0">
              <a:buNone/>
            </a:pPr>
            <a:r>
              <a:rPr lang="en-US" b="1" dirty="0"/>
              <a:t>Background of study</a:t>
            </a:r>
          </a:p>
          <a:p>
            <a:pPr marL="0" indent="0" algn="ctr">
              <a:buFont typeface="Franklin Gothic Book" panose="020B0503020102020204" pitchFamily="34" charset="0"/>
              <a:buNone/>
            </a:pPr>
            <a:endParaRPr lang="en-US" dirty="0"/>
          </a:p>
          <a:p>
            <a:pPr marL="0" indent="0" algn="ctr">
              <a:buFont typeface="Franklin Gothic Book" panose="020B0503020102020204" pitchFamily="34" charset="0"/>
              <a:buNone/>
            </a:pPr>
            <a:r>
              <a:rPr lang="en-US" dirty="0"/>
              <a:t>Case Study:</a:t>
            </a:r>
          </a:p>
          <a:p>
            <a:pPr marL="0" indent="0" algn="ctr">
              <a:buFont typeface="Franklin Gothic Book" panose="020B0503020102020204" pitchFamily="34" charset="0"/>
              <a:buNone/>
            </a:pPr>
            <a:r>
              <a:rPr lang="en-US" dirty="0"/>
              <a:t> Rakan Muda Larut Matang &amp; Selama Office</a:t>
            </a:r>
          </a:p>
          <a:p>
            <a:pPr marL="0" indent="0">
              <a:buFont typeface="Franklin Gothic Book" panose="020B0503020102020204" pitchFamily="34" charset="0"/>
              <a:buNone/>
            </a:pPr>
            <a:endParaRPr lang="en-US" dirty="0"/>
          </a:p>
          <a:p>
            <a:pPr marL="0" indent="0" algn="ctr">
              <a:buFont typeface="Franklin Gothic Book" panose="020B0503020102020204" pitchFamily="34" charset="0"/>
              <a:buNone/>
            </a:pPr>
            <a:r>
              <a:rPr lang="en-US" dirty="0"/>
              <a:t>Area of Interest: </a:t>
            </a:r>
          </a:p>
          <a:p>
            <a:pPr marL="0" indent="0" algn="ctr">
              <a:buFont typeface="Franklin Gothic Book" panose="020B0503020102020204" pitchFamily="34" charset="0"/>
              <a:buNone/>
            </a:pPr>
            <a:r>
              <a:rPr lang="en-US" dirty="0"/>
              <a:t>Management Information System</a:t>
            </a:r>
          </a:p>
          <a:p>
            <a:pPr marL="0" indent="0">
              <a:buFont typeface="Franklin Gothic Book" panose="020B0503020102020204" pitchFamily="34" charset="0"/>
              <a:buNone/>
            </a:pPr>
            <a:endParaRPr lang="en-US" dirty="0"/>
          </a:p>
          <a:p>
            <a:pPr marL="0" indent="0" algn="ctr">
              <a:buFont typeface="Franklin Gothic Book" panose="020B0503020102020204" pitchFamily="34" charset="0"/>
              <a:buNone/>
            </a:pPr>
            <a:r>
              <a:rPr lang="en-US" dirty="0"/>
              <a:t>Domain:</a:t>
            </a:r>
          </a:p>
          <a:p>
            <a:pPr marL="0" indent="0" algn="ctr">
              <a:buFont typeface="Franklin Gothic Book" panose="020B0503020102020204" pitchFamily="34" charset="0"/>
              <a:buNone/>
            </a:pPr>
            <a:r>
              <a:rPr lang="en-US" dirty="0"/>
              <a:t> Reservation Management System</a:t>
            </a:r>
          </a:p>
          <a:p>
            <a:pPr marL="0" indent="0">
              <a:buFont typeface="Franklin Gothic Book" panose="020B0503020102020204" pitchFamily="34" charset="0"/>
              <a:buNone/>
            </a:pPr>
            <a:endParaRPr lang="en-US" dirty="0"/>
          </a:p>
          <a:p>
            <a:pPr marL="0" indent="0" algn="ctr">
              <a:buFont typeface="Franklin Gothic Book" panose="020B0503020102020204" pitchFamily="34" charset="0"/>
              <a:buNone/>
            </a:pPr>
            <a:r>
              <a:rPr lang="en-US" dirty="0"/>
              <a:t>Theory:</a:t>
            </a:r>
          </a:p>
          <a:p>
            <a:pPr marL="0" indent="0" algn="ctr">
              <a:buFont typeface="Franklin Gothic Book" panose="020B0503020102020204" pitchFamily="34" charset="0"/>
              <a:buNone/>
            </a:pPr>
            <a:r>
              <a:rPr lang="en-US" dirty="0">
                <a:cs typeface="Calibri"/>
              </a:rPr>
              <a:t>Shneiderman's Eight Golden Rules</a:t>
            </a:r>
            <a:endParaRPr lang="en-US" dirty="0"/>
          </a:p>
          <a:p>
            <a:pPr marL="0" indent="0" algn="ctr">
              <a:buFont typeface="Franklin Gothic Book" panose="020B0503020102020204" pitchFamily="34" charset="0"/>
              <a:buNone/>
            </a:pPr>
            <a:endParaRPr lang="en-US" dirty="0"/>
          </a:p>
        </p:txBody>
      </p:sp>
      <p:cxnSp>
        <p:nvCxnSpPr>
          <p:cNvPr id="6" name="Straight Connector 5">
            <a:extLst>
              <a:ext uri="{FF2B5EF4-FFF2-40B4-BE49-F238E27FC236}">
                <a16:creationId xmlns:a16="http://schemas.microsoft.com/office/drawing/2014/main" id="{B3E1D5C8-9481-4A24-8603-8C9EF3A03377}"/>
              </a:ext>
            </a:extLst>
          </p:cNvPr>
          <p:cNvCxnSpPr>
            <a:cxnSpLocks/>
          </p:cNvCxnSpPr>
          <p:nvPr/>
        </p:nvCxnSpPr>
        <p:spPr>
          <a:xfrm>
            <a:off x="5413902" y="-1"/>
            <a:ext cx="0" cy="679137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0687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A6818-6820-41BC-87BA-FE755EA3320E}"/>
              </a:ext>
            </a:extLst>
          </p:cNvPr>
          <p:cNvSpPr>
            <a:spLocks noGrp="1"/>
          </p:cNvSpPr>
          <p:nvPr>
            <p:ph type="title"/>
          </p:nvPr>
        </p:nvSpPr>
        <p:spPr/>
        <p:txBody>
          <a:bodyPr>
            <a:normAutofit/>
          </a:bodyPr>
          <a:lstStyle/>
          <a:p>
            <a:r>
              <a:rPr lang="en-US" sz="3600" u="sng" dirty="0"/>
              <a:t>PROBLEM STATEMENT</a:t>
            </a:r>
            <a:endParaRPr lang="en-MY" sz="3600" u="sng" dirty="0"/>
          </a:p>
        </p:txBody>
      </p:sp>
      <p:graphicFrame>
        <p:nvGraphicFramePr>
          <p:cNvPr id="7" name="Content Placeholder 3">
            <a:extLst>
              <a:ext uri="{FF2B5EF4-FFF2-40B4-BE49-F238E27FC236}">
                <a16:creationId xmlns:a16="http://schemas.microsoft.com/office/drawing/2014/main" id="{77354B84-425F-426F-9023-E52BD48419DA}"/>
              </a:ext>
            </a:extLst>
          </p:cNvPr>
          <p:cNvGraphicFramePr>
            <a:graphicFrameLocks noGrp="1"/>
          </p:cNvGraphicFramePr>
          <p:nvPr>
            <p:ph idx="1"/>
            <p:extLst>
              <p:ext uri="{D42A27DB-BD31-4B8C-83A1-F6EECF244321}">
                <p14:modId xmlns:p14="http://schemas.microsoft.com/office/powerpoint/2010/main" val="1101940952"/>
              </p:ext>
            </p:extLst>
          </p:nvPr>
        </p:nvGraphicFramePr>
        <p:xfrm>
          <a:off x="1636644" y="1530626"/>
          <a:ext cx="9835758" cy="4928085"/>
        </p:xfrm>
        <a:graphic>
          <a:graphicData uri="http://schemas.openxmlformats.org/drawingml/2006/table">
            <a:tbl>
              <a:tblPr firstRow="1" bandRow="1">
                <a:tableStyleId>{5C22544A-7EE6-4342-B048-85BDC9FD1C3A}</a:tableStyleId>
              </a:tblPr>
              <a:tblGrid>
                <a:gridCol w="4682901">
                  <a:extLst>
                    <a:ext uri="{9D8B030D-6E8A-4147-A177-3AD203B41FA5}">
                      <a16:colId xmlns:a16="http://schemas.microsoft.com/office/drawing/2014/main" val="613039186"/>
                    </a:ext>
                  </a:extLst>
                </a:gridCol>
                <a:gridCol w="5152857">
                  <a:extLst>
                    <a:ext uri="{9D8B030D-6E8A-4147-A177-3AD203B41FA5}">
                      <a16:colId xmlns:a16="http://schemas.microsoft.com/office/drawing/2014/main" val="911211065"/>
                    </a:ext>
                  </a:extLst>
                </a:gridCol>
              </a:tblGrid>
              <a:tr h="499395">
                <a:tc>
                  <a:txBody>
                    <a:bodyPr/>
                    <a:lstStyle/>
                    <a:p>
                      <a:r>
                        <a:rPr lang="en-US" sz="2400" dirty="0"/>
                        <a:t>Problem Statement</a:t>
                      </a:r>
                    </a:p>
                  </a:txBody>
                  <a:tcPr/>
                </a:tc>
                <a:tc>
                  <a:txBody>
                    <a:bodyPr/>
                    <a:lstStyle/>
                    <a:p>
                      <a:r>
                        <a:rPr lang="en-US" sz="2400" dirty="0"/>
                        <a:t>Proposed Solution </a:t>
                      </a:r>
                    </a:p>
                  </a:txBody>
                  <a:tcPr/>
                </a:tc>
                <a:extLst>
                  <a:ext uri="{0D108BD9-81ED-4DB2-BD59-A6C34878D82A}">
                    <a16:rowId xmlns:a16="http://schemas.microsoft.com/office/drawing/2014/main" val="3470320006"/>
                  </a:ext>
                </a:extLst>
              </a:tr>
              <a:tr h="1476230">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sz="2000" b="0" i="0" u="none" strike="noStrike" kern="1200" noProof="0" dirty="0">
                          <a:solidFill>
                            <a:schemeClr val="dk1"/>
                          </a:solidFill>
                          <a:effectLst/>
                          <a:latin typeface="+mn-lt"/>
                        </a:rPr>
                        <a:t>Take time for the staff to find existing data about reservation that have been made</a:t>
                      </a:r>
                      <a:endParaRPr lang="en-MY" sz="2000" b="0" i="0" u="none" strike="noStrike" kern="1200" noProof="0" dirty="0">
                        <a:effectLst/>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MY" sz="2000" b="0" i="0" u="none" strike="noStrike" kern="1200" noProof="0" dirty="0">
                          <a:solidFill>
                            <a:schemeClr val="dk1"/>
                          </a:solidFill>
                          <a:effectLst/>
                          <a:latin typeface="+mn-lt"/>
                        </a:rPr>
                        <a:t>Develop a system where staff can easily view the reservation information.</a:t>
                      </a:r>
                    </a:p>
                    <a:p>
                      <a:endParaRPr lang="en-US" sz="2000" dirty="0"/>
                    </a:p>
                  </a:txBody>
                  <a:tcPr/>
                </a:tc>
                <a:extLst>
                  <a:ext uri="{0D108BD9-81ED-4DB2-BD59-A6C34878D82A}">
                    <a16:rowId xmlns:a16="http://schemas.microsoft.com/office/drawing/2014/main" val="2338041383"/>
                  </a:ext>
                </a:extLst>
              </a:tr>
              <a:tr h="1476230">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MY" sz="2000" kern="1200" dirty="0">
                          <a:solidFill>
                            <a:schemeClr val="dk1"/>
                          </a:solidFill>
                          <a:effectLst/>
                          <a:latin typeface="+mn-lt"/>
                          <a:ea typeface="+mn-ea"/>
                          <a:cs typeface="+mn-cs"/>
                        </a:rPr>
                        <a:t>Have some potential of misplacing the data since they only use filling system to keep the data.</a:t>
                      </a:r>
                    </a:p>
                    <a:p>
                      <a:pPr marL="0" indent="0">
                        <a:buFont typeface="Wingdings" panose="05000000000000000000" pitchFamily="2" charset="2"/>
                        <a:buNone/>
                      </a:pP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MY" sz="2000" kern="1200" dirty="0">
                          <a:solidFill>
                            <a:schemeClr val="dk1"/>
                          </a:solidFill>
                          <a:effectLst/>
                          <a:latin typeface="+mn-lt"/>
                          <a:ea typeface="+mn-ea"/>
                          <a:cs typeface="+mn-cs"/>
                        </a:rPr>
                        <a:t>The system will store the customer and reservation information in a proper database. </a:t>
                      </a:r>
                    </a:p>
                    <a:p>
                      <a:pPr marL="0" indent="0">
                        <a:buFont typeface="Wingdings" panose="05000000000000000000" pitchFamily="2" charset="2"/>
                        <a:buNone/>
                      </a:pPr>
                      <a:endParaRPr lang="en-US" sz="2000" dirty="0"/>
                    </a:p>
                  </a:txBody>
                  <a:tcPr/>
                </a:tc>
                <a:extLst>
                  <a:ext uri="{0D108BD9-81ED-4DB2-BD59-A6C34878D82A}">
                    <a16:rowId xmlns:a16="http://schemas.microsoft.com/office/drawing/2014/main" val="2881009626"/>
                  </a:ext>
                </a:extLst>
              </a:tr>
              <a:tr h="1476230">
                <a:tc>
                  <a:txBody>
                    <a:bodyPr/>
                    <a:lstStyle/>
                    <a:p>
                      <a:pPr marL="285750" indent="-285750">
                        <a:buFont typeface="Wingdings" panose="05000000000000000000" pitchFamily="2" charset="2"/>
                        <a:buChar char="§"/>
                      </a:pPr>
                      <a:r>
                        <a:rPr lang="en-MY" sz="2000" kern="1200" dirty="0">
                          <a:solidFill>
                            <a:schemeClr val="dk1"/>
                          </a:solidFill>
                          <a:effectLst/>
                          <a:latin typeface="+mn-lt"/>
                          <a:ea typeface="+mn-ea"/>
                          <a:cs typeface="+mn-cs"/>
                        </a:rPr>
                        <a:t>Occurs duplicate in reservation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MY" sz="2000" kern="1200" dirty="0">
                          <a:solidFill>
                            <a:schemeClr val="dk1"/>
                          </a:solidFill>
                          <a:effectLst/>
                          <a:latin typeface="+mn-lt"/>
                          <a:ea typeface="+mn-ea"/>
                          <a:cs typeface="+mn-cs"/>
                        </a:rPr>
                        <a:t>The system will allow the customers to check the availability of the place, date and time before make the reservation.</a:t>
                      </a:r>
                      <a:endParaRPr lang="en-MY" sz="2000" kern="1200" baseline="0" dirty="0">
                        <a:solidFill>
                          <a:schemeClr val="dk1"/>
                        </a:solidFill>
                        <a:effectLst/>
                        <a:latin typeface="+mn-lt"/>
                        <a:ea typeface="+mn-ea"/>
                        <a:cs typeface="+mn-cs"/>
                      </a:endParaRPr>
                    </a:p>
                    <a:p>
                      <a:endParaRPr lang="en-US" sz="2000" dirty="0"/>
                    </a:p>
                  </a:txBody>
                  <a:tcPr/>
                </a:tc>
                <a:extLst>
                  <a:ext uri="{0D108BD9-81ED-4DB2-BD59-A6C34878D82A}">
                    <a16:rowId xmlns:a16="http://schemas.microsoft.com/office/drawing/2014/main" val="2286566599"/>
                  </a:ext>
                </a:extLst>
              </a:tr>
            </a:tbl>
          </a:graphicData>
        </a:graphic>
      </p:graphicFrame>
    </p:spTree>
    <p:extLst>
      <p:ext uri="{BB962C8B-B14F-4D97-AF65-F5344CB8AC3E}">
        <p14:creationId xmlns:p14="http://schemas.microsoft.com/office/powerpoint/2010/main" val="3074655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E098-C42D-474D-A05C-1EF14FC57A62}"/>
              </a:ext>
            </a:extLst>
          </p:cNvPr>
          <p:cNvSpPr>
            <a:spLocks noGrp="1"/>
          </p:cNvSpPr>
          <p:nvPr>
            <p:ph type="title"/>
          </p:nvPr>
        </p:nvSpPr>
        <p:spPr/>
        <p:txBody>
          <a:bodyPr>
            <a:normAutofit/>
          </a:bodyPr>
          <a:lstStyle/>
          <a:p>
            <a:r>
              <a:rPr lang="en-US" sz="3600" u="sng" dirty="0"/>
              <a:t>OBJECTIVES</a:t>
            </a:r>
            <a:endParaRPr lang="en-MY" sz="3600" u="sng" dirty="0"/>
          </a:p>
        </p:txBody>
      </p:sp>
      <p:sp>
        <p:nvSpPr>
          <p:cNvPr id="3" name="Content Placeholder 2">
            <a:extLst>
              <a:ext uri="{FF2B5EF4-FFF2-40B4-BE49-F238E27FC236}">
                <a16:creationId xmlns:a16="http://schemas.microsoft.com/office/drawing/2014/main" id="{4C83B8A8-1554-428C-951B-F59F4FF85089}"/>
              </a:ext>
            </a:extLst>
          </p:cNvPr>
          <p:cNvSpPr>
            <a:spLocks noGrp="1"/>
          </p:cNvSpPr>
          <p:nvPr>
            <p:ph idx="1"/>
          </p:nvPr>
        </p:nvSpPr>
        <p:spPr>
          <a:xfrm>
            <a:off x="1371599" y="1689652"/>
            <a:ext cx="9693965" cy="2537791"/>
          </a:xfrm>
        </p:spPr>
        <p:txBody>
          <a:bodyPr>
            <a:normAutofit/>
          </a:bodyPr>
          <a:lstStyle/>
          <a:p>
            <a:pPr marL="514350" indent="-514350">
              <a:buAutoNum type="arabicPeriod"/>
            </a:pPr>
            <a:r>
              <a:rPr lang="en-MY" sz="2400" dirty="0"/>
              <a:t>To identify the problems with the current reservation process for Rakan Muda Larut Matang &amp; Selama office</a:t>
            </a:r>
            <a:endParaRPr lang="en-MY" sz="2400" dirty="0">
              <a:ea typeface="+mn-lt"/>
              <a:cs typeface="+mn-lt"/>
            </a:endParaRPr>
          </a:p>
          <a:p>
            <a:pPr marL="514350" indent="-514350">
              <a:buAutoNum type="arabicPeriod"/>
            </a:pPr>
            <a:r>
              <a:rPr lang="en-MY" sz="2400" dirty="0"/>
              <a:t>To design and develop a Space Facility Reservation System for Rakan Muda Larut Matang &amp; Selama office.</a:t>
            </a:r>
            <a:endParaRPr lang="en-MY" sz="2400" dirty="0">
              <a:cs typeface="Calibri"/>
            </a:endParaRPr>
          </a:p>
          <a:p>
            <a:pPr marL="514350" indent="-514350">
              <a:buFont typeface="+mj-lt"/>
              <a:buAutoNum type="arabicPeriod"/>
            </a:pPr>
            <a:r>
              <a:rPr lang="en-MY" sz="2400" dirty="0"/>
              <a:t>To evaluate the functionality and usability of the Space Facility Reservation system</a:t>
            </a:r>
            <a:r>
              <a:rPr lang="en-MY" dirty="0"/>
              <a:t>.</a:t>
            </a:r>
          </a:p>
        </p:txBody>
      </p:sp>
    </p:spTree>
    <p:extLst>
      <p:ext uri="{BB962C8B-B14F-4D97-AF65-F5344CB8AC3E}">
        <p14:creationId xmlns:p14="http://schemas.microsoft.com/office/powerpoint/2010/main" val="358972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255C7-8E51-404F-BE9F-8157EBB74CCC}"/>
              </a:ext>
            </a:extLst>
          </p:cNvPr>
          <p:cNvSpPr>
            <a:spLocks noGrp="1"/>
          </p:cNvSpPr>
          <p:nvPr>
            <p:ph type="title"/>
          </p:nvPr>
        </p:nvSpPr>
        <p:spPr>
          <a:xfrm>
            <a:off x="1295400" y="196678"/>
            <a:ext cx="9601200" cy="1068859"/>
          </a:xfrm>
        </p:spPr>
        <p:txBody>
          <a:bodyPr>
            <a:noAutofit/>
          </a:bodyPr>
          <a:lstStyle/>
          <a:p>
            <a:r>
              <a:rPr lang="en-US" sz="3200" dirty="0"/>
              <a:t>IMPLICATION THEORY IN SPACE FACILITY RESERVATION SYSTEM FOR LARUT MATANG &amp; SELAMA OFFICE</a:t>
            </a:r>
            <a:endParaRPr lang="en-MY" sz="3200" dirty="0"/>
          </a:p>
        </p:txBody>
      </p:sp>
      <p:graphicFrame>
        <p:nvGraphicFramePr>
          <p:cNvPr id="4" name="Table 4">
            <a:extLst>
              <a:ext uri="{FF2B5EF4-FFF2-40B4-BE49-F238E27FC236}">
                <a16:creationId xmlns:a16="http://schemas.microsoft.com/office/drawing/2014/main" id="{4B0E8F50-0419-481E-BC32-F0BE5EE5EC1F}"/>
              </a:ext>
            </a:extLst>
          </p:cNvPr>
          <p:cNvGraphicFramePr>
            <a:graphicFrameLocks noGrp="1"/>
          </p:cNvGraphicFramePr>
          <p:nvPr>
            <p:ph idx="1"/>
            <p:extLst>
              <p:ext uri="{D42A27DB-BD31-4B8C-83A1-F6EECF244321}">
                <p14:modId xmlns:p14="http://schemas.microsoft.com/office/powerpoint/2010/main" val="2563284568"/>
              </p:ext>
            </p:extLst>
          </p:nvPr>
        </p:nvGraphicFramePr>
        <p:xfrm>
          <a:off x="1295400" y="1166191"/>
          <a:ext cx="10369378" cy="5495131"/>
        </p:xfrm>
        <a:graphic>
          <a:graphicData uri="http://schemas.openxmlformats.org/drawingml/2006/table">
            <a:tbl>
              <a:tblPr firstRow="1" bandRow="1">
                <a:tableStyleId>{5C22544A-7EE6-4342-B048-85BDC9FD1C3A}</a:tableStyleId>
              </a:tblPr>
              <a:tblGrid>
                <a:gridCol w="2905539">
                  <a:extLst>
                    <a:ext uri="{9D8B030D-6E8A-4147-A177-3AD203B41FA5}">
                      <a16:colId xmlns:a16="http://schemas.microsoft.com/office/drawing/2014/main" val="2996026614"/>
                    </a:ext>
                  </a:extLst>
                </a:gridCol>
                <a:gridCol w="7463839">
                  <a:extLst>
                    <a:ext uri="{9D8B030D-6E8A-4147-A177-3AD203B41FA5}">
                      <a16:colId xmlns:a16="http://schemas.microsoft.com/office/drawing/2014/main" val="680194621"/>
                    </a:ext>
                  </a:extLst>
                </a:gridCol>
              </a:tblGrid>
              <a:tr h="592646">
                <a:tc>
                  <a:txBody>
                    <a:bodyPr/>
                    <a:lstStyle/>
                    <a:p>
                      <a:r>
                        <a:rPr lang="en-US" dirty="0"/>
                        <a:t>CHARACTERISTTIC</a:t>
                      </a:r>
                      <a:endParaRPr lang="en-MY" dirty="0"/>
                    </a:p>
                  </a:txBody>
                  <a:tcPr/>
                </a:tc>
                <a:tc>
                  <a:txBody>
                    <a:bodyPr/>
                    <a:lstStyle/>
                    <a:p>
                      <a:r>
                        <a:rPr lang="en-US" dirty="0"/>
                        <a:t>DESCRIPTION</a:t>
                      </a:r>
                      <a:endParaRPr lang="en-MY" dirty="0"/>
                    </a:p>
                  </a:txBody>
                  <a:tcPr/>
                </a:tc>
                <a:extLst>
                  <a:ext uri="{0D108BD9-81ED-4DB2-BD59-A6C34878D82A}">
                    <a16:rowId xmlns:a16="http://schemas.microsoft.com/office/drawing/2014/main" val="3434658362"/>
                  </a:ext>
                </a:extLst>
              </a:tr>
              <a:tr h="4902485">
                <a:tc>
                  <a:txBody>
                    <a:bodyPr/>
                    <a:lstStyle/>
                    <a:p>
                      <a:r>
                        <a:rPr lang="en-US" dirty="0"/>
                        <a:t>1. </a:t>
                      </a:r>
                      <a:r>
                        <a:rPr lang="en-MY" sz="1800" kern="1200" dirty="0">
                          <a:solidFill>
                            <a:schemeClr val="dk1"/>
                          </a:solidFill>
                          <a:effectLst/>
                          <a:latin typeface="+mn-lt"/>
                          <a:ea typeface="+mn-ea"/>
                          <a:cs typeface="+mn-cs"/>
                        </a:rPr>
                        <a:t>Strive for consistency </a:t>
                      </a:r>
                      <a:endParaRPr lang="en-MY"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MY" sz="1800" kern="1200" dirty="0">
                          <a:solidFill>
                            <a:schemeClr val="dk1"/>
                          </a:solidFill>
                          <a:effectLst/>
                          <a:latin typeface="+mn-lt"/>
                          <a:ea typeface="+mn-ea"/>
                          <a:cs typeface="+mn-cs"/>
                        </a:rPr>
                        <a:t>This mean to achieve or to aim for the consistency of the program interface, how the interface looks and detail of the layout of the program. For example, the banner for all page should be same in term of size or colour to avoid confusion. </a:t>
                      </a:r>
                      <a:endParaRPr lang="en-MY" dirty="0"/>
                    </a:p>
                    <a:p>
                      <a:endParaRPr lang="en-MY" dirty="0"/>
                    </a:p>
                    <a:p>
                      <a:endParaRPr lang="en-MY" dirty="0"/>
                    </a:p>
                    <a:p>
                      <a:endParaRPr lang="en-MY" dirty="0"/>
                    </a:p>
                    <a:p>
                      <a:endParaRPr lang="en-MY" dirty="0"/>
                    </a:p>
                    <a:p>
                      <a:endParaRPr lang="en-MY" dirty="0"/>
                    </a:p>
                    <a:p>
                      <a:endParaRPr lang="en-MY" dirty="0"/>
                    </a:p>
                    <a:p>
                      <a:endParaRPr lang="en-MY" dirty="0"/>
                    </a:p>
                  </a:txBody>
                  <a:tcPr/>
                </a:tc>
                <a:extLst>
                  <a:ext uri="{0D108BD9-81ED-4DB2-BD59-A6C34878D82A}">
                    <a16:rowId xmlns:a16="http://schemas.microsoft.com/office/drawing/2014/main" val="2064523065"/>
                  </a:ext>
                </a:extLst>
              </a:tr>
            </a:tbl>
          </a:graphicData>
        </a:graphic>
      </p:graphicFrame>
      <p:pic>
        <p:nvPicPr>
          <p:cNvPr id="6" name="Picture 5">
            <a:extLst>
              <a:ext uri="{FF2B5EF4-FFF2-40B4-BE49-F238E27FC236}">
                <a16:creationId xmlns:a16="http://schemas.microsoft.com/office/drawing/2014/main" id="{456F4397-9881-4CB0-8496-07A1A052E5D3}"/>
              </a:ext>
            </a:extLst>
          </p:cNvPr>
          <p:cNvPicPr>
            <a:picLocks noChangeAspect="1"/>
          </p:cNvPicPr>
          <p:nvPr/>
        </p:nvPicPr>
        <p:blipFill rotWithShape="1">
          <a:blip r:embed="rId2"/>
          <a:srcRect l="7885" t="15829" r="7065" b="39318"/>
          <a:stretch/>
        </p:blipFill>
        <p:spPr>
          <a:xfrm>
            <a:off x="5149547" y="2901507"/>
            <a:ext cx="6430253" cy="1763976"/>
          </a:xfrm>
          <a:prstGeom prst="rect">
            <a:avLst/>
          </a:prstGeom>
        </p:spPr>
      </p:pic>
      <p:pic>
        <p:nvPicPr>
          <p:cNvPr id="8" name="Picture 7">
            <a:extLst>
              <a:ext uri="{FF2B5EF4-FFF2-40B4-BE49-F238E27FC236}">
                <a16:creationId xmlns:a16="http://schemas.microsoft.com/office/drawing/2014/main" id="{8A3B91DC-7428-4C9C-AD53-BE08A3E2A866}"/>
              </a:ext>
            </a:extLst>
          </p:cNvPr>
          <p:cNvPicPr>
            <a:picLocks noChangeAspect="1"/>
          </p:cNvPicPr>
          <p:nvPr/>
        </p:nvPicPr>
        <p:blipFill rotWithShape="1">
          <a:blip r:embed="rId3"/>
          <a:srcRect l="7957" t="16988" r="6992" b="41252"/>
          <a:stretch/>
        </p:blipFill>
        <p:spPr>
          <a:xfrm>
            <a:off x="4466347" y="4796569"/>
            <a:ext cx="6430253" cy="1763976"/>
          </a:xfrm>
          <a:prstGeom prst="rect">
            <a:avLst/>
          </a:prstGeom>
        </p:spPr>
      </p:pic>
    </p:spTree>
    <p:extLst>
      <p:ext uri="{BB962C8B-B14F-4D97-AF65-F5344CB8AC3E}">
        <p14:creationId xmlns:p14="http://schemas.microsoft.com/office/powerpoint/2010/main" val="3362164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06A8ADD5-F36F-4354-9EC4-9039BA6FBBB3}"/>
              </a:ext>
            </a:extLst>
          </p:cNvPr>
          <p:cNvGraphicFramePr>
            <a:graphicFrameLocks noGrp="1"/>
          </p:cNvGraphicFramePr>
          <p:nvPr>
            <p:extLst>
              <p:ext uri="{D42A27DB-BD31-4B8C-83A1-F6EECF244321}">
                <p14:modId xmlns:p14="http://schemas.microsoft.com/office/powerpoint/2010/main" val="466165258"/>
              </p:ext>
            </p:extLst>
          </p:nvPr>
        </p:nvGraphicFramePr>
        <p:xfrm>
          <a:off x="1431235" y="719666"/>
          <a:ext cx="10058400" cy="6040120"/>
        </p:xfrm>
        <a:graphic>
          <a:graphicData uri="http://schemas.openxmlformats.org/drawingml/2006/table">
            <a:tbl>
              <a:tblPr firstRow="1" bandRow="1">
                <a:tableStyleId>{5C22544A-7EE6-4342-B048-85BDC9FD1C3A}</a:tableStyleId>
              </a:tblPr>
              <a:tblGrid>
                <a:gridCol w="2809461">
                  <a:extLst>
                    <a:ext uri="{9D8B030D-6E8A-4147-A177-3AD203B41FA5}">
                      <a16:colId xmlns:a16="http://schemas.microsoft.com/office/drawing/2014/main" val="3874091455"/>
                    </a:ext>
                  </a:extLst>
                </a:gridCol>
                <a:gridCol w="7248939">
                  <a:extLst>
                    <a:ext uri="{9D8B030D-6E8A-4147-A177-3AD203B41FA5}">
                      <a16:colId xmlns:a16="http://schemas.microsoft.com/office/drawing/2014/main" val="194261717"/>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CHARACTERISTTIC</a:t>
                      </a:r>
                      <a:endParaRPr lang="en-MY" dirty="0"/>
                    </a:p>
                    <a:p>
                      <a:endParaRPr lang="en-MY"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a:t>
                      </a:r>
                      <a:endParaRPr lang="en-MY" dirty="0"/>
                    </a:p>
                    <a:p>
                      <a:endParaRPr lang="en-MY" dirty="0"/>
                    </a:p>
                  </a:txBody>
                  <a:tcPr/>
                </a:tc>
                <a:extLst>
                  <a:ext uri="{0D108BD9-81ED-4DB2-BD59-A6C34878D82A}">
                    <a16:rowId xmlns:a16="http://schemas.microsoft.com/office/drawing/2014/main" val="3378793726"/>
                  </a:ext>
                </a:extLst>
              </a:tr>
              <a:tr h="370840">
                <a:tc>
                  <a:txBody>
                    <a:bodyPr/>
                    <a:lstStyle/>
                    <a:p>
                      <a:pPr fontAlgn="t"/>
                      <a:r>
                        <a:rPr lang="en-US" b="0" dirty="0"/>
                        <a:t>2. </a:t>
                      </a:r>
                      <a:r>
                        <a:rPr lang="en-MY" b="0" dirty="0"/>
                        <a:t>Offer simple error</a:t>
                      </a:r>
                    </a:p>
                    <a:p>
                      <a:pPr fontAlgn="t"/>
                      <a:r>
                        <a:rPr lang="en-MY" b="0" dirty="0"/>
                        <a:t>    handling </a:t>
                      </a:r>
                    </a:p>
                    <a:p>
                      <a:endParaRPr lang="en-MY"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Careful design that will prevent users from making mistakes such as by providing extra information about what information is needed when filling the forms. </a:t>
                      </a:r>
                      <a:r>
                        <a:rPr lang="en-MY" b="0" dirty="0"/>
                        <a:t>For example, error prevention is happened when the user input the invalid username or password. There will notify the users by displaying the message that user has key in the wrong username and password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MY" b="0" dirty="0"/>
                    </a:p>
                    <a:p>
                      <a:endParaRPr lang="en-MY" dirty="0"/>
                    </a:p>
                  </a:txBody>
                  <a:tcPr/>
                </a:tc>
                <a:extLst>
                  <a:ext uri="{0D108BD9-81ED-4DB2-BD59-A6C34878D82A}">
                    <a16:rowId xmlns:a16="http://schemas.microsoft.com/office/drawing/2014/main" val="2125354468"/>
                  </a:ext>
                </a:extLst>
              </a:tr>
              <a:tr h="370840">
                <a:tc>
                  <a:txBody>
                    <a:bodyPr/>
                    <a:lstStyle/>
                    <a:p>
                      <a:endParaRPr lang="en-MY"/>
                    </a:p>
                  </a:txBody>
                  <a:tcPr/>
                </a:tc>
                <a:tc>
                  <a:txBody>
                    <a:bodyPr/>
                    <a:lstStyle/>
                    <a:p>
                      <a:endParaRPr lang="en-MY" dirty="0"/>
                    </a:p>
                  </a:txBody>
                  <a:tcPr/>
                </a:tc>
                <a:extLst>
                  <a:ext uri="{0D108BD9-81ED-4DB2-BD59-A6C34878D82A}">
                    <a16:rowId xmlns:a16="http://schemas.microsoft.com/office/drawing/2014/main" val="3508898361"/>
                  </a:ext>
                </a:extLst>
              </a:tr>
            </a:tbl>
          </a:graphicData>
        </a:graphic>
      </p:graphicFrame>
      <p:pic>
        <p:nvPicPr>
          <p:cNvPr id="10" name="Picture 9">
            <a:extLst>
              <a:ext uri="{FF2B5EF4-FFF2-40B4-BE49-F238E27FC236}">
                <a16:creationId xmlns:a16="http://schemas.microsoft.com/office/drawing/2014/main" id="{06C88FC6-B572-4DC2-BBF0-92F6884481DD}"/>
              </a:ext>
            </a:extLst>
          </p:cNvPr>
          <p:cNvPicPr>
            <a:picLocks noChangeAspect="1"/>
          </p:cNvPicPr>
          <p:nvPr/>
        </p:nvPicPr>
        <p:blipFill rotWithShape="1">
          <a:blip r:embed="rId2"/>
          <a:srcRect t="25" r="20325" b="52827"/>
          <a:stretch/>
        </p:blipFill>
        <p:spPr>
          <a:xfrm>
            <a:off x="4346714" y="3301466"/>
            <a:ext cx="7045138" cy="2343962"/>
          </a:xfrm>
          <a:prstGeom prst="rect">
            <a:avLst/>
          </a:prstGeom>
        </p:spPr>
      </p:pic>
    </p:spTree>
    <p:extLst>
      <p:ext uri="{BB962C8B-B14F-4D97-AF65-F5344CB8AC3E}">
        <p14:creationId xmlns:p14="http://schemas.microsoft.com/office/powerpoint/2010/main" val="4210336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B50E2F3F-2AB5-4A6E-9FF5-A30AF911C966}"/>
              </a:ext>
            </a:extLst>
          </p:cNvPr>
          <p:cNvGraphicFramePr>
            <a:graphicFrameLocks noGrp="1"/>
          </p:cNvGraphicFramePr>
          <p:nvPr>
            <p:extLst>
              <p:ext uri="{D42A27DB-BD31-4B8C-83A1-F6EECF244321}">
                <p14:modId xmlns:p14="http://schemas.microsoft.com/office/powerpoint/2010/main" val="668713831"/>
              </p:ext>
            </p:extLst>
          </p:nvPr>
        </p:nvGraphicFramePr>
        <p:xfrm>
          <a:off x="1806713" y="534134"/>
          <a:ext cx="10000974" cy="5853414"/>
        </p:xfrm>
        <a:graphic>
          <a:graphicData uri="http://schemas.openxmlformats.org/drawingml/2006/table">
            <a:tbl>
              <a:tblPr firstRow="1" bandRow="1">
                <a:tableStyleId>{5C22544A-7EE6-4342-B048-85BDC9FD1C3A}</a:tableStyleId>
              </a:tblPr>
              <a:tblGrid>
                <a:gridCol w="2526748">
                  <a:extLst>
                    <a:ext uri="{9D8B030D-6E8A-4147-A177-3AD203B41FA5}">
                      <a16:colId xmlns:a16="http://schemas.microsoft.com/office/drawing/2014/main" val="3974404723"/>
                    </a:ext>
                  </a:extLst>
                </a:gridCol>
                <a:gridCol w="7474226">
                  <a:extLst>
                    <a:ext uri="{9D8B030D-6E8A-4147-A177-3AD203B41FA5}">
                      <a16:colId xmlns:a16="http://schemas.microsoft.com/office/drawing/2014/main" val="143396991"/>
                    </a:ext>
                  </a:extLst>
                </a:gridCol>
              </a:tblGrid>
              <a:tr h="15759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CHARACTERISTTIC</a:t>
                      </a:r>
                      <a:endParaRPr lang="en-MY" dirty="0"/>
                    </a:p>
                    <a:p>
                      <a:endParaRPr lang="en-MY"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a:t>
                      </a:r>
                      <a:endParaRPr lang="en-MY" dirty="0"/>
                    </a:p>
                    <a:p>
                      <a:endParaRPr lang="en-MY" dirty="0"/>
                    </a:p>
                  </a:txBody>
                  <a:tcPr/>
                </a:tc>
                <a:extLst>
                  <a:ext uri="{0D108BD9-81ED-4DB2-BD59-A6C34878D82A}">
                    <a16:rowId xmlns:a16="http://schemas.microsoft.com/office/drawing/2014/main" val="3110788657"/>
                  </a:ext>
                </a:extLst>
              </a:tr>
              <a:tr h="4277495">
                <a:tc>
                  <a:txBody>
                    <a:bodyPr/>
                    <a:lstStyle/>
                    <a:p>
                      <a:pPr fontAlgn="t"/>
                      <a:r>
                        <a:rPr lang="en-US" dirty="0"/>
                        <a:t>3. Offer informative</a:t>
                      </a:r>
                      <a:endParaRPr lang="en-MY" dirty="0"/>
                    </a:p>
                    <a:p>
                      <a:pPr fontAlgn="t"/>
                      <a:r>
                        <a:rPr lang="en-US" dirty="0"/>
                        <a:t>    feedback</a:t>
                      </a:r>
                      <a:endParaRPr lang="en-MY" dirty="0"/>
                    </a:p>
                    <a:p>
                      <a:endParaRPr lang="en-MY"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Feedback is very important as they will be message box guiding the what to do.  When the user did not input the right format, they will be message box guiding them what to do. </a:t>
                      </a:r>
                      <a:endParaRPr lang="en-MY" dirty="0"/>
                    </a:p>
                    <a:p>
                      <a:endParaRPr lang="en-MY" dirty="0"/>
                    </a:p>
                    <a:p>
                      <a:endParaRPr lang="en-MY" dirty="0"/>
                    </a:p>
                  </a:txBody>
                  <a:tcPr/>
                </a:tc>
                <a:extLst>
                  <a:ext uri="{0D108BD9-81ED-4DB2-BD59-A6C34878D82A}">
                    <a16:rowId xmlns:a16="http://schemas.microsoft.com/office/drawing/2014/main" val="200664366"/>
                  </a:ext>
                </a:extLst>
              </a:tr>
            </a:tbl>
          </a:graphicData>
        </a:graphic>
      </p:graphicFrame>
      <p:pic>
        <p:nvPicPr>
          <p:cNvPr id="6" name="Picture 5">
            <a:extLst>
              <a:ext uri="{FF2B5EF4-FFF2-40B4-BE49-F238E27FC236}">
                <a16:creationId xmlns:a16="http://schemas.microsoft.com/office/drawing/2014/main" id="{84E90D88-B0B0-4D8A-9D5A-495FB634E759}"/>
              </a:ext>
            </a:extLst>
          </p:cNvPr>
          <p:cNvPicPr>
            <a:picLocks noChangeAspect="1"/>
          </p:cNvPicPr>
          <p:nvPr/>
        </p:nvPicPr>
        <p:blipFill rotWithShape="1">
          <a:blip r:embed="rId2"/>
          <a:srcRect l="9674" t="12929" r="9348" b="6839"/>
          <a:stretch/>
        </p:blipFill>
        <p:spPr>
          <a:xfrm>
            <a:off x="5168346" y="2981738"/>
            <a:ext cx="5999724" cy="3342128"/>
          </a:xfrm>
          <a:prstGeom prst="rect">
            <a:avLst/>
          </a:prstGeom>
        </p:spPr>
      </p:pic>
    </p:spTree>
    <p:extLst>
      <p:ext uri="{BB962C8B-B14F-4D97-AF65-F5344CB8AC3E}">
        <p14:creationId xmlns:p14="http://schemas.microsoft.com/office/powerpoint/2010/main" val="1666217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9B4A2-59CF-4CBB-BDA8-4270534D61A5}"/>
              </a:ext>
            </a:extLst>
          </p:cNvPr>
          <p:cNvSpPr>
            <a:spLocks noGrp="1"/>
          </p:cNvSpPr>
          <p:nvPr>
            <p:ph type="title"/>
          </p:nvPr>
        </p:nvSpPr>
        <p:spPr>
          <a:xfrm>
            <a:off x="1376011" y="2951201"/>
            <a:ext cx="9612971" cy="955598"/>
          </a:xfrm>
        </p:spPr>
        <p:txBody>
          <a:bodyPr>
            <a:normAutofit fontScale="90000"/>
          </a:bodyPr>
          <a:lstStyle/>
          <a:p>
            <a:pPr algn="ctr"/>
            <a:r>
              <a:rPr lang="en-US" dirty="0"/>
              <a:t>THANK YOU !</a:t>
            </a:r>
            <a:endParaRPr lang="en-MY" dirty="0"/>
          </a:p>
        </p:txBody>
      </p:sp>
    </p:spTree>
    <p:extLst>
      <p:ext uri="{BB962C8B-B14F-4D97-AF65-F5344CB8AC3E}">
        <p14:creationId xmlns:p14="http://schemas.microsoft.com/office/powerpoint/2010/main" val="133684580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772</TotalTime>
  <Words>389</Words>
  <Application>Microsoft Office PowerPoint</Application>
  <PresentationFormat>Widescreen</PresentationFormat>
  <Paragraphs>64</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Franklin Gothic Book</vt:lpstr>
      <vt:lpstr>Wingdings</vt:lpstr>
      <vt:lpstr>Crop</vt:lpstr>
      <vt:lpstr>Space facility reservation system for rakan muda larut matang &amp; selama</vt:lpstr>
      <vt:lpstr>Current Business Process</vt:lpstr>
      <vt:lpstr>PROBLEM STATEMENT</vt:lpstr>
      <vt:lpstr>OBJECTIVES</vt:lpstr>
      <vt:lpstr>IMPLICATION THEORY IN SPACE FACILITY RESERVATION SYSTEM FOR LARUT MATANG &amp; SELAMA OFFICE</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Space facility reservation system for rakan muda larut matang &amp; selama</dc:title>
  <dc:creator>NOR AZURA HAZLINA BINTI KAMIS</dc:creator>
  <cp:lastModifiedBy>NOR AZURA HAZLINA BINTI KAMIS</cp:lastModifiedBy>
  <cp:revision>55</cp:revision>
  <dcterms:created xsi:type="dcterms:W3CDTF">2019-11-10T12:16:14Z</dcterms:created>
  <dcterms:modified xsi:type="dcterms:W3CDTF">2020-07-25T07:18:16Z</dcterms:modified>
</cp:coreProperties>
</file>