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258" r:id="rId2"/>
    <p:sldId id="285" r:id="rId3"/>
    <p:sldId id="262" r:id="rId4"/>
    <p:sldId id="265" r:id="rId5"/>
    <p:sldId id="28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9A86A2"/>
    <a:srgbClr val="A682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50" autoAdjust="0"/>
    <p:restoredTop sz="92723" autoAdjust="0"/>
  </p:normalViewPr>
  <p:slideViewPr>
    <p:cSldViewPr snapToGrid="0">
      <p:cViewPr varScale="1">
        <p:scale>
          <a:sx n="64" d="100"/>
          <a:sy n="64" d="100"/>
        </p:scale>
        <p:origin x="1134" y="78"/>
      </p:cViewPr>
      <p:guideLst/>
    </p:cSldViewPr>
  </p:slideViewPr>
  <p:outlineViewPr>
    <p:cViewPr>
      <p:scale>
        <a:sx n="33" d="100"/>
        <a:sy n="33" d="100"/>
      </p:scale>
      <p:origin x="0" y="-11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3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77FA3-BACE-419A-94E1-F9170D1A26A6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0AC8F-D9A4-4233-8834-1D5907196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517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D0AC8F-D9A4-4233-8834-1D59071966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306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D0AC8F-D9A4-4233-8834-1D590719663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17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3E3FD-B2BC-435B-82D6-05D8E6E45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A238FB-B3EB-4439-AAE4-EF247E6F65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0E3B8-315A-4649-B8EE-16B158C47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6B6F0-D5D1-4E04-A9EA-A2F9001AF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1BDCE-48B6-40D0-8A6D-10684E51D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058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4F7F3-DF36-4109-A206-D9C2DA2E2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F5B415-2964-4D72-A241-54E7EA524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354FB-5BE2-4849-8704-E4D3ACF5D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32C0F-3E7C-4AD3-8733-4920FDBF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5BD88-7C15-4843-837C-3FE450387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203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C27B74-03DD-49CD-B20F-B012B04A78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303617-1F27-4BD9-83A0-E9A94EE2BD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4BB09-1A6D-44F7-963E-170294A4C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9ED9-A1DA-444A-B906-664A27E15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5CD34-E758-40DD-9398-474ED9034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84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35331-3D6D-497A-A39A-79530C41F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68AF4-C30C-4277-B07F-2E14CE54C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72631-C23D-4200-99A0-C1FBF86A6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D1327-9AFB-4B3A-A754-A08DCB02F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CDB4A-87C8-4D33-8D8F-3E67AA53C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60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A72E7-7F20-44E5-848B-DF0A11FCD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F4512D-D493-4F81-A5F0-2850284EB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FADF9-F137-4E3A-BC58-764BBCFBB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89236-A503-40B1-AC57-D1DA0A00C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EEADF-E770-4673-8071-14B9D407F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3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286FA-5E93-4056-82A4-2459D43E6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5DA25-CE46-46BA-A104-F6763A13D4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2C3482-4EE5-48F4-A419-D2694640DA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A47B5B-8C5B-44BE-8BCA-E9B67F741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29CD1E-F66C-4693-8505-1F487AE7C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95809-E8B4-445A-9A90-00C8C8F1D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9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75C90-8B1C-47AD-A098-BAC8C1FB6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FA3F7-FE3B-449F-9C70-F0B7E7E0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D6F722-CD39-478E-9AF2-D63E0FA7B3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8D5BD1-4F1B-44D3-89F9-16F87DE63F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8D06F9-E085-461C-8464-4E57E18B29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3A1B89-6E3F-495C-B970-BFC55A779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92B0B6-C122-40BD-B6A5-C43AA758E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349C28-DDFE-42BC-9A0A-D206A71F4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420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F8FF4-214A-4FC8-BCE3-1D6B24071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8F9775-8657-451C-8CF4-177D091A8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9CF551-5114-4486-B4E1-0864A83F3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3F5A41-61AE-4DAF-B3D0-FC7297FFC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3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25E45B-FCF9-4758-AF13-5997E1211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7FE366-11D0-4D1E-97DA-77A88FCDE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3700BB-1D94-454A-BD4A-9189ED5E7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441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F5432-245C-49BB-B2CE-7980EAFB4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2BB62-1269-402A-BBCD-E6515E041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BCFE6-CFE6-4B07-AEC4-5B07281BAB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6DDF-EC13-40AD-8408-E48AA7422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DADE0-4689-4EF1-A35A-7A30ADB5C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8DC440-3AEF-4E54-82D3-6004B58E6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58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737A4-71D4-44A6-861D-0C6D93B04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61573A-9D7F-47EB-9671-F399FDD35E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35C0CA-CA66-42DB-9E8C-9D0E5219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07237E-5B2B-46C3-9DDC-7816F5DF5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DF1138-C70B-49C9-B45E-93EAE5135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BED398-149E-49BD-A801-DDAD6209A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23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553AB7-1D3C-4D5E-AF3E-138F1695F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01F83-5325-423A-BEB1-BCDDA76F5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DDB0D-2C5B-4E6F-9536-C6081AF6A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0D71D-2913-4445-8C73-18673F0F11E3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4EB4D1-D0C6-4BDA-A965-472EE24C2A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DA3255-FB24-431B-B86A-749F76DE6C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05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67846" y="539886"/>
            <a:ext cx="6024134" cy="2889114"/>
          </a:xfrm>
        </p:spPr>
        <p:txBody>
          <a:bodyPr anchor="b">
            <a:noAutofit/>
          </a:bodyPr>
          <a:lstStyle/>
          <a:p>
            <a:r>
              <a:rPr lang="en-US" sz="3600" b="1" dirty="0"/>
              <a:t>STUDENT’S PARCEL TRACKING AND MANAGEMENT SYSTEM FOR KERAWANG’S COLLEGE UiTMKT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67846" y="4002748"/>
            <a:ext cx="5593750" cy="1889118"/>
          </a:xfrm>
        </p:spPr>
        <p:txBody>
          <a:bodyPr anchor="t">
            <a:normAutofit/>
          </a:bodyPr>
          <a:lstStyle/>
          <a:p>
            <a:r>
              <a:rPr lang="en-US" dirty="0"/>
              <a:t>Prepared by:</a:t>
            </a:r>
          </a:p>
          <a:p>
            <a:r>
              <a:rPr lang="en-US" dirty="0"/>
              <a:t>FARAH IZZIATI BT ROSHIDAN</a:t>
            </a:r>
          </a:p>
          <a:p>
            <a:r>
              <a:rPr lang="en-US" dirty="0"/>
              <a:t>Supervised by:</a:t>
            </a:r>
          </a:p>
          <a:p>
            <a:r>
              <a:rPr lang="en-US" dirty="0"/>
              <a:t>MUHAMMAD ATIF BIN RAMLAN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9" descr="Image result for logo of uitm png&quot;">
            <a:extLst>
              <a:ext uri="{FF2B5EF4-FFF2-40B4-BE49-F238E27FC236}">
                <a16:creationId xmlns:a16="http://schemas.microsoft.com/office/drawing/2014/main" id="{4A8F52B3-8973-427C-BEBC-0A6BCDA8B9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4" r="65686"/>
          <a:stretch/>
        </p:blipFill>
        <p:spPr bwMode="auto">
          <a:xfrm>
            <a:off x="20" y="10"/>
            <a:ext cx="6024134" cy="6857990"/>
          </a:xfrm>
          <a:custGeom>
            <a:avLst/>
            <a:gdLst/>
            <a:ahLst/>
            <a:cxnLst/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25745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8289B01-A2E5-4011-A3CE-3C90B7FA1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180" y="152962"/>
            <a:ext cx="4194375" cy="309926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marL="0" indent="0" algn="ctr" eaLnBrk="1" hangingPunct="1">
              <a:buFontTx/>
              <a:buNone/>
              <a:defRPr/>
            </a:pPr>
            <a:r>
              <a:rPr lang="en-US" sz="5000" b="1" dirty="0">
                <a:cs typeface="Times New Roman" panose="02020603050405020304" pitchFamily="18" charset="0"/>
              </a:rPr>
              <a:t>Background of Study</a:t>
            </a:r>
          </a:p>
          <a:p>
            <a:pPr marL="0" indent="0" algn="ctr" eaLnBrk="1" hangingPunct="1">
              <a:buFontTx/>
              <a:buNone/>
              <a:defRPr/>
            </a:pPr>
            <a:endParaRPr lang="en-US" sz="2000" dirty="0">
              <a:cs typeface="Times New Roman" panose="02020603050405020304" pitchFamily="18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4000" b="1" dirty="0">
                <a:cs typeface="Times New Roman" panose="02020603050405020304" pitchFamily="18" charset="0"/>
              </a:rPr>
              <a:t>Case Study: </a:t>
            </a:r>
            <a:r>
              <a:rPr lang="en-US" sz="4000" dirty="0">
                <a:cs typeface="Times New Roman" panose="02020603050405020304" pitchFamily="18" charset="0"/>
              </a:rPr>
              <a:t>Kerawang’s College at UiTMKT</a:t>
            </a:r>
          </a:p>
          <a:p>
            <a:pPr marL="0" indent="0" eaLnBrk="1" hangingPunct="1">
              <a:buFontTx/>
              <a:buNone/>
              <a:defRPr/>
            </a:pPr>
            <a:endParaRPr lang="en-US" sz="4000" dirty="0">
              <a:cs typeface="Times New Roman" panose="02020603050405020304" pitchFamily="18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4000" b="1" dirty="0">
                <a:cs typeface="Times New Roman" panose="02020603050405020304" pitchFamily="18" charset="0"/>
              </a:rPr>
              <a:t>AOI: </a:t>
            </a:r>
            <a:r>
              <a:rPr lang="en-US" sz="4000" dirty="0">
                <a:cs typeface="Times New Roman" panose="02020603050405020304" pitchFamily="18" charset="0"/>
              </a:rPr>
              <a:t>Management Information System</a:t>
            </a:r>
          </a:p>
          <a:p>
            <a:pPr marL="0" indent="0" eaLnBrk="1" hangingPunct="1">
              <a:buFontTx/>
              <a:buNone/>
              <a:defRPr/>
            </a:pPr>
            <a:endParaRPr lang="en-US" sz="4000" dirty="0">
              <a:cs typeface="Times New Roman" panose="02020603050405020304" pitchFamily="18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4000" b="1" dirty="0">
                <a:cs typeface="Times New Roman" panose="02020603050405020304" pitchFamily="18" charset="0"/>
              </a:rPr>
              <a:t>Domain: </a:t>
            </a:r>
            <a:r>
              <a:rPr lang="en-US" sz="4000" dirty="0">
                <a:cs typeface="Times New Roman" panose="02020603050405020304" pitchFamily="18" charset="0"/>
              </a:rPr>
              <a:t>Parcel Management System</a:t>
            </a:r>
          </a:p>
          <a:p>
            <a:pPr marL="0" indent="0" eaLnBrk="1" hangingPunct="1">
              <a:buFontTx/>
              <a:buNone/>
              <a:defRPr/>
            </a:pPr>
            <a:endParaRPr lang="en-US" sz="4000" dirty="0">
              <a:cs typeface="Times New Roman" panose="02020603050405020304" pitchFamily="18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4000" b="1" dirty="0">
                <a:cs typeface="Times New Roman" panose="02020603050405020304" pitchFamily="18" charset="0"/>
              </a:rPr>
              <a:t>Theory: </a:t>
            </a:r>
            <a:r>
              <a:rPr lang="en-US" sz="4000" dirty="0">
                <a:cs typeface="Times New Roman" panose="02020603050405020304" pitchFamily="18" charset="0"/>
              </a:rPr>
              <a:t>Application Programming Interface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4000" dirty="0">
                <a:cs typeface="Times New Roman" panose="02020603050405020304" pitchFamily="18" charset="0"/>
              </a:rPr>
              <a:t>               (API)</a:t>
            </a:r>
          </a:p>
          <a:p>
            <a:pPr marL="0" indent="0" eaLnBrk="1" hangingPunct="1">
              <a:buFontTx/>
              <a:buNone/>
              <a:defRPr/>
            </a:pPr>
            <a:endParaRPr lang="en-US" sz="1100" dirty="0"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522262B-8AD8-4570-8066-6E9B3CC8CA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250" t="20278" r="23985" b="10139"/>
          <a:stretch/>
        </p:blipFill>
        <p:spPr>
          <a:xfrm>
            <a:off x="6225979" y="557783"/>
            <a:ext cx="4634435" cy="5728715"/>
          </a:xfrm>
          <a:prstGeom prst="rect">
            <a:avLst/>
          </a:prstGeom>
          <a:effectLst/>
        </p:spPr>
      </p:pic>
      <p:sp>
        <p:nvSpPr>
          <p:cNvPr id="15" name="Rectangle: Diagonal Corners Snipped 14">
            <a:extLst>
              <a:ext uri="{FF2B5EF4-FFF2-40B4-BE49-F238E27FC236}">
                <a16:creationId xmlns:a16="http://schemas.microsoft.com/office/drawing/2014/main" id="{3F2499AB-889B-4C07-B9FA-68B3BF44AF66}"/>
              </a:ext>
            </a:extLst>
          </p:cNvPr>
          <p:cNvSpPr/>
          <p:nvPr/>
        </p:nvSpPr>
        <p:spPr>
          <a:xfrm>
            <a:off x="6096000" y="91300"/>
            <a:ext cx="4633914" cy="359077"/>
          </a:xfrm>
          <a:prstGeom prst="snip2Diag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26E4520-8D30-4CED-BE96-66AFE47DCF09}"/>
              </a:ext>
            </a:extLst>
          </p:cNvPr>
          <p:cNvSpPr txBox="1"/>
          <p:nvPr/>
        </p:nvSpPr>
        <p:spPr>
          <a:xfrm>
            <a:off x="6587926" y="73274"/>
            <a:ext cx="3711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 STATEMENT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4ED900E-2EBE-440A-9C61-0C6DAE6676F3}"/>
              </a:ext>
            </a:extLst>
          </p:cNvPr>
          <p:cNvSpPr txBox="1">
            <a:spLocks/>
          </p:cNvSpPr>
          <p:nvPr/>
        </p:nvSpPr>
        <p:spPr>
          <a:xfrm>
            <a:off x="262180" y="3382890"/>
            <a:ext cx="4194375" cy="33221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en-US" sz="2600" b="1" dirty="0">
                <a:cs typeface="Times New Roman" panose="02020603050405020304" pitchFamily="18" charset="0"/>
              </a:rPr>
              <a:t>Objectives</a:t>
            </a:r>
          </a:p>
          <a:p>
            <a:pPr marL="0" indent="0" algn="ctr">
              <a:buFontTx/>
              <a:buNone/>
              <a:defRPr/>
            </a:pPr>
            <a:endParaRPr lang="en-US" sz="2300" b="1" dirty="0">
              <a:cs typeface="Times New Roman" panose="02020603050405020304" pitchFamily="18" charset="0"/>
            </a:endParaRPr>
          </a:p>
          <a:p>
            <a:pPr lvl="0"/>
            <a:r>
              <a:rPr lang="en-US" sz="2100" dirty="0"/>
              <a:t>To study the current business process of parcel management at Kerawang’s College office, UiTM Campus Kuala Terengganu.</a:t>
            </a:r>
          </a:p>
          <a:p>
            <a:pPr marL="0" lvl="0" indent="0">
              <a:buNone/>
            </a:pPr>
            <a:endParaRPr lang="en-US" sz="1200" dirty="0"/>
          </a:p>
          <a:p>
            <a:pPr lvl="0"/>
            <a:r>
              <a:rPr lang="en-US" sz="2100" dirty="0"/>
              <a:t>To design and develop a web-based parcel management system for Kerawang’s College office.</a:t>
            </a:r>
          </a:p>
          <a:p>
            <a:pPr lvl="0"/>
            <a:endParaRPr lang="en-US" sz="2100" dirty="0"/>
          </a:p>
          <a:p>
            <a:pPr lvl="0"/>
            <a:r>
              <a:rPr lang="en-US" sz="2100" dirty="0"/>
              <a:t>To evaluate the functionality and usability of the proposed system.</a:t>
            </a:r>
          </a:p>
          <a:p>
            <a:pPr marL="457200" indent="-457200" algn="ctr">
              <a:buFont typeface="+mj-lt"/>
              <a:buAutoNum type="arabicPeriod"/>
              <a:defRPr/>
            </a:pPr>
            <a:endParaRPr lang="en-US" sz="2400" b="1" dirty="0"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  <a:defRPr/>
            </a:pPr>
            <a:endParaRPr lang="en-US" sz="2000" dirty="0"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en-US" sz="11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34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4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4534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6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FD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Image result for unit pengurusan kolej kerawang uitm kuala.terengganu&quot;">
            <a:extLst>
              <a:ext uri="{FF2B5EF4-FFF2-40B4-BE49-F238E27FC236}">
                <a16:creationId xmlns:a16="http://schemas.microsoft.com/office/drawing/2014/main" id="{A6199752-E235-4344-BC63-032AFC750D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"/>
          <a:stretch/>
        </p:blipFill>
        <p:spPr bwMode="auto">
          <a:xfrm>
            <a:off x="9030743" y="2474254"/>
            <a:ext cx="1912560" cy="1909489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25BF88A-1302-499F-ADE3-2370148F85F7}"/>
              </a:ext>
            </a:extLst>
          </p:cNvPr>
          <p:cNvSpPr/>
          <p:nvPr/>
        </p:nvSpPr>
        <p:spPr>
          <a:xfrm>
            <a:off x="2971799" y="289397"/>
            <a:ext cx="5257801" cy="753207"/>
          </a:xfrm>
          <a:prstGeom prst="snip2Diag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608CC3-5FAC-4F89-B861-D4F2AE800CFC}"/>
              </a:ext>
            </a:extLst>
          </p:cNvPr>
          <p:cNvSpPr txBox="1"/>
          <p:nvPr/>
        </p:nvSpPr>
        <p:spPr>
          <a:xfrm>
            <a:off x="3787576" y="423081"/>
            <a:ext cx="3711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STATEMENT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FD03CEE9-F9DE-49F9-97EF-95B5CCD3B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876023"/>
              </p:ext>
            </p:extLst>
          </p:nvPr>
        </p:nvGraphicFramePr>
        <p:xfrm>
          <a:off x="591476" y="1388084"/>
          <a:ext cx="10952828" cy="4912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4885">
                  <a:extLst>
                    <a:ext uri="{9D8B030D-6E8A-4147-A177-3AD203B41FA5}">
                      <a16:colId xmlns:a16="http://schemas.microsoft.com/office/drawing/2014/main" val="908643095"/>
                    </a:ext>
                  </a:extLst>
                </a:gridCol>
                <a:gridCol w="5997943">
                  <a:extLst>
                    <a:ext uri="{9D8B030D-6E8A-4147-A177-3AD203B41FA5}">
                      <a16:colId xmlns:a16="http://schemas.microsoft.com/office/drawing/2014/main" val="622166335"/>
                    </a:ext>
                  </a:extLst>
                </a:gridCol>
              </a:tblGrid>
              <a:tr h="54845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Problem Statement</a:t>
                      </a:r>
                      <a:endParaRPr lang="en-US" sz="1800" b="1" dirty="0">
                        <a:latin typeface="+mj-lt"/>
                      </a:endParaRPr>
                    </a:p>
                  </a:txBody>
                  <a:tcPr marL="69221" marR="69221" marT="34615" marB="346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Proposed Solution </a:t>
                      </a:r>
                      <a:endParaRPr lang="en-US" sz="1800" b="1" dirty="0">
                        <a:latin typeface="+mj-lt"/>
                      </a:endParaRPr>
                    </a:p>
                  </a:txBody>
                  <a:tcPr marL="69221" marR="69221" marT="34615" marB="34615" anchor="ctr"/>
                </a:tc>
                <a:extLst>
                  <a:ext uri="{0D108BD9-81ED-4DB2-BD59-A6C34878D82A}">
                    <a16:rowId xmlns:a16="http://schemas.microsoft.com/office/drawing/2014/main" val="638908639"/>
                  </a:ext>
                </a:extLst>
              </a:tr>
              <a:tr h="1725221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MY" sz="1800" kern="1200" dirty="0">
                          <a:effectLst/>
                        </a:rPr>
                        <a:t>There is no record for recipient information that can be access by the staff.</a:t>
                      </a:r>
                      <a:br>
                        <a:rPr lang="en-MY" sz="1800" kern="1200" dirty="0">
                          <a:effectLst/>
                        </a:rPr>
                      </a:br>
                      <a:endParaRPr lang="en-US" sz="1800" dirty="0">
                        <a:latin typeface="+mj-lt"/>
                      </a:endParaRPr>
                    </a:p>
                  </a:txBody>
                  <a:tcPr marL="69221" marR="69221" marT="34615" marB="3461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800" kern="1200" dirty="0">
                          <a:effectLst/>
                        </a:rPr>
                        <a:t>A</a:t>
                      </a:r>
                      <a:r>
                        <a:rPr lang="en-MY" sz="1800" kern="1200" baseline="0" dirty="0">
                          <a:effectLst/>
                        </a:rPr>
                        <a:t> </a:t>
                      </a:r>
                      <a:r>
                        <a:rPr lang="en-MY" sz="1800" kern="1200" dirty="0">
                          <a:effectLst/>
                        </a:rPr>
                        <a:t>web-based system are</a:t>
                      </a:r>
                      <a:r>
                        <a:rPr lang="en-MY" sz="1800" kern="1200" baseline="0" dirty="0">
                          <a:effectLst/>
                        </a:rPr>
                        <a:t> developed to</a:t>
                      </a:r>
                      <a:r>
                        <a:rPr lang="en-MY" sz="1800" kern="1200" dirty="0">
                          <a:effectLst/>
                        </a:rPr>
                        <a:t> help the staff to gather all information in a proper database so</a:t>
                      </a:r>
                      <a:r>
                        <a:rPr lang="en-US" sz="1800" baseline="0" dirty="0"/>
                        <a:t> that it will reducing the potential of misplacing the data or information. 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marL="69221" marR="69221" marT="34615" marB="34615" anchor="ctr"/>
                </a:tc>
                <a:extLst>
                  <a:ext uri="{0D108BD9-81ED-4DB2-BD59-A6C34878D82A}">
                    <a16:rowId xmlns:a16="http://schemas.microsoft.com/office/drawing/2014/main" val="1727122267"/>
                  </a:ext>
                </a:extLst>
              </a:tr>
              <a:tr h="1319513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800" kern="1200" dirty="0">
                          <a:effectLst/>
                        </a:rPr>
                        <a:t>Occur a redundancy of student’s name in the list.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marL="69221" marR="69221" marT="34615" marB="3461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800" kern="1200" dirty="0">
                          <a:effectLst/>
                        </a:rPr>
                        <a:t>The system allows the staff to check the student’s name more accurately.</a:t>
                      </a:r>
                      <a:r>
                        <a:rPr lang="en-MY" sz="1800" kern="1200" baseline="0" dirty="0">
                          <a:effectLst/>
                        </a:rPr>
                        <a:t> So that it can reduce the redundancy of the data.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marL="69221" marR="69221" marT="34615" marB="34615" anchor="ctr"/>
                </a:tc>
                <a:extLst>
                  <a:ext uri="{0D108BD9-81ED-4DB2-BD59-A6C34878D82A}">
                    <a16:rowId xmlns:a16="http://schemas.microsoft.com/office/drawing/2014/main" val="3746449737"/>
                  </a:ext>
                </a:extLst>
              </a:tr>
              <a:tr h="1319513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The</a:t>
                      </a:r>
                      <a:r>
                        <a:rPr lang="en-US" sz="1800" baseline="0" dirty="0"/>
                        <a:t> staff n</a:t>
                      </a:r>
                      <a:r>
                        <a:rPr lang="en-US" sz="1800" dirty="0"/>
                        <a:t>otify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dirty="0"/>
                        <a:t>the student regarding their parcel through a piece of paper on a Kerawang’s College notice board.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9221" marR="69221" marT="34615" marB="3461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800" kern="1200" dirty="0">
                          <a:effectLst/>
                        </a:rPr>
                        <a:t>The system will help the student to view their parcel information easily.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marL="69221" marR="69221" marT="34615" marB="34615" anchor="ctr"/>
                </a:tc>
                <a:extLst>
                  <a:ext uri="{0D108BD9-81ED-4DB2-BD59-A6C34878D82A}">
                    <a16:rowId xmlns:a16="http://schemas.microsoft.com/office/drawing/2014/main" val="2025900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494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4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4534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6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FD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Image result for unit pengurusan kolej kerawang uitm kuala.terengganu&quot;">
            <a:extLst>
              <a:ext uri="{FF2B5EF4-FFF2-40B4-BE49-F238E27FC236}">
                <a16:creationId xmlns:a16="http://schemas.microsoft.com/office/drawing/2014/main" id="{A6199752-E235-4344-BC63-032AFC750D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"/>
          <a:stretch/>
        </p:blipFill>
        <p:spPr bwMode="auto">
          <a:xfrm>
            <a:off x="9030743" y="2474254"/>
            <a:ext cx="1912560" cy="1909489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EF320B08-09A6-452F-92AA-5C43FFF2942E}"/>
              </a:ext>
            </a:extLst>
          </p:cNvPr>
          <p:cNvSpPr/>
          <p:nvPr/>
        </p:nvSpPr>
        <p:spPr>
          <a:xfrm>
            <a:off x="557216" y="128580"/>
            <a:ext cx="10568101" cy="1031216"/>
          </a:xfrm>
          <a:prstGeom prst="snip2Diag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C87785-9725-42D6-B306-52AF5CB8B717}"/>
              </a:ext>
            </a:extLst>
          </p:cNvPr>
          <p:cNvSpPr txBox="1"/>
          <p:nvPr/>
        </p:nvSpPr>
        <p:spPr>
          <a:xfrm>
            <a:off x="489503" y="272727"/>
            <a:ext cx="105681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THEORY OF APPLICATION PROGRAMMING INTERFACE (API) AND HOW IT IS IMPLEMENTED IN STUDENT’S PARCEL TRACKING AND MANAGEMENT SYSTEM 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8FBA6AEF-8B50-475D-8EBE-9464CC4C42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907288"/>
              </p:ext>
            </p:extLst>
          </p:nvPr>
        </p:nvGraphicFramePr>
        <p:xfrm>
          <a:off x="328612" y="1388515"/>
          <a:ext cx="11115676" cy="5340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3163">
                  <a:extLst>
                    <a:ext uri="{9D8B030D-6E8A-4147-A177-3AD203B41FA5}">
                      <a16:colId xmlns:a16="http://schemas.microsoft.com/office/drawing/2014/main" val="3249839416"/>
                    </a:ext>
                  </a:extLst>
                </a:gridCol>
                <a:gridCol w="8672513">
                  <a:extLst>
                    <a:ext uri="{9D8B030D-6E8A-4147-A177-3AD203B41FA5}">
                      <a16:colId xmlns:a16="http://schemas.microsoft.com/office/drawing/2014/main" val="4160157396"/>
                    </a:ext>
                  </a:extLst>
                </a:gridCol>
              </a:tblGrid>
              <a:tr h="70837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Characteristics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Implemented In The System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0524995"/>
                  </a:ext>
                </a:extLst>
              </a:tr>
              <a:tr h="463253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Tracking API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- This means 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gather the tracking information from the courier services. T</a:t>
                      </a:r>
                      <a:r>
                        <a:rPr lang="en-US" sz="2000" dirty="0"/>
                        <a:t>he user can easily check their tracking number without go to the courier company website. </a:t>
                      </a:r>
                    </a:p>
                    <a:p>
                      <a:endParaRPr lang="en-US" sz="2000" dirty="0"/>
                    </a:p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350747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8007C113-168D-492C-9572-2B62649EDCD6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3108603" y="3171825"/>
            <a:ext cx="7920428" cy="3369234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77297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B4D3D850-2041-4B7C-AED9-54DA385B1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71D5DFC5-85CD-4DB0-9549-D5AA3A1FD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1481849" y="4022486"/>
            <a:ext cx="3655570" cy="2646427"/>
          </a:xfrm>
          <a:custGeom>
            <a:avLst/>
            <a:gdLst>
              <a:gd name="connsiteX0" fmla="*/ 0 w 2736866"/>
              <a:gd name="connsiteY0" fmla="*/ 0 h 1981337"/>
              <a:gd name="connsiteX1" fmla="*/ 2736866 w 2736866"/>
              <a:gd name="connsiteY1" fmla="*/ 0 h 1981337"/>
              <a:gd name="connsiteX2" fmla="*/ 2736866 w 2736866"/>
              <a:gd name="connsiteY2" fmla="*/ 1225808 h 1981337"/>
              <a:gd name="connsiteX3" fmla="*/ 1981337 w 2736866"/>
              <a:gd name="connsiteY3" fmla="*/ 1981337 h 198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36866" h="1981337">
                <a:moveTo>
                  <a:pt x="0" y="0"/>
                </a:moveTo>
                <a:lnTo>
                  <a:pt x="2736866" y="0"/>
                </a:lnTo>
                <a:lnTo>
                  <a:pt x="2736866" y="1225808"/>
                </a:lnTo>
                <a:lnTo>
                  <a:pt x="1981337" y="198133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9F2DF91-4956-4FED-AAF9-98B74CFED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991197" y="4070586"/>
            <a:ext cx="4070846" cy="4070846"/>
          </a:xfrm>
          <a:custGeom>
            <a:avLst/>
            <a:gdLst>
              <a:gd name="connsiteX0" fmla="*/ 0 w 4070846"/>
              <a:gd name="connsiteY0" fmla="*/ 0 h 4070846"/>
              <a:gd name="connsiteX1" fmla="*/ 4070846 w 4070846"/>
              <a:gd name="connsiteY1" fmla="*/ 0 h 4070846"/>
              <a:gd name="connsiteX2" fmla="*/ 4070846 w 4070846"/>
              <a:gd name="connsiteY2" fmla="*/ 1063476 h 4070846"/>
              <a:gd name="connsiteX3" fmla="*/ 1063476 w 4070846"/>
              <a:gd name="connsiteY3" fmla="*/ 4070846 h 4070846"/>
              <a:gd name="connsiteX4" fmla="*/ 0 w 4070846"/>
              <a:gd name="connsiteY4" fmla="*/ 4070846 h 407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70846" h="4070846">
                <a:moveTo>
                  <a:pt x="0" y="0"/>
                </a:moveTo>
                <a:lnTo>
                  <a:pt x="4070846" y="0"/>
                </a:lnTo>
                <a:lnTo>
                  <a:pt x="4070846" y="1063476"/>
                </a:lnTo>
                <a:lnTo>
                  <a:pt x="1063476" y="4070846"/>
                </a:lnTo>
                <a:lnTo>
                  <a:pt x="0" y="4070846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016AD2F9-C054-4FE3-A688-B43C21C53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7933928" y="1372793"/>
            <a:ext cx="6135300" cy="5537781"/>
          </a:xfrm>
          <a:custGeom>
            <a:avLst/>
            <a:gdLst>
              <a:gd name="connsiteX0" fmla="*/ 0 w 6135300"/>
              <a:gd name="connsiteY0" fmla="*/ 0 h 5537781"/>
              <a:gd name="connsiteX1" fmla="*/ 6135300 w 6135300"/>
              <a:gd name="connsiteY1" fmla="*/ 0 h 5537781"/>
              <a:gd name="connsiteX2" fmla="*/ 6135300 w 6135300"/>
              <a:gd name="connsiteY2" fmla="*/ 3548931 h 5537781"/>
              <a:gd name="connsiteX3" fmla="*/ 4146451 w 6135300"/>
              <a:gd name="connsiteY3" fmla="*/ 5537781 h 5537781"/>
              <a:gd name="connsiteX4" fmla="*/ 0 w 6135300"/>
              <a:gd name="connsiteY4" fmla="*/ 1391331 h 5537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5300" h="5537781">
                <a:moveTo>
                  <a:pt x="0" y="0"/>
                </a:moveTo>
                <a:lnTo>
                  <a:pt x="6135300" y="0"/>
                </a:lnTo>
                <a:lnTo>
                  <a:pt x="6135300" y="3548931"/>
                </a:lnTo>
                <a:lnTo>
                  <a:pt x="4146451" y="5537781"/>
                </a:lnTo>
                <a:lnTo>
                  <a:pt x="0" y="1391331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497CCB5-5FC2-473C-AFCC-2430CEF1D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409915" y="1742916"/>
            <a:ext cx="3372170" cy="33721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6D203FA-9405-4E71-9D22-0D9ED95C7A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1683736" y="1587573"/>
            <a:ext cx="1073226" cy="107322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id="{3C5A023F-D42B-416E-9B7C-ED7627B8C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18948" y="-1"/>
            <a:ext cx="5757046" cy="2878523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Image result for unit pengurusan kolej kerawang uitm kuala.terengganu&quot;">
            <a:extLst>
              <a:ext uri="{FF2B5EF4-FFF2-40B4-BE49-F238E27FC236}">
                <a16:creationId xmlns:a16="http://schemas.microsoft.com/office/drawing/2014/main" id="{A6199752-E235-4344-BC63-032AFC750D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"/>
          <a:stretch/>
        </p:blipFill>
        <p:spPr bwMode="auto">
          <a:xfrm>
            <a:off x="9796781" y="14626"/>
            <a:ext cx="2330290" cy="232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Graphic 3" descr="Angel face with no fill">
            <a:extLst>
              <a:ext uri="{FF2B5EF4-FFF2-40B4-BE49-F238E27FC236}">
                <a16:creationId xmlns:a16="http://schemas.microsoft.com/office/drawing/2014/main" id="{ECCF57F4-56D4-48C7-85C5-25B2043BDA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253" y="4604778"/>
            <a:ext cx="2326538" cy="2326538"/>
          </a:xfrm>
          <a:prstGeom prst="rect">
            <a:avLst/>
          </a:prstGeom>
        </p:spPr>
      </p:pic>
      <p:sp>
        <p:nvSpPr>
          <p:cNvPr id="39" name="Frame 38">
            <a:extLst>
              <a:ext uri="{FF2B5EF4-FFF2-40B4-BE49-F238E27FC236}">
                <a16:creationId xmlns:a16="http://schemas.microsoft.com/office/drawing/2014/main" id="{D86ED005-A263-420F-9447-E00E3BF60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971277" y="1304278"/>
            <a:ext cx="4249446" cy="4249444"/>
          </a:xfrm>
          <a:prstGeom prst="frame">
            <a:avLst>
              <a:gd name="adj1" fmla="val 1195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D8C75B-73C8-4723-8290-C84001BFECC8}"/>
              </a:ext>
            </a:extLst>
          </p:cNvPr>
          <p:cNvSpPr txBox="1"/>
          <p:nvPr/>
        </p:nvSpPr>
        <p:spPr>
          <a:xfrm>
            <a:off x="2648173" y="2805668"/>
            <a:ext cx="691875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080808"/>
                </a:solidFill>
                <a:latin typeface="Lucida Handwriting" panose="03010101010101010101" pitchFamily="66" charset="0"/>
              </a:rPr>
              <a:t>THANK YOU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092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280</Words>
  <Application>Microsoft Office PowerPoint</Application>
  <PresentationFormat>Widescreen</PresentationFormat>
  <Paragraphs>41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Lucida Handwriting</vt:lpstr>
      <vt:lpstr>Times New Roman</vt:lpstr>
      <vt:lpstr>Office Theme</vt:lpstr>
      <vt:lpstr>STUDENT’S PARCEL TRACKING AND MANAGEMENT SYSTEM FOR KERAWANG’S COLLEGE UiTMKT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STUDENT’S PARCEL TRACKING AND MANAGEMENT SYSTEM FOR KERAWANG’S COLLEGE UiTMKT</dc:title>
  <dc:creator>Farah</dc:creator>
  <cp:lastModifiedBy>Farah</cp:lastModifiedBy>
  <cp:revision>10</cp:revision>
  <dcterms:created xsi:type="dcterms:W3CDTF">2020-07-24T02:22:30Z</dcterms:created>
  <dcterms:modified xsi:type="dcterms:W3CDTF">2020-07-24T11:32:11Z</dcterms:modified>
</cp:coreProperties>
</file>