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8" r:id="rId2"/>
    <p:sldId id="257" r:id="rId3"/>
    <p:sldId id="260" r:id="rId4"/>
    <p:sldId id="261" r:id="rId5"/>
    <p:sldId id="259" r:id="rId6"/>
    <p:sldId id="262" r:id="rId7"/>
    <p:sldId id="263" r:id="rId8"/>
    <p:sldId id="264" r:id="rId9"/>
    <p:sldId id="266"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1" autoAdjust="0"/>
    <p:restoredTop sz="94660"/>
  </p:normalViewPr>
  <p:slideViewPr>
    <p:cSldViewPr snapToGrid="0">
      <p:cViewPr varScale="1">
        <p:scale>
          <a:sx n="68" d="100"/>
          <a:sy n="68" d="100"/>
        </p:scale>
        <p:origin x="90" y="27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63E3FD-B2BC-435B-82D6-05D8E6E45EE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7A238FB-B3EB-4439-AAE4-EF247E6F651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E70E3B8-315A-4649-B8EE-16B158C47A11}"/>
              </a:ext>
            </a:extLst>
          </p:cNvPr>
          <p:cNvSpPr>
            <a:spLocks noGrp="1"/>
          </p:cNvSpPr>
          <p:nvPr>
            <p:ph type="dt" sz="half" idx="10"/>
          </p:nvPr>
        </p:nvSpPr>
        <p:spPr/>
        <p:txBody>
          <a:bodyPr/>
          <a:lstStyle/>
          <a:p>
            <a:fld id="{3380D71D-2913-4445-8C73-18673F0F11E3}" type="datetimeFigureOut">
              <a:rPr lang="en-US" smtClean="0"/>
              <a:t>7/25/2020</a:t>
            </a:fld>
            <a:endParaRPr lang="en-US"/>
          </a:p>
        </p:txBody>
      </p:sp>
      <p:sp>
        <p:nvSpPr>
          <p:cNvPr id="5" name="Footer Placeholder 4">
            <a:extLst>
              <a:ext uri="{FF2B5EF4-FFF2-40B4-BE49-F238E27FC236}">
                <a16:creationId xmlns:a16="http://schemas.microsoft.com/office/drawing/2014/main" id="{0A96B6F0-D5D1-4E04-A9EA-A2F9001AF5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3E1BDCE-48B6-40D0-8A6D-10684E51D52E}"/>
              </a:ext>
            </a:extLst>
          </p:cNvPr>
          <p:cNvSpPr>
            <a:spLocks noGrp="1"/>
          </p:cNvSpPr>
          <p:nvPr>
            <p:ph type="sldNum" sz="quarter" idx="12"/>
          </p:nvPr>
        </p:nvSpPr>
        <p:spPr/>
        <p:txBody>
          <a:bodyPr/>
          <a:lstStyle/>
          <a:p>
            <a:fld id="{9E3D4761-07CA-437D-B6A2-890D8758E73C}" type="slidenum">
              <a:rPr lang="en-US" smtClean="0"/>
              <a:t>‹#›</a:t>
            </a:fld>
            <a:endParaRPr lang="en-US"/>
          </a:p>
        </p:txBody>
      </p:sp>
    </p:spTree>
    <p:extLst>
      <p:ext uri="{BB962C8B-B14F-4D97-AF65-F5344CB8AC3E}">
        <p14:creationId xmlns:p14="http://schemas.microsoft.com/office/powerpoint/2010/main" val="18500589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24F7F3-DF36-4109-A206-D9C2DA2E2F1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BF5B415-2964-4D72-A241-54E7EA524F95}"/>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F4354FB-5BE2-4849-8704-E4D3ACF5D86A}"/>
              </a:ext>
            </a:extLst>
          </p:cNvPr>
          <p:cNvSpPr>
            <a:spLocks noGrp="1"/>
          </p:cNvSpPr>
          <p:nvPr>
            <p:ph type="dt" sz="half" idx="10"/>
          </p:nvPr>
        </p:nvSpPr>
        <p:spPr/>
        <p:txBody>
          <a:bodyPr/>
          <a:lstStyle/>
          <a:p>
            <a:fld id="{3380D71D-2913-4445-8C73-18673F0F11E3}" type="datetimeFigureOut">
              <a:rPr lang="en-US" smtClean="0"/>
              <a:t>7/25/2020</a:t>
            </a:fld>
            <a:endParaRPr lang="en-US"/>
          </a:p>
        </p:txBody>
      </p:sp>
      <p:sp>
        <p:nvSpPr>
          <p:cNvPr id="5" name="Footer Placeholder 4">
            <a:extLst>
              <a:ext uri="{FF2B5EF4-FFF2-40B4-BE49-F238E27FC236}">
                <a16:creationId xmlns:a16="http://schemas.microsoft.com/office/drawing/2014/main" id="{6A432C0F-3E7C-4AD3-8733-4920FDBFB56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135BD88-7C15-4843-837C-3FE450387345}"/>
              </a:ext>
            </a:extLst>
          </p:cNvPr>
          <p:cNvSpPr>
            <a:spLocks noGrp="1"/>
          </p:cNvSpPr>
          <p:nvPr>
            <p:ph type="sldNum" sz="quarter" idx="12"/>
          </p:nvPr>
        </p:nvSpPr>
        <p:spPr/>
        <p:txBody>
          <a:bodyPr/>
          <a:lstStyle/>
          <a:p>
            <a:fld id="{9E3D4761-07CA-437D-B6A2-890D8758E73C}" type="slidenum">
              <a:rPr lang="en-US" smtClean="0"/>
              <a:t>‹#›</a:t>
            </a:fld>
            <a:endParaRPr lang="en-US"/>
          </a:p>
        </p:txBody>
      </p:sp>
    </p:spTree>
    <p:extLst>
      <p:ext uri="{BB962C8B-B14F-4D97-AF65-F5344CB8AC3E}">
        <p14:creationId xmlns:p14="http://schemas.microsoft.com/office/powerpoint/2010/main" val="14132038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9C27B74-03DD-49CD-B20F-B012B04A78F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F303617-1F27-4BD9-83A0-E9A94EE2BD68}"/>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1F4BB09-1A6D-44F7-963E-170294A4C016}"/>
              </a:ext>
            </a:extLst>
          </p:cNvPr>
          <p:cNvSpPr>
            <a:spLocks noGrp="1"/>
          </p:cNvSpPr>
          <p:nvPr>
            <p:ph type="dt" sz="half" idx="10"/>
          </p:nvPr>
        </p:nvSpPr>
        <p:spPr/>
        <p:txBody>
          <a:bodyPr/>
          <a:lstStyle/>
          <a:p>
            <a:fld id="{3380D71D-2913-4445-8C73-18673F0F11E3}" type="datetimeFigureOut">
              <a:rPr lang="en-US" smtClean="0"/>
              <a:t>7/25/2020</a:t>
            </a:fld>
            <a:endParaRPr lang="en-US"/>
          </a:p>
        </p:txBody>
      </p:sp>
      <p:sp>
        <p:nvSpPr>
          <p:cNvPr id="5" name="Footer Placeholder 4">
            <a:extLst>
              <a:ext uri="{FF2B5EF4-FFF2-40B4-BE49-F238E27FC236}">
                <a16:creationId xmlns:a16="http://schemas.microsoft.com/office/drawing/2014/main" id="{BBE99ED9-A1DA-444A-B906-664A27E159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E75CD34-E758-40DD-9398-474ED9034476}"/>
              </a:ext>
            </a:extLst>
          </p:cNvPr>
          <p:cNvSpPr>
            <a:spLocks noGrp="1"/>
          </p:cNvSpPr>
          <p:nvPr>
            <p:ph type="sldNum" sz="quarter" idx="12"/>
          </p:nvPr>
        </p:nvSpPr>
        <p:spPr/>
        <p:txBody>
          <a:bodyPr/>
          <a:lstStyle/>
          <a:p>
            <a:fld id="{9E3D4761-07CA-437D-B6A2-890D8758E73C}" type="slidenum">
              <a:rPr lang="en-US" smtClean="0"/>
              <a:t>‹#›</a:t>
            </a:fld>
            <a:endParaRPr lang="en-US"/>
          </a:p>
        </p:txBody>
      </p:sp>
    </p:spTree>
    <p:extLst>
      <p:ext uri="{BB962C8B-B14F-4D97-AF65-F5344CB8AC3E}">
        <p14:creationId xmlns:p14="http://schemas.microsoft.com/office/powerpoint/2010/main" val="9601845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C35331-3D6D-497A-A39A-79530C41F0B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7468AF4-C30C-4277-B07F-2E14CE54CD00}"/>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9172631-C23D-4200-99A0-C1FBF86A6AD5}"/>
              </a:ext>
            </a:extLst>
          </p:cNvPr>
          <p:cNvSpPr>
            <a:spLocks noGrp="1"/>
          </p:cNvSpPr>
          <p:nvPr>
            <p:ph type="dt" sz="half" idx="10"/>
          </p:nvPr>
        </p:nvSpPr>
        <p:spPr/>
        <p:txBody>
          <a:bodyPr/>
          <a:lstStyle/>
          <a:p>
            <a:fld id="{3380D71D-2913-4445-8C73-18673F0F11E3}" type="datetimeFigureOut">
              <a:rPr lang="en-US" smtClean="0"/>
              <a:t>7/25/2020</a:t>
            </a:fld>
            <a:endParaRPr lang="en-US"/>
          </a:p>
        </p:txBody>
      </p:sp>
      <p:sp>
        <p:nvSpPr>
          <p:cNvPr id="5" name="Footer Placeholder 4">
            <a:extLst>
              <a:ext uri="{FF2B5EF4-FFF2-40B4-BE49-F238E27FC236}">
                <a16:creationId xmlns:a16="http://schemas.microsoft.com/office/drawing/2014/main" id="{6EAD1327-9AFB-4B3A-A754-A08DCB02FEF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F6CDB4A-87C8-4D33-8D8F-3E67AA53C832}"/>
              </a:ext>
            </a:extLst>
          </p:cNvPr>
          <p:cNvSpPr>
            <a:spLocks noGrp="1"/>
          </p:cNvSpPr>
          <p:nvPr>
            <p:ph type="sldNum" sz="quarter" idx="12"/>
          </p:nvPr>
        </p:nvSpPr>
        <p:spPr/>
        <p:txBody>
          <a:bodyPr/>
          <a:lstStyle/>
          <a:p>
            <a:fld id="{9E3D4761-07CA-437D-B6A2-890D8758E73C}" type="slidenum">
              <a:rPr lang="en-US" smtClean="0"/>
              <a:t>‹#›</a:t>
            </a:fld>
            <a:endParaRPr lang="en-US"/>
          </a:p>
        </p:txBody>
      </p:sp>
    </p:spTree>
    <p:extLst>
      <p:ext uri="{BB962C8B-B14F-4D97-AF65-F5344CB8AC3E}">
        <p14:creationId xmlns:p14="http://schemas.microsoft.com/office/powerpoint/2010/main" val="23796078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BA72E7-7F20-44E5-848B-DF0A11FCD41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5F4512D-D493-4F81-A5F0-2850284EB20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A2FFADF9-F137-4E3A-BC58-764BBCFBB141}"/>
              </a:ext>
            </a:extLst>
          </p:cNvPr>
          <p:cNvSpPr>
            <a:spLocks noGrp="1"/>
          </p:cNvSpPr>
          <p:nvPr>
            <p:ph type="dt" sz="half" idx="10"/>
          </p:nvPr>
        </p:nvSpPr>
        <p:spPr/>
        <p:txBody>
          <a:bodyPr/>
          <a:lstStyle/>
          <a:p>
            <a:fld id="{3380D71D-2913-4445-8C73-18673F0F11E3}" type="datetimeFigureOut">
              <a:rPr lang="en-US" smtClean="0"/>
              <a:t>7/25/2020</a:t>
            </a:fld>
            <a:endParaRPr lang="en-US"/>
          </a:p>
        </p:txBody>
      </p:sp>
      <p:sp>
        <p:nvSpPr>
          <p:cNvPr id="5" name="Footer Placeholder 4">
            <a:extLst>
              <a:ext uri="{FF2B5EF4-FFF2-40B4-BE49-F238E27FC236}">
                <a16:creationId xmlns:a16="http://schemas.microsoft.com/office/drawing/2014/main" id="{41689236-A503-40B1-AC57-D1DA0A00C01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80EEADF-E770-4673-8071-14B9D407F1AD}"/>
              </a:ext>
            </a:extLst>
          </p:cNvPr>
          <p:cNvSpPr>
            <a:spLocks noGrp="1"/>
          </p:cNvSpPr>
          <p:nvPr>
            <p:ph type="sldNum" sz="quarter" idx="12"/>
          </p:nvPr>
        </p:nvSpPr>
        <p:spPr/>
        <p:txBody>
          <a:bodyPr/>
          <a:lstStyle/>
          <a:p>
            <a:fld id="{9E3D4761-07CA-437D-B6A2-890D8758E73C}" type="slidenum">
              <a:rPr lang="en-US" smtClean="0"/>
              <a:t>‹#›</a:t>
            </a:fld>
            <a:endParaRPr lang="en-US"/>
          </a:p>
        </p:txBody>
      </p:sp>
    </p:spTree>
    <p:extLst>
      <p:ext uri="{BB962C8B-B14F-4D97-AF65-F5344CB8AC3E}">
        <p14:creationId xmlns:p14="http://schemas.microsoft.com/office/powerpoint/2010/main" val="2348349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6286FA-5E93-4056-82A4-2459D43E6E0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105DA25-CE46-46BA-A104-F6763A13D448}"/>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D2C3482-4EE5-48F4-A419-D2694640DA55}"/>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7A47B5B-8C5B-44BE-8BCA-E9B67F74109D}"/>
              </a:ext>
            </a:extLst>
          </p:cNvPr>
          <p:cNvSpPr>
            <a:spLocks noGrp="1"/>
          </p:cNvSpPr>
          <p:nvPr>
            <p:ph type="dt" sz="half" idx="10"/>
          </p:nvPr>
        </p:nvSpPr>
        <p:spPr/>
        <p:txBody>
          <a:bodyPr/>
          <a:lstStyle/>
          <a:p>
            <a:fld id="{3380D71D-2913-4445-8C73-18673F0F11E3}" type="datetimeFigureOut">
              <a:rPr lang="en-US" smtClean="0"/>
              <a:t>7/25/2020</a:t>
            </a:fld>
            <a:endParaRPr lang="en-US"/>
          </a:p>
        </p:txBody>
      </p:sp>
      <p:sp>
        <p:nvSpPr>
          <p:cNvPr id="6" name="Footer Placeholder 5">
            <a:extLst>
              <a:ext uri="{FF2B5EF4-FFF2-40B4-BE49-F238E27FC236}">
                <a16:creationId xmlns:a16="http://schemas.microsoft.com/office/drawing/2014/main" id="{5629CD1E-F66C-4693-8505-1F487AE7CD3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B095809-E8B4-445A-9A90-00C8C8F1D148}"/>
              </a:ext>
            </a:extLst>
          </p:cNvPr>
          <p:cNvSpPr>
            <a:spLocks noGrp="1"/>
          </p:cNvSpPr>
          <p:nvPr>
            <p:ph type="sldNum" sz="quarter" idx="12"/>
          </p:nvPr>
        </p:nvSpPr>
        <p:spPr/>
        <p:txBody>
          <a:bodyPr/>
          <a:lstStyle/>
          <a:p>
            <a:fld id="{9E3D4761-07CA-437D-B6A2-890D8758E73C}" type="slidenum">
              <a:rPr lang="en-US" smtClean="0"/>
              <a:t>‹#›</a:t>
            </a:fld>
            <a:endParaRPr lang="en-US"/>
          </a:p>
        </p:txBody>
      </p:sp>
    </p:spTree>
    <p:extLst>
      <p:ext uri="{BB962C8B-B14F-4D97-AF65-F5344CB8AC3E}">
        <p14:creationId xmlns:p14="http://schemas.microsoft.com/office/powerpoint/2010/main" val="38241938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875C90-8B1C-47AD-A098-BAC8C1FB6AE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0CFA3F7-FE3B-449F-9C70-F0B7E7E0099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4CD6F722-CD39-478E-9AF2-D63E0FA7B3EF}"/>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C8D5BD1-4F1B-44D3-89F9-16F87DE63FA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618D06F9-E085-461C-8464-4E57E18B29CB}"/>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33A1B89-6E3F-495C-B970-BFC55A7791D5}"/>
              </a:ext>
            </a:extLst>
          </p:cNvPr>
          <p:cNvSpPr>
            <a:spLocks noGrp="1"/>
          </p:cNvSpPr>
          <p:nvPr>
            <p:ph type="dt" sz="half" idx="10"/>
          </p:nvPr>
        </p:nvSpPr>
        <p:spPr/>
        <p:txBody>
          <a:bodyPr/>
          <a:lstStyle/>
          <a:p>
            <a:fld id="{3380D71D-2913-4445-8C73-18673F0F11E3}" type="datetimeFigureOut">
              <a:rPr lang="en-US" smtClean="0"/>
              <a:t>7/25/2020</a:t>
            </a:fld>
            <a:endParaRPr lang="en-US"/>
          </a:p>
        </p:txBody>
      </p:sp>
      <p:sp>
        <p:nvSpPr>
          <p:cNvPr id="8" name="Footer Placeholder 7">
            <a:extLst>
              <a:ext uri="{FF2B5EF4-FFF2-40B4-BE49-F238E27FC236}">
                <a16:creationId xmlns:a16="http://schemas.microsoft.com/office/drawing/2014/main" id="{EF92B0B6-C122-40BD-B6A5-C43AA758ECD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7349C28-DDFE-42BC-9A0A-D206A71F462D}"/>
              </a:ext>
            </a:extLst>
          </p:cNvPr>
          <p:cNvSpPr>
            <a:spLocks noGrp="1"/>
          </p:cNvSpPr>
          <p:nvPr>
            <p:ph type="sldNum" sz="quarter" idx="12"/>
          </p:nvPr>
        </p:nvSpPr>
        <p:spPr/>
        <p:txBody>
          <a:bodyPr/>
          <a:lstStyle/>
          <a:p>
            <a:fld id="{9E3D4761-07CA-437D-B6A2-890D8758E73C}" type="slidenum">
              <a:rPr lang="en-US" smtClean="0"/>
              <a:t>‹#›</a:t>
            </a:fld>
            <a:endParaRPr lang="en-US"/>
          </a:p>
        </p:txBody>
      </p:sp>
    </p:spTree>
    <p:extLst>
      <p:ext uri="{BB962C8B-B14F-4D97-AF65-F5344CB8AC3E}">
        <p14:creationId xmlns:p14="http://schemas.microsoft.com/office/powerpoint/2010/main" val="21374209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5F8FF4-214A-4FC8-BCE3-1D6B24071DC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48F9775-8657-451C-8CF4-177D091A8F4F}"/>
              </a:ext>
            </a:extLst>
          </p:cNvPr>
          <p:cNvSpPr>
            <a:spLocks noGrp="1"/>
          </p:cNvSpPr>
          <p:nvPr>
            <p:ph type="dt" sz="half" idx="10"/>
          </p:nvPr>
        </p:nvSpPr>
        <p:spPr/>
        <p:txBody>
          <a:bodyPr/>
          <a:lstStyle/>
          <a:p>
            <a:fld id="{3380D71D-2913-4445-8C73-18673F0F11E3}" type="datetimeFigureOut">
              <a:rPr lang="en-US" smtClean="0"/>
              <a:t>7/25/2020</a:t>
            </a:fld>
            <a:endParaRPr lang="en-US"/>
          </a:p>
        </p:txBody>
      </p:sp>
      <p:sp>
        <p:nvSpPr>
          <p:cNvPr id="4" name="Footer Placeholder 3">
            <a:extLst>
              <a:ext uri="{FF2B5EF4-FFF2-40B4-BE49-F238E27FC236}">
                <a16:creationId xmlns:a16="http://schemas.microsoft.com/office/drawing/2014/main" id="{279CF551-5114-4486-B4E1-0864A83F38C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13F5A41-61AE-4DAF-B3D0-FC7297FFC1CD}"/>
              </a:ext>
            </a:extLst>
          </p:cNvPr>
          <p:cNvSpPr>
            <a:spLocks noGrp="1"/>
          </p:cNvSpPr>
          <p:nvPr>
            <p:ph type="sldNum" sz="quarter" idx="12"/>
          </p:nvPr>
        </p:nvSpPr>
        <p:spPr/>
        <p:txBody>
          <a:bodyPr/>
          <a:lstStyle/>
          <a:p>
            <a:fld id="{9E3D4761-07CA-437D-B6A2-890D8758E73C}" type="slidenum">
              <a:rPr lang="en-US" smtClean="0"/>
              <a:t>‹#›</a:t>
            </a:fld>
            <a:endParaRPr lang="en-US"/>
          </a:p>
        </p:txBody>
      </p:sp>
    </p:spTree>
    <p:extLst>
      <p:ext uri="{BB962C8B-B14F-4D97-AF65-F5344CB8AC3E}">
        <p14:creationId xmlns:p14="http://schemas.microsoft.com/office/powerpoint/2010/main" val="12010332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825E45B-FCF9-4758-AF13-5997E1211ADB}"/>
              </a:ext>
            </a:extLst>
          </p:cNvPr>
          <p:cNvSpPr>
            <a:spLocks noGrp="1"/>
          </p:cNvSpPr>
          <p:nvPr>
            <p:ph type="dt" sz="half" idx="10"/>
          </p:nvPr>
        </p:nvSpPr>
        <p:spPr/>
        <p:txBody>
          <a:bodyPr/>
          <a:lstStyle/>
          <a:p>
            <a:fld id="{3380D71D-2913-4445-8C73-18673F0F11E3}" type="datetimeFigureOut">
              <a:rPr lang="en-US" smtClean="0"/>
              <a:t>7/25/2020</a:t>
            </a:fld>
            <a:endParaRPr lang="en-US"/>
          </a:p>
        </p:txBody>
      </p:sp>
      <p:sp>
        <p:nvSpPr>
          <p:cNvPr id="3" name="Footer Placeholder 2">
            <a:extLst>
              <a:ext uri="{FF2B5EF4-FFF2-40B4-BE49-F238E27FC236}">
                <a16:creationId xmlns:a16="http://schemas.microsoft.com/office/drawing/2014/main" id="{E17FE366-11D0-4D1E-97DA-77A88FCDE65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83700BB-1D94-454A-BD4A-9189ED5E71BC}"/>
              </a:ext>
            </a:extLst>
          </p:cNvPr>
          <p:cNvSpPr>
            <a:spLocks noGrp="1"/>
          </p:cNvSpPr>
          <p:nvPr>
            <p:ph type="sldNum" sz="quarter" idx="12"/>
          </p:nvPr>
        </p:nvSpPr>
        <p:spPr/>
        <p:txBody>
          <a:bodyPr/>
          <a:lstStyle/>
          <a:p>
            <a:fld id="{9E3D4761-07CA-437D-B6A2-890D8758E73C}" type="slidenum">
              <a:rPr lang="en-US" smtClean="0"/>
              <a:t>‹#›</a:t>
            </a:fld>
            <a:endParaRPr lang="en-US"/>
          </a:p>
        </p:txBody>
      </p:sp>
    </p:spTree>
    <p:extLst>
      <p:ext uri="{BB962C8B-B14F-4D97-AF65-F5344CB8AC3E}">
        <p14:creationId xmlns:p14="http://schemas.microsoft.com/office/powerpoint/2010/main" val="7604410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1F5432-245C-49BB-B2CE-7980EAFB41A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BD2BB62-1269-402A-BBCD-E6515E04186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A8BCFE6-CFE6-4B07-AEC4-5B07281BABD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8196DDF-EC13-40AD-8408-E48AA7422F58}"/>
              </a:ext>
            </a:extLst>
          </p:cNvPr>
          <p:cNvSpPr>
            <a:spLocks noGrp="1"/>
          </p:cNvSpPr>
          <p:nvPr>
            <p:ph type="dt" sz="half" idx="10"/>
          </p:nvPr>
        </p:nvSpPr>
        <p:spPr/>
        <p:txBody>
          <a:bodyPr/>
          <a:lstStyle/>
          <a:p>
            <a:fld id="{3380D71D-2913-4445-8C73-18673F0F11E3}" type="datetimeFigureOut">
              <a:rPr lang="en-US" smtClean="0"/>
              <a:t>7/25/2020</a:t>
            </a:fld>
            <a:endParaRPr lang="en-US"/>
          </a:p>
        </p:txBody>
      </p:sp>
      <p:sp>
        <p:nvSpPr>
          <p:cNvPr id="6" name="Footer Placeholder 5">
            <a:extLst>
              <a:ext uri="{FF2B5EF4-FFF2-40B4-BE49-F238E27FC236}">
                <a16:creationId xmlns:a16="http://schemas.microsoft.com/office/drawing/2014/main" id="{4E1DADE0-4689-4EF1-A35A-7A30ADB5CDB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F8DC440-3AEF-4E54-82D3-6004B58E6E7B}"/>
              </a:ext>
            </a:extLst>
          </p:cNvPr>
          <p:cNvSpPr>
            <a:spLocks noGrp="1"/>
          </p:cNvSpPr>
          <p:nvPr>
            <p:ph type="sldNum" sz="quarter" idx="12"/>
          </p:nvPr>
        </p:nvSpPr>
        <p:spPr/>
        <p:txBody>
          <a:bodyPr/>
          <a:lstStyle/>
          <a:p>
            <a:fld id="{9E3D4761-07CA-437D-B6A2-890D8758E73C}" type="slidenum">
              <a:rPr lang="en-US" smtClean="0"/>
              <a:t>‹#›</a:t>
            </a:fld>
            <a:endParaRPr lang="en-US"/>
          </a:p>
        </p:txBody>
      </p:sp>
    </p:spTree>
    <p:extLst>
      <p:ext uri="{BB962C8B-B14F-4D97-AF65-F5344CB8AC3E}">
        <p14:creationId xmlns:p14="http://schemas.microsoft.com/office/powerpoint/2010/main" val="38634586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3737A4-71D4-44A6-861D-0C6D93B04A6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761573A-9D7F-47EB-9671-F399FDD35E7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135C0CA-CA66-42DB-9E8C-9D0E52191FA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1907237E-5B2B-46C3-9DDC-7816F5DF5191}"/>
              </a:ext>
            </a:extLst>
          </p:cNvPr>
          <p:cNvSpPr>
            <a:spLocks noGrp="1"/>
          </p:cNvSpPr>
          <p:nvPr>
            <p:ph type="dt" sz="half" idx="10"/>
          </p:nvPr>
        </p:nvSpPr>
        <p:spPr/>
        <p:txBody>
          <a:bodyPr/>
          <a:lstStyle/>
          <a:p>
            <a:fld id="{3380D71D-2913-4445-8C73-18673F0F11E3}" type="datetimeFigureOut">
              <a:rPr lang="en-US" smtClean="0"/>
              <a:t>7/25/2020</a:t>
            </a:fld>
            <a:endParaRPr lang="en-US"/>
          </a:p>
        </p:txBody>
      </p:sp>
      <p:sp>
        <p:nvSpPr>
          <p:cNvPr id="6" name="Footer Placeholder 5">
            <a:extLst>
              <a:ext uri="{FF2B5EF4-FFF2-40B4-BE49-F238E27FC236}">
                <a16:creationId xmlns:a16="http://schemas.microsoft.com/office/drawing/2014/main" id="{5DDF1138-C70B-49C9-B45E-93EAE5135E8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9BED398-149E-49BD-A801-DDAD6209ADA1}"/>
              </a:ext>
            </a:extLst>
          </p:cNvPr>
          <p:cNvSpPr>
            <a:spLocks noGrp="1"/>
          </p:cNvSpPr>
          <p:nvPr>
            <p:ph type="sldNum" sz="quarter" idx="12"/>
          </p:nvPr>
        </p:nvSpPr>
        <p:spPr/>
        <p:txBody>
          <a:bodyPr/>
          <a:lstStyle/>
          <a:p>
            <a:fld id="{9E3D4761-07CA-437D-B6A2-890D8758E73C}" type="slidenum">
              <a:rPr lang="en-US" smtClean="0"/>
              <a:t>‹#›</a:t>
            </a:fld>
            <a:endParaRPr lang="en-US"/>
          </a:p>
        </p:txBody>
      </p:sp>
    </p:spTree>
    <p:extLst>
      <p:ext uri="{BB962C8B-B14F-4D97-AF65-F5344CB8AC3E}">
        <p14:creationId xmlns:p14="http://schemas.microsoft.com/office/powerpoint/2010/main" val="20450233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2553AB7-1D3C-4D5E-AF3E-138F1695FF8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5701F83-5325-423A-BEB1-BCDDA76F5C3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0ADDB0D-2C5B-4E6F-9536-C6081AF6A94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380D71D-2913-4445-8C73-18673F0F11E3}" type="datetimeFigureOut">
              <a:rPr lang="en-US" smtClean="0"/>
              <a:t>7/25/2020</a:t>
            </a:fld>
            <a:endParaRPr lang="en-US"/>
          </a:p>
        </p:txBody>
      </p:sp>
      <p:sp>
        <p:nvSpPr>
          <p:cNvPr id="5" name="Footer Placeholder 4">
            <a:extLst>
              <a:ext uri="{FF2B5EF4-FFF2-40B4-BE49-F238E27FC236}">
                <a16:creationId xmlns:a16="http://schemas.microsoft.com/office/drawing/2014/main" id="{204EB4D1-D0C6-4BDA-A965-472EE24C2A4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3DA3255-FB24-431B-B86A-749F76DE6CD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3D4761-07CA-437D-B6A2-890D8758E73C}" type="slidenum">
              <a:rPr lang="en-US" smtClean="0"/>
              <a:t>‹#›</a:t>
            </a:fld>
            <a:endParaRPr lang="en-US"/>
          </a:p>
        </p:txBody>
      </p:sp>
    </p:spTree>
    <p:extLst>
      <p:ext uri="{BB962C8B-B14F-4D97-AF65-F5344CB8AC3E}">
        <p14:creationId xmlns:p14="http://schemas.microsoft.com/office/powerpoint/2010/main" val="1185505746"/>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60E1A4F-2C11-41FA-AEFF-529F582D86BB}"/>
              </a:ext>
            </a:extLst>
          </p:cNvPr>
          <p:cNvSpPr/>
          <p:nvPr/>
        </p:nvSpPr>
        <p:spPr>
          <a:xfrm>
            <a:off x="1524000" y="890337"/>
            <a:ext cx="9144000" cy="2827421"/>
          </a:xfrm>
          <a:prstGeom prst="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sp>
        <p:nvSpPr>
          <p:cNvPr id="2" name="Title 1"/>
          <p:cNvSpPr>
            <a:spLocks noGrp="1"/>
          </p:cNvSpPr>
          <p:nvPr>
            <p:ph type="ctrTitle"/>
          </p:nvPr>
        </p:nvSpPr>
        <p:spPr/>
        <p:txBody>
          <a:bodyPr>
            <a:noAutofit/>
          </a:bodyPr>
          <a:lstStyle/>
          <a:p>
            <a:r>
              <a:rPr lang="en-MY" sz="4400" dirty="0"/>
              <a:t>THE DEVELOPMENT OF A COURSEWARE ON MALAYSIAN ENDANGERED ANIMALS USING MULTIPLE INTELLIGENCE THEORY</a:t>
            </a:r>
            <a:endParaRPr lang="en-US" sz="4400" dirty="0"/>
          </a:p>
        </p:txBody>
      </p:sp>
      <p:sp>
        <p:nvSpPr>
          <p:cNvPr id="3" name="Subtitle 2"/>
          <p:cNvSpPr>
            <a:spLocks noGrp="1"/>
          </p:cNvSpPr>
          <p:nvPr>
            <p:ph type="subTitle" idx="1"/>
          </p:nvPr>
        </p:nvSpPr>
        <p:spPr>
          <a:xfrm>
            <a:off x="1524000" y="3938934"/>
            <a:ext cx="9144000" cy="2112954"/>
          </a:xfrm>
        </p:spPr>
        <p:txBody>
          <a:bodyPr>
            <a:normAutofit lnSpcReduction="10000"/>
          </a:bodyPr>
          <a:lstStyle/>
          <a:p>
            <a:r>
              <a:rPr lang="en-US" dirty="0"/>
              <a:t>By:</a:t>
            </a:r>
          </a:p>
          <a:p>
            <a:r>
              <a:rPr lang="en-MY" dirty="0"/>
              <a:t>Nur Farhana Binti Azman</a:t>
            </a:r>
          </a:p>
          <a:p>
            <a:endParaRPr lang="en-MY" dirty="0"/>
          </a:p>
          <a:p>
            <a:r>
              <a:rPr lang="en-MY" dirty="0"/>
              <a:t>Supervisor:</a:t>
            </a:r>
          </a:p>
          <a:p>
            <a:r>
              <a:rPr lang="en-MY" dirty="0"/>
              <a:t>Miss Nor </a:t>
            </a:r>
            <a:r>
              <a:rPr lang="en-MY" dirty="0" err="1"/>
              <a:t>Azila</a:t>
            </a:r>
            <a:r>
              <a:rPr lang="en-MY" dirty="0"/>
              <a:t> Binti Awang Abu Bakar </a:t>
            </a:r>
          </a:p>
        </p:txBody>
      </p:sp>
    </p:spTree>
    <p:extLst>
      <p:ext uri="{BB962C8B-B14F-4D97-AF65-F5344CB8AC3E}">
        <p14:creationId xmlns:p14="http://schemas.microsoft.com/office/powerpoint/2010/main" val="42525745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3286" y="206400"/>
            <a:ext cx="3413142" cy="5857516"/>
          </a:xfrm>
          <a:ln>
            <a:solidFill>
              <a:schemeClr val="accent4"/>
            </a:solidFill>
          </a:ln>
        </p:spPr>
        <p:style>
          <a:lnRef idx="2">
            <a:schemeClr val="accent1"/>
          </a:lnRef>
          <a:fillRef idx="1">
            <a:schemeClr val="lt1"/>
          </a:fillRef>
          <a:effectRef idx="0">
            <a:schemeClr val="accent1"/>
          </a:effectRef>
          <a:fontRef idx="minor">
            <a:schemeClr val="dk1"/>
          </a:fontRef>
        </p:style>
        <p:txBody>
          <a:bodyPr>
            <a:normAutofit/>
          </a:bodyPr>
          <a:lstStyle/>
          <a:p>
            <a:pPr marL="0" indent="0">
              <a:buNone/>
            </a:pPr>
            <a:r>
              <a:rPr lang="en-US" sz="2600" b="1" dirty="0"/>
              <a:t>Background of Study</a:t>
            </a:r>
          </a:p>
          <a:p>
            <a:pPr marL="0" indent="0">
              <a:buNone/>
            </a:pPr>
            <a:endParaRPr lang="en-US" sz="2000" dirty="0"/>
          </a:p>
          <a:p>
            <a:pPr marL="0" indent="0">
              <a:buNone/>
            </a:pPr>
            <a:r>
              <a:rPr lang="en-US" sz="2000" dirty="0"/>
              <a:t>Case Study: </a:t>
            </a:r>
          </a:p>
          <a:p>
            <a:pPr marL="0" indent="0">
              <a:buNone/>
            </a:pPr>
            <a:r>
              <a:rPr lang="en-MY" sz="2000" dirty="0"/>
              <a:t>Malaysian age 16  years old and above</a:t>
            </a:r>
            <a:endParaRPr lang="en-US" sz="2000" dirty="0"/>
          </a:p>
          <a:p>
            <a:pPr marL="0" indent="0">
              <a:buNone/>
            </a:pPr>
            <a:endParaRPr lang="en-US" sz="2000" dirty="0"/>
          </a:p>
          <a:p>
            <a:pPr marL="0" indent="0">
              <a:buNone/>
            </a:pPr>
            <a:r>
              <a:rPr lang="en-US" sz="2000" dirty="0"/>
              <a:t>Area of Interest: </a:t>
            </a:r>
          </a:p>
          <a:p>
            <a:pPr marL="0" indent="0">
              <a:buNone/>
            </a:pPr>
            <a:r>
              <a:rPr lang="en-MY" sz="2000" dirty="0"/>
              <a:t>Multimedia Application</a:t>
            </a:r>
          </a:p>
          <a:p>
            <a:pPr marL="0" indent="0">
              <a:buNone/>
            </a:pPr>
            <a:endParaRPr lang="en-US" sz="2000" dirty="0"/>
          </a:p>
          <a:p>
            <a:pPr marL="0" indent="0">
              <a:buNone/>
            </a:pPr>
            <a:r>
              <a:rPr lang="en-US" sz="2000" dirty="0"/>
              <a:t>Domain: </a:t>
            </a:r>
          </a:p>
          <a:p>
            <a:pPr marL="0" indent="0">
              <a:buNone/>
            </a:pPr>
            <a:r>
              <a:rPr lang="en-US" sz="2000" dirty="0"/>
              <a:t>Education</a:t>
            </a:r>
          </a:p>
          <a:p>
            <a:pPr marL="0" indent="0">
              <a:buNone/>
            </a:pPr>
            <a:endParaRPr lang="en-US" sz="2000" dirty="0"/>
          </a:p>
          <a:p>
            <a:pPr marL="0" indent="0">
              <a:buNone/>
            </a:pPr>
            <a:r>
              <a:rPr lang="en-US" sz="2000" dirty="0"/>
              <a:t>Theory:</a:t>
            </a:r>
          </a:p>
          <a:p>
            <a:pPr marL="0" indent="0">
              <a:buNone/>
            </a:pPr>
            <a:r>
              <a:rPr lang="en-US" sz="2000" dirty="0"/>
              <a:t>Multiple intelligence theory</a:t>
            </a:r>
          </a:p>
        </p:txBody>
      </p:sp>
      <p:sp>
        <p:nvSpPr>
          <p:cNvPr id="15" name="Rectangle 14">
            <a:extLst>
              <a:ext uri="{FF2B5EF4-FFF2-40B4-BE49-F238E27FC236}">
                <a16:creationId xmlns:a16="http://schemas.microsoft.com/office/drawing/2014/main" id="{A0B62A04-0E26-461A-A460-1579EE944937}"/>
              </a:ext>
            </a:extLst>
          </p:cNvPr>
          <p:cNvSpPr/>
          <p:nvPr/>
        </p:nvSpPr>
        <p:spPr>
          <a:xfrm>
            <a:off x="51003200" y="22453600"/>
            <a:ext cx="45719"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Content Placeholder 2"/>
          <p:cNvSpPr txBox="1">
            <a:spLocks/>
          </p:cNvSpPr>
          <p:nvPr/>
        </p:nvSpPr>
        <p:spPr>
          <a:xfrm>
            <a:off x="6051176" y="206401"/>
            <a:ext cx="4222376" cy="39871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2600" b="1" dirty="0"/>
              <a:t>Background Study</a:t>
            </a:r>
          </a:p>
        </p:txBody>
      </p:sp>
      <p:cxnSp>
        <p:nvCxnSpPr>
          <p:cNvPr id="16" name="Straight Connector 15"/>
          <p:cNvCxnSpPr/>
          <p:nvPr/>
        </p:nvCxnSpPr>
        <p:spPr>
          <a:xfrm>
            <a:off x="4141694" y="0"/>
            <a:ext cx="0" cy="6858000"/>
          </a:xfrm>
          <a:prstGeom prst="line">
            <a:avLst/>
          </a:prstGeom>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CD2F73F5-59E7-4277-9787-F2556A196E3E}"/>
              </a:ext>
            </a:extLst>
          </p:cNvPr>
          <p:cNvSpPr txBox="1"/>
          <p:nvPr/>
        </p:nvSpPr>
        <p:spPr>
          <a:xfrm>
            <a:off x="4596063" y="950495"/>
            <a:ext cx="7170810" cy="3170099"/>
          </a:xfrm>
          <a:prstGeom prst="rect">
            <a:avLst/>
          </a:prstGeom>
          <a:noFill/>
          <a:ln>
            <a:solidFill>
              <a:schemeClr val="accent4"/>
            </a:solidFill>
          </a:ln>
        </p:spPr>
        <p:txBody>
          <a:bodyPr wrap="square" rtlCol="0">
            <a:spAutoFit/>
          </a:bodyPr>
          <a:lstStyle/>
          <a:p>
            <a:pPr marL="342900" indent="-342900">
              <a:buFont typeface="Arial" panose="020B0604020202020204" pitchFamily="34" charset="0"/>
              <a:buChar char="•"/>
            </a:pPr>
            <a:r>
              <a:rPr lang="en-MY" sz="2000" dirty="0"/>
              <a:t>The haze phenomenon in the southeast Asian region including Malaysia had take the spotlight on the issues about endangered wildlife in Malaysia.</a:t>
            </a:r>
          </a:p>
          <a:p>
            <a:pPr marL="342900" indent="-342900">
              <a:buFont typeface="Arial" panose="020B0604020202020204" pitchFamily="34" charset="0"/>
              <a:buChar char="•"/>
            </a:pPr>
            <a:r>
              <a:rPr lang="en-MY" sz="2000" dirty="0"/>
              <a:t>The issues about endangered wildlife in Malaysia is in the critical states.</a:t>
            </a:r>
          </a:p>
          <a:p>
            <a:pPr marL="342900" indent="-342900">
              <a:buFont typeface="Arial" panose="020B0604020202020204" pitchFamily="34" charset="0"/>
              <a:buChar char="•"/>
            </a:pPr>
            <a:r>
              <a:rPr lang="en-MY" sz="2000" dirty="0"/>
              <a:t>Lee (2019)- The animal welfare activist says the move was in line with recent developments that saw the hunters’ activities become more and more greedy for robbing nature’s treasures for profit and endangering the protected species.</a:t>
            </a:r>
          </a:p>
          <a:p>
            <a:pPr marL="342900" indent="-342900">
              <a:buFont typeface="Arial" panose="020B0604020202020204" pitchFamily="34" charset="0"/>
              <a:buChar char="•"/>
            </a:pPr>
            <a:endParaRPr lang="en-MY" sz="2000" dirty="0"/>
          </a:p>
        </p:txBody>
      </p:sp>
    </p:spTree>
    <p:extLst>
      <p:ext uri="{BB962C8B-B14F-4D97-AF65-F5344CB8AC3E}">
        <p14:creationId xmlns:p14="http://schemas.microsoft.com/office/powerpoint/2010/main" val="6139791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303286" y="245037"/>
            <a:ext cx="4222376" cy="39871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2600" b="1" dirty="0"/>
              <a:t>Problem Statement</a:t>
            </a:r>
          </a:p>
        </p:txBody>
      </p:sp>
      <p:graphicFrame>
        <p:nvGraphicFramePr>
          <p:cNvPr id="6" name="Table 9">
            <a:extLst>
              <a:ext uri="{FF2B5EF4-FFF2-40B4-BE49-F238E27FC236}">
                <a16:creationId xmlns:a16="http://schemas.microsoft.com/office/drawing/2014/main" id="{2F276A05-A9B5-4F29-B6B4-6686FB3A0C7A}"/>
              </a:ext>
            </a:extLst>
          </p:cNvPr>
          <p:cNvGraphicFramePr>
            <a:graphicFrameLocks noGrp="1"/>
          </p:cNvGraphicFramePr>
          <p:nvPr>
            <p:ph idx="1"/>
            <p:extLst>
              <p:ext uri="{D42A27DB-BD31-4B8C-83A1-F6EECF244321}">
                <p14:modId xmlns:p14="http://schemas.microsoft.com/office/powerpoint/2010/main" val="701124107"/>
              </p:ext>
            </p:extLst>
          </p:nvPr>
        </p:nvGraphicFramePr>
        <p:xfrm>
          <a:off x="685800" y="796729"/>
          <a:ext cx="10820400" cy="5857240"/>
        </p:xfrm>
        <a:graphic>
          <a:graphicData uri="http://schemas.openxmlformats.org/drawingml/2006/table">
            <a:tbl>
              <a:tblPr firstRow="1" bandRow="1">
                <a:tableStyleId>{5C22544A-7EE6-4342-B048-85BDC9FD1C3A}</a:tableStyleId>
              </a:tblPr>
              <a:tblGrid>
                <a:gridCol w="2004391">
                  <a:extLst>
                    <a:ext uri="{9D8B030D-6E8A-4147-A177-3AD203B41FA5}">
                      <a16:colId xmlns:a16="http://schemas.microsoft.com/office/drawing/2014/main" val="439816792"/>
                    </a:ext>
                  </a:extLst>
                </a:gridCol>
                <a:gridCol w="5936974">
                  <a:extLst>
                    <a:ext uri="{9D8B030D-6E8A-4147-A177-3AD203B41FA5}">
                      <a16:colId xmlns:a16="http://schemas.microsoft.com/office/drawing/2014/main" val="774291007"/>
                    </a:ext>
                  </a:extLst>
                </a:gridCol>
                <a:gridCol w="2879035">
                  <a:extLst>
                    <a:ext uri="{9D8B030D-6E8A-4147-A177-3AD203B41FA5}">
                      <a16:colId xmlns:a16="http://schemas.microsoft.com/office/drawing/2014/main" val="332513164"/>
                    </a:ext>
                  </a:extLst>
                </a:gridCol>
              </a:tblGrid>
              <a:tr h="370840">
                <a:tc>
                  <a:txBody>
                    <a:bodyPr/>
                    <a:lstStyle/>
                    <a:p>
                      <a:r>
                        <a:rPr lang="en-MY" sz="1800" b="1" kern="1200" dirty="0">
                          <a:solidFill>
                            <a:schemeClr val="lt1"/>
                          </a:solidFill>
                          <a:effectLst/>
                          <a:latin typeface="+mn-lt"/>
                          <a:ea typeface="+mn-ea"/>
                          <a:cs typeface="+mn-cs"/>
                        </a:rPr>
                        <a:t>Problem</a:t>
                      </a:r>
                      <a:endParaRPr lang="en-MY" dirty="0"/>
                    </a:p>
                  </a:txBody>
                  <a:tcPr/>
                </a:tc>
                <a:tc>
                  <a:txBody>
                    <a:bodyPr/>
                    <a:lstStyle/>
                    <a:p>
                      <a:r>
                        <a:rPr lang="en-MY" sz="1800" b="1" kern="1200">
                          <a:solidFill>
                            <a:schemeClr val="lt1"/>
                          </a:solidFill>
                          <a:effectLst/>
                          <a:latin typeface="+mn-lt"/>
                          <a:ea typeface="+mn-ea"/>
                          <a:cs typeface="+mn-cs"/>
                        </a:rPr>
                        <a:t>Support statement</a:t>
                      </a:r>
                      <a:endParaRPr lang="en-MY"/>
                    </a:p>
                  </a:txBody>
                  <a:tcPr/>
                </a:tc>
                <a:tc>
                  <a:txBody>
                    <a:bodyPr/>
                    <a:lstStyle/>
                    <a:p>
                      <a:r>
                        <a:rPr lang="en-MY" sz="1800" b="1" kern="1200" dirty="0">
                          <a:solidFill>
                            <a:schemeClr val="lt1"/>
                          </a:solidFill>
                          <a:effectLst/>
                          <a:latin typeface="+mn-lt"/>
                          <a:ea typeface="+mn-ea"/>
                          <a:cs typeface="+mn-cs"/>
                        </a:rPr>
                        <a:t>Solution</a:t>
                      </a:r>
                      <a:endParaRPr lang="en-MY" dirty="0"/>
                    </a:p>
                  </a:txBody>
                  <a:tcPr/>
                </a:tc>
                <a:extLst>
                  <a:ext uri="{0D108BD9-81ED-4DB2-BD59-A6C34878D82A}">
                    <a16:rowId xmlns:a16="http://schemas.microsoft.com/office/drawing/2014/main" val="2093262443"/>
                  </a:ext>
                </a:extLst>
              </a:tr>
              <a:tr h="370840">
                <a:tc>
                  <a:txBody>
                    <a:bodyPr/>
                    <a:lstStyle/>
                    <a:p>
                      <a:r>
                        <a:rPr lang="en-MY" sz="1800" kern="1200" dirty="0">
                          <a:solidFill>
                            <a:schemeClr val="dk1"/>
                          </a:solidFill>
                          <a:effectLst/>
                          <a:latin typeface="+mn-lt"/>
                          <a:ea typeface="+mn-ea"/>
                          <a:cs typeface="+mn-cs"/>
                        </a:rPr>
                        <a:t>The Malaysian lack of awareness about endangered wildlife</a:t>
                      </a:r>
                      <a:endParaRPr lang="en-MY" dirty="0"/>
                    </a:p>
                  </a:txBody>
                  <a:tcPr/>
                </a:tc>
                <a:tc>
                  <a:txBody>
                    <a:bodyPr/>
                    <a:lstStyle/>
                    <a:p>
                      <a:r>
                        <a:rPr lang="en-MY" sz="1800" kern="1200" dirty="0">
                          <a:solidFill>
                            <a:schemeClr val="dk1"/>
                          </a:solidFill>
                          <a:effectLst/>
                          <a:latin typeface="+mn-lt"/>
                          <a:ea typeface="+mn-ea"/>
                          <a:cs typeface="+mn-cs"/>
                        </a:rPr>
                        <a:t>Based on Ahmad Ismail (2019) said the lack of awareness among the authorities and the public had also led to the decline in the numbers.           (Sources: www.thestar.com.my)</a:t>
                      </a:r>
                    </a:p>
                    <a:p>
                      <a:pPr algn="r"/>
                      <a:r>
                        <a:rPr lang="en-MY" dirty="0"/>
                        <a:t>(Date: 09 May 2019)</a:t>
                      </a:r>
                    </a:p>
                  </a:txBody>
                  <a:tcPr/>
                </a:tc>
                <a:tc>
                  <a:txBody>
                    <a:bodyPr/>
                    <a:lstStyle/>
                    <a:p>
                      <a:r>
                        <a:rPr lang="en-MY" sz="1800" kern="1200" dirty="0">
                          <a:solidFill>
                            <a:schemeClr val="dk1"/>
                          </a:solidFill>
                          <a:effectLst/>
                          <a:latin typeface="+mn-lt"/>
                          <a:ea typeface="+mn-ea"/>
                          <a:cs typeface="+mn-cs"/>
                        </a:rPr>
                        <a:t>Give information about the endangered wildlife in Malaysia with the profile of the wildlife.</a:t>
                      </a:r>
                      <a:endParaRPr lang="en-MY" dirty="0"/>
                    </a:p>
                  </a:txBody>
                  <a:tcPr/>
                </a:tc>
                <a:extLst>
                  <a:ext uri="{0D108BD9-81ED-4DB2-BD59-A6C34878D82A}">
                    <a16:rowId xmlns:a16="http://schemas.microsoft.com/office/drawing/2014/main" val="4097376924"/>
                  </a:ext>
                </a:extLst>
              </a:tr>
              <a:tr h="370840">
                <a:tc>
                  <a:txBody>
                    <a:bodyPr/>
                    <a:lstStyle/>
                    <a:p>
                      <a:r>
                        <a:rPr lang="en-MY" sz="1800" kern="1200" dirty="0">
                          <a:solidFill>
                            <a:schemeClr val="dk1"/>
                          </a:solidFill>
                          <a:effectLst/>
                          <a:latin typeface="+mn-lt"/>
                          <a:ea typeface="+mn-ea"/>
                          <a:cs typeface="+mn-cs"/>
                        </a:rPr>
                        <a:t>Lack of interactive awareness application about endangered wildlife</a:t>
                      </a:r>
                      <a:endParaRPr lang="en-MY" dirty="0"/>
                    </a:p>
                  </a:txBody>
                  <a:tcPr/>
                </a:tc>
                <a:tc>
                  <a:txBody>
                    <a:bodyPr/>
                    <a:lstStyle/>
                    <a:p>
                      <a:r>
                        <a:rPr lang="en-MY" sz="1800" kern="1200" dirty="0">
                          <a:solidFill>
                            <a:schemeClr val="dk1"/>
                          </a:solidFill>
                          <a:effectLst/>
                          <a:latin typeface="+mn-lt"/>
                          <a:ea typeface="+mn-ea"/>
                          <a:cs typeface="+mn-cs"/>
                        </a:rPr>
                        <a:t>Based on Ahmad Ismail (2018), in addition to visiting the zoo, exhibits in posters or short video presentations can be made for future generations to learn about endangered species and how they can help protect and conserve these endangered animals and support the government’s wildlife conservation program.                                           (Sources: m.utusan.com.my)</a:t>
                      </a:r>
                    </a:p>
                    <a:p>
                      <a:pPr algn="r"/>
                      <a:r>
                        <a:rPr lang="en-MY" sz="1800" kern="1200" dirty="0">
                          <a:solidFill>
                            <a:schemeClr val="dk1"/>
                          </a:solidFill>
                          <a:effectLst/>
                          <a:latin typeface="+mn-lt"/>
                          <a:ea typeface="+mn-ea"/>
                          <a:cs typeface="+mn-cs"/>
                        </a:rPr>
                        <a:t>(Date: 29 Jun 2018)</a:t>
                      </a:r>
                      <a:endParaRPr lang="en-MY" dirty="0"/>
                    </a:p>
                  </a:txBody>
                  <a:tcPr/>
                </a:tc>
                <a:tc>
                  <a:txBody>
                    <a:bodyPr/>
                    <a:lstStyle/>
                    <a:p>
                      <a:r>
                        <a:rPr lang="en-MY" sz="1800" kern="1200" dirty="0">
                          <a:solidFill>
                            <a:schemeClr val="dk1"/>
                          </a:solidFill>
                          <a:effectLst/>
                          <a:latin typeface="+mn-lt"/>
                          <a:ea typeface="+mn-ea"/>
                          <a:cs typeface="+mn-cs"/>
                        </a:rPr>
                        <a:t>Develop courseware about endangered wildlife in Malaysia.</a:t>
                      </a:r>
                      <a:endParaRPr lang="en-MY" dirty="0"/>
                    </a:p>
                  </a:txBody>
                  <a:tcPr/>
                </a:tc>
                <a:extLst>
                  <a:ext uri="{0D108BD9-81ED-4DB2-BD59-A6C34878D82A}">
                    <a16:rowId xmlns:a16="http://schemas.microsoft.com/office/drawing/2014/main" val="158862915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MY" sz="1800" kern="1200" dirty="0">
                          <a:solidFill>
                            <a:schemeClr val="dk1"/>
                          </a:solidFill>
                          <a:effectLst/>
                          <a:latin typeface="+mn-lt"/>
                          <a:ea typeface="+mn-ea"/>
                          <a:cs typeface="+mn-cs"/>
                        </a:rPr>
                        <a:t>The increasing of endangered wildlife in Malaysia</a:t>
                      </a:r>
                      <a:endParaRPr lang="en-MY" dirty="0"/>
                    </a:p>
                  </a:txBody>
                  <a:tcPr/>
                </a:tc>
                <a:tc>
                  <a:txBody>
                    <a:bodyPr/>
                    <a:lstStyle/>
                    <a:p>
                      <a:r>
                        <a:rPr lang="en-MY" sz="1800" kern="1200" dirty="0">
                          <a:solidFill>
                            <a:schemeClr val="dk1"/>
                          </a:solidFill>
                          <a:effectLst/>
                          <a:latin typeface="+mn-lt"/>
                          <a:ea typeface="+mn-ea"/>
                          <a:cs typeface="+mn-cs"/>
                        </a:rPr>
                        <a:t>Based on Wildlife director-general Datuk Abdul Kadir Abu Hashim, the number of elephants left is now 1,000 to 1,100 in Peninsular Malaysia, beetles (150 to 200), striped tigers (about 200), Tapir (700 to 800), deer (350 to 400), wild goats (200 to 500) and bald birds (20 to 30).</a:t>
                      </a:r>
                    </a:p>
                    <a:p>
                      <a:pPr algn="r"/>
                      <a:r>
                        <a:rPr lang="en-MY" sz="1800" kern="1200" dirty="0">
                          <a:solidFill>
                            <a:schemeClr val="dk1"/>
                          </a:solidFill>
                          <a:effectLst/>
                          <a:latin typeface="+mn-lt"/>
                          <a:ea typeface="+mn-ea"/>
                          <a:cs typeface="+mn-cs"/>
                        </a:rPr>
                        <a:t>(Sources: hmetro.com.my/</a:t>
                      </a:r>
                      <a:r>
                        <a:rPr lang="en-MY" sz="1800" kern="1200" dirty="0" err="1">
                          <a:solidFill>
                            <a:schemeClr val="dk1"/>
                          </a:solidFill>
                          <a:effectLst/>
                          <a:latin typeface="+mn-lt"/>
                          <a:ea typeface="+mn-ea"/>
                          <a:cs typeface="+mn-cs"/>
                        </a:rPr>
                        <a:t>mutakhir</a:t>
                      </a:r>
                      <a:r>
                        <a:rPr lang="en-MY" sz="1800" kern="1200" dirty="0">
                          <a:solidFill>
                            <a:schemeClr val="dk1"/>
                          </a:solidFill>
                          <a:effectLst/>
                          <a:latin typeface="+mn-lt"/>
                          <a:ea typeface="+mn-ea"/>
                          <a:cs typeface="+mn-cs"/>
                        </a:rPr>
                        <a:t>/2019/04/447325/gajah-tinggal-1000)</a:t>
                      </a:r>
                    </a:p>
                    <a:p>
                      <a:pPr algn="r"/>
                      <a:r>
                        <a:rPr lang="en-MY" sz="1800" kern="1200" dirty="0">
                          <a:solidFill>
                            <a:schemeClr val="dk1"/>
                          </a:solidFill>
                          <a:effectLst/>
                          <a:latin typeface="+mn-lt"/>
                          <a:ea typeface="+mn-ea"/>
                          <a:cs typeface="+mn-cs"/>
                        </a:rPr>
                        <a:t>(Date: 22 April 2019)</a:t>
                      </a:r>
                      <a:endParaRPr lang="en-MY"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MY" sz="1800" kern="1200" dirty="0">
                          <a:solidFill>
                            <a:schemeClr val="dk1"/>
                          </a:solidFill>
                          <a:effectLst/>
                          <a:latin typeface="+mn-lt"/>
                          <a:ea typeface="+mn-ea"/>
                          <a:cs typeface="+mn-cs"/>
                        </a:rPr>
                        <a:t>Give information about conservation endangered wildlife in Malaysia.</a:t>
                      </a:r>
                      <a:endParaRPr lang="en-MY" dirty="0"/>
                    </a:p>
                  </a:txBody>
                  <a:tcPr/>
                </a:tc>
                <a:extLst>
                  <a:ext uri="{0D108BD9-81ED-4DB2-BD59-A6C34878D82A}">
                    <a16:rowId xmlns:a16="http://schemas.microsoft.com/office/drawing/2014/main" val="3187727869"/>
                  </a:ext>
                </a:extLst>
              </a:tr>
            </a:tbl>
          </a:graphicData>
        </a:graphic>
      </p:graphicFrame>
    </p:spTree>
    <p:extLst>
      <p:ext uri="{BB962C8B-B14F-4D97-AF65-F5344CB8AC3E}">
        <p14:creationId xmlns:p14="http://schemas.microsoft.com/office/powerpoint/2010/main" val="2596690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2"/>
          <p:cNvSpPr txBox="1">
            <a:spLocks/>
          </p:cNvSpPr>
          <p:nvPr/>
        </p:nvSpPr>
        <p:spPr>
          <a:xfrm>
            <a:off x="865617" y="622503"/>
            <a:ext cx="10145820" cy="1735686"/>
          </a:xfrm>
          <a:prstGeom prst="rect">
            <a:avLst/>
          </a:prstGeom>
          <a:ln>
            <a:solidFill>
              <a:schemeClr val="accent4"/>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2600" b="1" dirty="0"/>
              <a:t>Objectives</a:t>
            </a:r>
          </a:p>
          <a:p>
            <a:pPr marL="0" indent="0">
              <a:buNone/>
            </a:pPr>
            <a:r>
              <a:rPr lang="en-US" sz="2000" dirty="0"/>
              <a:t>1. </a:t>
            </a:r>
            <a:r>
              <a:rPr lang="en-MY" sz="2000" dirty="0"/>
              <a:t>To identify the requirements of a courseware on endangered wildlife animals in Malaysia.</a:t>
            </a:r>
            <a:endParaRPr lang="en-US" sz="2000" dirty="0"/>
          </a:p>
          <a:p>
            <a:pPr marL="0" indent="0">
              <a:buNone/>
            </a:pPr>
            <a:r>
              <a:rPr lang="en-US" sz="2000" dirty="0"/>
              <a:t>2. </a:t>
            </a:r>
            <a:r>
              <a:rPr lang="en-MY" sz="2000" dirty="0"/>
              <a:t>To develop and design an endangered wildlife courseware prototype.</a:t>
            </a:r>
            <a:endParaRPr lang="en-US" sz="2000" dirty="0"/>
          </a:p>
          <a:p>
            <a:pPr marL="0" indent="0">
              <a:buNone/>
            </a:pPr>
            <a:r>
              <a:rPr lang="en-US" sz="2000" dirty="0"/>
              <a:t>3. </a:t>
            </a:r>
            <a:r>
              <a:rPr lang="en-MY" sz="2000" dirty="0"/>
              <a:t>To evaluate the functionality and usability of the proposed courseware.</a:t>
            </a:r>
            <a:endParaRPr lang="en-US" sz="2600" dirty="0"/>
          </a:p>
          <a:p>
            <a:pPr marL="0" indent="0">
              <a:buNone/>
            </a:pPr>
            <a:endParaRPr lang="en-US" sz="2200" dirty="0"/>
          </a:p>
          <a:p>
            <a:pPr marL="457200" indent="-457200">
              <a:buFont typeface="Arial" panose="020B0604020202020204" pitchFamily="34" charset="0"/>
              <a:buAutoNum type="arabicPeriod"/>
            </a:pPr>
            <a:endParaRPr lang="en-US" sz="1800" dirty="0"/>
          </a:p>
        </p:txBody>
      </p:sp>
      <p:sp>
        <p:nvSpPr>
          <p:cNvPr id="9" name="Content Placeholder 2"/>
          <p:cNvSpPr txBox="1">
            <a:spLocks/>
          </p:cNvSpPr>
          <p:nvPr/>
        </p:nvSpPr>
        <p:spPr>
          <a:xfrm>
            <a:off x="865617" y="2538663"/>
            <a:ext cx="10145820" cy="3986828"/>
          </a:xfrm>
          <a:prstGeom prst="rect">
            <a:avLst/>
          </a:prstGeom>
          <a:ln>
            <a:solidFill>
              <a:schemeClr val="accent4"/>
            </a:solidFill>
          </a:ln>
        </p:spPr>
        <p:txBody>
          <a:bodyPr vert="horz" lIns="91440" tIns="45720" rIns="91440" bIns="45720" rtlCol="0">
            <a:normAutofit fontScale="70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3700" b="1" dirty="0"/>
              <a:t>Scope</a:t>
            </a:r>
          </a:p>
          <a:p>
            <a:pPr marL="0" indent="0">
              <a:buNone/>
            </a:pPr>
            <a:r>
              <a:rPr lang="en-MY" sz="2900" dirty="0"/>
              <a:t>The target users:</a:t>
            </a:r>
          </a:p>
          <a:p>
            <a:pPr marL="457200" indent="-457200">
              <a:lnSpc>
                <a:spcPct val="120000"/>
              </a:lnSpc>
              <a:buFont typeface="+mj-lt"/>
              <a:buAutoNum type="arabicPeriod"/>
            </a:pPr>
            <a:r>
              <a:rPr lang="en-MY" sz="2900" dirty="0"/>
              <a:t>Malaysian range age 16 years old and above: - Target users had the capabilities to contribute in the conservation efforts such as aware and obey the law in </a:t>
            </a:r>
            <a:r>
              <a:rPr lang="en-MY" sz="2900" dirty="0" err="1"/>
              <a:t>Akta</a:t>
            </a:r>
            <a:r>
              <a:rPr lang="en-MY" sz="2900" dirty="0"/>
              <a:t> </a:t>
            </a:r>
            <a:r>
              <a:rPr lang="en-MY" sz="2900" dirty="0" err="1"/>
              <a:t>Hidupan</a:t>
            </a:r>
            <a:r>
              <a:rPr lang="en-MY" sz="2900" dirty="0"/>
              <a:t> Liar </a:t>
            </a:r>
            <a:r>
              <a:rPr lang="en-MY" sz="2900" dirty="0" err="1"/>
              <a:t>Tahun</a:t>
            </a:r>
            <a:r>
              <a:rPr lang="en-MY" sz="2900" dirty="0"/>
              <a:t> 2010 (</a:t>
            </a:r>
            <a:r>
              <a:rPr lang="en-MY" sz="2900" dirty="0" err="1"/>
              <a:t>Akta</a:t>
            </a:r>
            <a:r>
              <a:rPr lang="en-MY" sz="2900" dirty="0"/>
              <a:t> 716). </a:t>
            </a:r>
          </a:p>
          <a:p>
            <a:pPr marL="457200" indent="-457200">
              <a:lnSpc>
                <a:spcPct val="120000"/>
              </a:lnSpc>
              <a:buFont typeface="+mj-lt"/>
              <a:buAutoNum type="arabicPeriod"/>
            </a:pPr>
            <a:r>
              <a:rPr lang="en-MY" sz="2900" dirty="0"/>
              <a:t>The scope of content information:</a:t>
            </a:r>
          </a:p>
          <a:p>
            <a:pPr marL="457200" indent="-457200">
              <a:buFont typeface="+mj-lt"/>
              <a:buAutoNum type="arabicPeriod"/>
            </a:pPr>
            <a:r>
              <a:rPr lang="en-MY" sz="2900" dirty="0"/>
              <a:t>The information about endangered wildlife in Malaysia.</a:t>
            </a:r>
          </a:p>
          <a:p>
            <a:pPr marL="457200" indent="-457200">
              <a:buFont typeface="+mj-lt"/>
              <a:buAutoNum type="arabicPeriod"/>
            </a:pPr>
            <a:r>
              <a:rPr lang="en-MY" sz="2900" dirty="0"/>
              <a:t>The ways to help in conservation endangered wildlife in Malaysia.</a:t>
            </a:r>
          </a:p>
          <a:p>
            <a:pPr marL="457200" indent="-457200">
              <a:buFont typeface="+mj-lt"/>
              <a:buAutoNum type="arabicPeriod"/>
            </a:pPr>
            <a:r>
              <a:rPr lang="en-MY" sz="2900" dirty="0"/>
              <a:t>PERHILITAN information.</a:t>
            </a:r>
          </a:p>
          <a:p>
            <a:pPr marL="0" indent="0">
              <a:buNone/>
            </a:pPr>
            <a:r>
              <a:rPr lang="en-MY" sz="2900" dirty="0"/>
              <a:t>The delivering scope:</a:t>
            </a:r>
          </a:p>
          <a:p>
            <a:pPr marL="457200" indent="-457200">
              <a:buFont typeface="+mj-lt"/>
              <a:buAutoNum type="arabicPeriod"/>
            </a:pPr>
            <a:r>
              <a:rPr lang="en-MY" sz="2900" dirty="0"/>
              <a:t>CD based.</a:t>
            </a:r>
            <a:endParaRPr lang="en-US" sz="2900" dirty="0"/>
          </a:p>
        </p:txBody>
      </p:sp>
    </p:spTree>
    <p:extLst>
      <p:ext uri="{BB962C8B-B14F-4D97-AF65-F5344CB8AC3E}">
        <p14:creationId xmlns:p14="http://schemas.microsoft.com/office/powerpoint/2010/main" val="7533826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2"/>
          <p:cNvSpPr txBox="1">
            <a:spLocks/>
          </p:cNvSpPr>
          <p:nvPr/>
        </p:nvSpPr>
        <p:spPr>
          <a:xfrm>
            <a:off x="865617" y="622503"/>
            <a:ext cx="10145820" cy="1922152"/>
          </a:xfrm>
          <a:prstGeom prst="rect">
            <a:avLst/>
          </a:prstGeom>
          <a:ln>
            <a:solidFill>
              <a:schemeClr val="accent4"/>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600" b="1" dirty="0"/>
              <a:t>Significance</a:t>
            </a:r>
          </a:p>
          <a:p>
            <a:r>
              <a:rPr lang="en-MY" sz="2000" dirty="0"/>
              <a:t>Increase the interactive awareness application about endangered wildlife in Malaysia.</a:t>
            </a:r>
          </a:p>
          <a:p>
            <a:r>
              <a:rPr lang="en-MY" sz="2000" dirty="0"/>
              <a:t>Furthermore, the proposed courseware of endangered wildlife can give a guideline for Malaysian to conserve the endangered wildlife.</a:t>
            </a:r>
            <a:endParaRPr lang="en-US" sz="2000" dirty="0"/>
          </a:p>
        </p:txBody>
      </p:sp>
    </p:spTree>
    <p:extLst>
      <p:ext uri="{BB962C8B-B14F-4D97-AF65-F5344CB8AC3E}">
        <p14:creationId xmlns:p14="http://schemas.microsoft.com/office/powerpoint/2010/main" val="3665640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407F4AAB-8540-4F67-9A46-F0D822C30325}"/>
              </a:ext>
            </a:extLst>
          </p:cNvPr>
          <p:cNvSpPr txBox="1">
            <a:spLocks/>
          </p:cNvSpPr>
          <p:nvPr/>
        </p:nvSpPr>
        <p:spPr>
          <a:xfrm>
            <a:off x="3984812" y="204031"/>
            <a:ext cx="4222376" cy="39871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2600" b="1" dirty="0"/>
              <a:t>Multiple Intelligence Theory</a:t>
            </a:r>
          </a:p>
        </p:txBody>
      </p:sp>
      <p:graphicFrame>
        <p:nvGraphicFramePr>
          <p:cNvPr id="3" name="Table 3">
            <a:extLst>
              <a:ext uri="{FF2B5EF4-FFF2-40B4-BE49-F238E27FC236}">
                <a16:creationId xmlns:a16="http://schemas.microsoft.com/office/drawing/2014/main" id="{22343FD6-BC82-49CC-BF00-97C985C938B1}"/>
              </a:ext>
            </a:extLst>
          </p:cNvPr>
          <p:cNvGraphicFramePr>
            <a:graphicFrameLocks noGrp="1"/>
          </p:cNvGraphicFramePr>
          <p:nvPr>
            <p:extLst>
              <p:ext uri="{D42A27DB-BD31-4B8C-83A1-F6EECF244321}">
                <p14:modId xmlns:p14="http://schemas.microsoft.com/office/powerpoint/2010/main" val="144628021"/>
              </p:ext>
            </p:extLst>
          </p:nvPr>
        </p:nvGraphicFramePr>
        <p:xfrm>
          <a:off x="1205948" y="1092475"/>
          <a:ext cx="9780104" cy="4351421"/>
        </p:xfrm>
        <a:graphic>
          <a:graphicData uri="http://schemas.openxmlformats.org/drawingml/2006/table">
            <a:tbl>
              <a:tblPr firstRow="1" bandRow="1">
                <a:tableStyleId>{5C22544A-7EE6-4342-B048-85BDC9FD1C3A}</a:tableStyleId>
              </a:tblPr>
              <a:tblGrid>
                <a:gridCol w="2313866">
                  <a:extLst>
                    <a:ext uri="{9D8B030D-6E8A-4147-A177-3AD203B41FA5}">
                      <a16:colId xmlns:a16="http://schemas.microsoft.com/office/drawing/2014/main" val="2283160644"/>
                    </a:ext>
                  </a:extLst>
                </a:gridCol>
                <a:gridCol w="7466238">
                  <a:extLst>
                    <a:ext uri="{9D8B030D-6E8A-4147-A177-3AD203B41FA5}">
                      <a16:colId xmlns:a16="http://schemas.microsoft.com/office/drawing/2014/main" val="1793279264"/>
                    </a:ext>
                  </a:extLst>
                </a:gridCol>
              </a:tblGrid>
              <a:tr h="492754">
                <a:tc>
                  <a:txBody>
                    <a:bodyPr/>
                    <a:lstStyle/>
                    <a:p>
                      <a:pPr algn="ctr"/>
                      <a:r>
                        <a:rPr lang="en-MY" sz="2000" dirty="0"/>
                        <a:t>Intelligence</a:t>
                      </a:r>
                    </a:p>
                  </a:txBody>
                  <a:tcPr/>
                </a:tc>
                <a:tc>
                  <a:txBody>
                    <a:bodyPr/>
                    <a:lstStyle/>
                    <a:p>
                      <a:pPr algn="ctr"/>
                      <a:r>
                        <a:rPr lang="en-MY" sz="2000" dirty="0"/>
                        <a:t>Description</a:t>
                      </a:r>
                    </a:p>
                  </a:txBody>
                  <a:tcPr/>
                </a:tc>
                <a:extLst>
                  <a:ext uri="{0D108BD9-81ED-4DB2-BD59-A6C34878D82A}">
                    <a16:rowId xmlns:a16="http://schemas.microsoft.com/office/drawing/2014/main" val="3335098285"/>
                  </a:ext>
                </a:extLst>
              </a:tr>
              <a:tr h="3858667">
                <a:tc>
                  <a:txBody>
                    <a:bodyPr/>
                    <a:lstStyle/>
                    <a:p>
                      <a:pPr algn="ctr"/>
                      <a:r>
                        <a:rPr lang="en-MY" sz="2000" dirty="0"/>
                        <a:t>Logical-Mathematical Intelligence</a:t>
                      </a:r>
                    </a:p>
                  </a:txBody>
                  <a:tcPr/>
                </a:tc>
                <a:tc>
                  <a:txBody>
                    <a:bodyPr/>
                    <a:lstStyle/>
                    <a:p>
                      <a:r>
                        <a:rPr lang="en-MY" sz="2000" dirty="0"/>
                        <a:t>Ability to use rational to logical deduction.</a:t>
                      </a:r>
                    </a:p>
                  </a:txBody>
                  <a:tcPr/>
                </a:tc>
                <a:extLst>
                  <a:ext uri="{0D108BD9-81ED-4DB2-BD59-A6C34878D82A}">
                    <a16:rowId xmlns:a16="http://schemas.microsoft.com/office/drawing/2014/main" val="3701038780"/>
                  </a:ext>
                </a:extLst>
              </a:tr>
            </a:tbl>
          </a:graphicData>
        </a:graphic>
      </p:graphicFrame>
      <p:pic>
        <p:nvPicPr>
          <p:cNvPr id="6" name="Picture 5">
            <a:extLst>
              <a:ext uri="{FF2B5EF4-FFF2-40B4-BE49-F238E27FC236}">
                <a16:creationId xmlns:a16="http://schemas.microsoft.com/office/drawing/2014/main" id="{491A2EF7-4510-4C3E-827C-F1A5D60472F4}"/>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358077" y="2014416"/>
            <a:ext cx="5760000" cy="3240000"/>
          </a:xfrm>
          <a:prstGeom prst="rect">
            <a:avLst/>
          </a:prstGeom>
          <a:noFill/>
          <a:ln>
            <a:noFill/>
          </a:ln>
        </p:spPr>
      </p:pic>
    </p:spTree>
    <p:extLst>
      <p:ext uri="{BB962C8B-B14F-4D97-AF65-F5344CB8AC3E}">
        <p14:creationId xmlns:p14="http://schemas.microsoft.com/office/powerpoint/2010/main" val="33677690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407F4AAB-8540-4F67-9A46-F0D822C30325}"/>
              </a:ext>
            </a:extLst>
          </p:cNvPr>
          <p:cNvSpPr txBox="1">
            <a:spLocks/>
          </p:cNvSpPr>
          <p:nvPr/>
        </p:nvSpPr>
        <p:spPr>
          <a:xfrm>
            <a:off x="3984812" y="204031"/>
            <a:ext cx="4222376" cy="39871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2600" b="1" dirty="0"/>
              <a:t>Multiple Intelligence Theory</a:t>
            </a:r>
          </a:p>
        </p:txBody>
      </p:sp>
      <p:graphicFrame>
        <p:nvGraphicFramePr>
          <p:cNvPr id="7" name="Table 3">
            <a:extLst>
              <a:ext uri="{FF2B5EF4-FFF2-40B4-BE49-F238E27FC236}">
                <a16:creationId xmlns:a16="http://schemas.microsoft.com/office/drawing/2014/main" id="{0E7017ED-D230-4F8C-BEF5-B75BB9C01EE9}"/>
              </a:ext>
            </a:extLst>
          </p:cNvPr>
          <p:cNvGraphicFramePr>
            <a:graphicFrameLocks noGrp="1"/>
          </p:cNvGraphicFramePr>
          <p:nvPr>
            <p:extLst>
              <p:ext uri="{D42A27DB-BD31-4B8C-83A1-F6EECF244321}">
                <p14:modId xmlns:p14="http://schemas.microsoft.com/office/powerpoint/2010/main" val="3790948847"/>
              </p:ext>
            </p:extLst>
          </p:nvPr>
        </p:nvGraphicFramePr>
        <p:xfrm>
          <a:off x="1205948" y="1092475"/>
          <a:ext cx="9780104" cy="4351421"/>
        </p:xfrm>
        <a:graphic>
          <a:graphicData uri="http://schemas.openxmlformats.org/drawingml/2006/table">
            <a:tbl>
              <a:tblPr firstRow="1" bandRow="1">
                <a:tableStyleId>{5C22544A-7EE6-4342-B048-85BDC9FD1C3A}</a:tableStyleId>
              </a:tblPr>
              <a:tblGrid>
                <a:gridCol w="2313866">
                  <a:extLst>
                    <a:ext uri="{9D8B030D-6E8A-4147-A177-3AD203B41FA5}">
                      <a16:colId xmlns:a16="http://schemas.microsoft.com/office/drawing/2014/main" val="2283160644"/>
                    </a:ext>
                  </a:extLst>
                </a:gridCol>
                <a:gridCol w="7466238">
                  <a:extLst>
                    <a:ext uri="{9D8B030D-6E8A-4147-A177-3AD203B41FA5}">
                      <a16:colId xmlns:a16="http://schemas.microsoft.com/office/drawing/2014/main" val="1793279264"/>
                    </a:ext>
                  </a:extLst>
                </a:gridCol>
              </a:tblGrid>
              <a:tr h="492754">
                <a:tc>
                  <a:txBody>
                    <a:bodyPr/>
                    <a:lstStyle/>
                    <a:p>
                      <a:pPr algn="ctr"/>
                      <a:r>
                        <a:rPr lang="en-MY" sz="2000" dirty="0"/>
                        <a:t>Intelligence</a:t>
                      </a:r>
                    </a:p>
                  </a:txBody>
                  <a:tcPr/>
                </a:tc>
                <a:tc>
                  <a:txBody>
                    <a:bodyPr/>
                    <a:lstStyle/>
                    <a:p>
                      <a:pPr algn="ctr"/>
                      <a:r>
                        <a:rPr lang="en-MY" sz="2000" dirty="0"/>
                        <a:t>Description</a:t>
                      </a:r>
                    </a:p>
                  </a:txBody>
                  <a:tcPr/>
                </a:tc>
                <a:extLst>
                  <a:ext uri="{0D108BD9-81ED-4DB2-BD59-A6C34878D82A}">
                    <a16:rowId xmlns:a16="http://schemas.microsoft.com/office/drawing/2014/main" val="3335098285"/>
                  </a:ext>
                </a:extLst>
              </a:tr>
              <a:tr h="3858667">
                <a:tc>
                  <a:txBody>
                    <a:bodyPr/>
                    <a:lstStyle/>
                    <a:p>
                      <a:pPr algn="ctr"/>
                      <a:r>
                        <a:rPr lang="en-MY" sz="2000" dirty="0"/>
                        <a:t>Visual Intelligence</a:t>
                      </a:r>
                    </a:p>
                  </a:txBody>
                  <a:tcPr/>
                </a:tc>
                <a:tc>
                  <a:txBody>
                    <a:bodyPr/>
                    <a:lstStyle/>
                    <a:p>
                      <a:r>
                        <a:rPr lang="en-MY" sz="2000" dirty="0"/>
                        <a:t>Ability to perceive the visual-spatial world accurately.</a:t>
                      </a:r>
                    </a:p>
                  </a:txBody>
                  <a:tcPr/>
                </a:tc>
                <a:extLst>
                  <a:ext uri="{0D108BD9-81ED-4DB2-BD59-A6C34878D82A}">
                    <a16:rowId xmlns:a16="http://schemas.microsoft.com/office/drawing/2014/main" val="3701038780"/>
                  </a:ext>
                </a:extLst>
              </a:tr>
            </a:tbl>
          </a:graphicData>
        </a:graphic>
      </p:graphicFrame>
      <p:pic>
        <p:nvPicPr>
          <p:cNvPr id="9" name="Picture 8">
            <a:extLst>
              <a:ext uri="{FF2B5EF4-FFF2-40B4-BE49-F238E27FC236}">
                <a16:creationId xmlns:a16="http://schemas.microsoft.com/office/drawing/2014/main" id="{6690F9B8-38EC-4456-A58F-FE76FCAA5771}"/>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355484" y="2042082"/>
            <a:ext cx="5760000" cy="3240000"/>
          </a:xfrm>
          <a:prstGeom prst="rect">
            <a:avLst/>
          </a:prstGeom>
          <a:noFill/>
          <a:ln>
            <a:noFill/>
          </a:ln>
        </p:spPr>
      </p:pic>
    </p:spTree>
    <p:extLst>
      <p:ext uri="{BB962C8B-B14F-4D97-AF65-F5344CB8AC3E}">
        <p14:creationId xmlns:p14="http://schemas.microsoft.com/office/powerpoint/2010/main" val="41352548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407F4AAB-8540-4F67-9A46-F0D822C30325}"/>
              </a:ext>
            </a:extLst>
          </p:cNvPr>
          <p:cNvSpPr txBox="1">
            <a:spLocks/>
          </p:cNvSpPr>
          <p:nvPr/>
        </p:nvSpPr>
        <p:spPr>
          <a:xfrm>
            <a:off x="3984812" y="204031"/>
            <a:ext cx="4222376" cy="39871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2600" b="1" dirty="0"/>
              <a:t>Multiple Intelligence Theory</a:t>
            </a:r>
          </a:p>
        </p:txBody>
      </p:sp>
      <p:graphicFrame>
        <p:nvGraphicFramePr>
          <p:cNvPr id="6" name="Table 3">
            <a:extLst>
              <a:ext uri="{FF2B5EF4-FFF2-40B4-BE49-F238E27FC236}">
                <a16:creationId xmlns:a16="http://schemas.microsoft.com/office/drawing/2014/main" id="{518342E7-9846-4DB6-BF97-E301D4D30C3B}"/>
              </a:ext>
            </a:extLst>
          </p:cNvPr>
          <p:cNvGraphicFramePr>
            <a:graphicFrameLocks noGrp="1"/>
          </p:cNvGraphicFramePr>
          <p:nvPr>
            <p:extLst>
              <p:ext uri="{D42A27DB-BD31-4B8C-83A1-F6EECF244321}">
                <p14:modId xmlns:p14="http://schemas.microsoft.com/office/powerpoint/2010/main" val="315781148"/>
              </p:ext>
            </p:extLst>
          </p:nvPr>
        </p:nvGraphicFramePr>
        <p:xfrm>
          <a:off x="1205948" y="1092475"/>
          <a:ext cx="9780104" cy="4351421"/>
        </p:xfrm>
        <a:graphic>
          <a:graphicData uri="http://schemas.openxmlformats.org/drawingml/2006/table">
            <a:tbl>
              <a:tblPr firstRow="1" bandRow="1">
                <a:tableStyleId>{5C22544A-7EE6-4342-B048-85BDC9FD1C3A}</a:tableStyleId>
              </a:tblPr>
              <a:tblGrid>
                <a:gridCol w="2313866">
                  <a:extLst>
                    <a:ext uri="{9D8B030D-6E8A-4147-A177-3AD203B41FA5}">
                      <a16:colId xmlns:a16="http://schemas.microsoft.com/office/drawing/2014/main" val="2283160644"/>
                    </a:ext>
                  </a:extLst>
                </a:gridCol>
                <a:gridCol w="7466238">
                  <a:extLst>
                    <a:ext uri="{9D8B030D-6E8A-4147-A177-3AD203B41FA5}">
                      <a16:colId xmlns:a16="http://schemas.microsoft.com/office/drawing/2014/main" val="1793279264"/>
                    </a:ext>
                  </a:extLst>
                </a:gridCol>
              </a:tblGrid>
              <a:tr h="492754">
                <a:tc>
                  <a:txBody>
                    <a:bodyPr/>
                    <a:lstStyle/>
                    <a:p>
                      <a:pPr algn="ctr"/>
                      <a:r>
                        <a:rPr lang="en-MY" sz="2000" dirty="0"/>
                        <a:t>Intelligence</a:t>
                      </a:r>
                    </a:p>
                  </a:txBody>
                  <a:tcPr/>
                </a:tc>
                <a:tc>
                  <a:txBody>
                    <a:bodyPr/>
                    <a:lstStyle/>
                    <a:p>
                      <a:pPr algn="ctr"/>
                      <a:r>
                        <a:rPr lang="en-MY" sz="2000" dirty="0"/>
                        <a:t>Description</a:t>
                      </a:r>
                    </a:p>
                  </a:txBody>
                  <a:tcPr/>
                </a:tc>
                <a:extLst>
                  <a:ext uri="{0D108BD9-81ED-4DB2-BD59-A6C34878D82A}">
                    <a16:rowId xmlns:a16="http://schemas.microsoft.com/office/drawing/2014/main" val="3335098285"/>
                  </a:ext>
                </a:extLst>
              </a:tr>
              <a:tr h="3858667">
                <a:tc>
                  <a:txBody>
                    <a:bodyPr/>
                    <a:lstStyle/>
                    <a:p>
                      <a:pPr algn="ctr"/>
                      <a:r>
                        <a:rPr lang="en-MY" sz="2000" dirty="0"/>
                        <a:t>Intrapersonal Intelligence</a:t>
                      </a:r>
                    </a:p>
                  </a:txBody>
                  <a:tcPr/>
                </a:tc>
                <a:tc>
                  <a:txBody>
                    <a:bodyPr/>
                    <a:lstStyle/>
                    <a:p>
                      <a:r>
                        <a:rPr lang="en-MY" sz="2000" dirty="0"/>
                        <a:t>Ability to act adaptively based on that knowledge.</a:t>
                      </a:r>
                    </a:p>
                  </a:txBody>
                  <a:tcPr/>
                </a:tc>
                <a:extLst>
                  <a:ext uri="{0D108BD9-81ED-4DB2-BD59-A6C34878D82A}">
                    <a16:rowId xmlns:a16="http://schemas.microsoft.com/office/drawing/2014/main" val="3701038780"/>
                  </a:ext>
                </a:extLst>
              </a:tr>
            </a:tbl>
          </a:graphicData>
        </a:graphic>
      </p:graphicFrame>
      <p:pic>
        <p:nvPicPr>
          <p:cNvPr id="7" name="Picture 6">
            <a:extLst>
              <a:ext uri="{FF2B5EF4-FFF2-40B4-BE49-F238E27FC236}">
                <a16:creationId xmlns:a16="http://schemas.microsoft.com/office/drawing/2014/main" id="{D709AF28-0A4C-4D83-BC5B-CE43B80AA254}"/>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358077" y="2042551"/>
            <a:ext cx="5760000" cy="3240000"/>
          </a:xfrm>
          <a:prstGeom prst="rect">
            <a:avLst/>
          </a:prstGeom>
          <a:noFill/>
          <a:ln>
            <a:noFill/>
          </a:ln>
        </p:spPr>
      </p:pic>
    </p:spTree>
    <p:extLst>
      <p:ext uri="{BB962C8B-B14F-4D97-AF65-F5344CB8AC3E}">
        <p14:creationId xmlns:p14="http://schemas.microsoft.com/office/powerpoint/2010/main" val="19811313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407F4AAB-8540-4F67-9A46-F0D822C30325}"/>
              </a:ext>
            </a:extLst>
          </p:cNvPr>
          <p:cNvSpPr txBox="1">
            <a:spLocks/>
          </p:cNvSpPr>
          <p:nvPr/>
        </p:nvSpPr>
        <p:spPr>
          <a:xfrm>
            <a:off x="3984812" y="204031"/>
            <a:ext cx="4222376" cy="39871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2600" b="1" dirty="0"/>
              <a:t>Multiple Intelligence Theory</a:t>
            </a:r>
          </a:p>
        </p:txBody>
      </p:sp>
      <p:graphicFrame>
        <p:nvGraphicFramePr>
          <p:cNvPr id="6" name="Table 3">
            <a:extLst>
              <a:ext uri="{FF2B5EF4-FFF2-40B4-BE49-F238E27FC236}">
                <a16:creationId xmlns:a16="http://schemas.microsoft.com/office/drawing/2014/main" id="{518342E7-9846-4DB6-BF97-E301D4D30C3B}"/>
              </a:ext>
            </a:extLst>
          </p:cNvPr>
          <p:cNvGraphicFramePr>
            <a:graphicFrameLocks noGrp="1"/>
          </p:cNvGraphicFramePr>
          <p:nvPr>
            <p:extLst>
              <p:ext uri="{D42A27DB-BD31-4B8C-83A1-F6EECF244321}">
                <p14:modId xmlns:p14="http://schemas.microsoft.com/office/powerpoint/2010/main" val="1046326062"/>
              </p:ext>
            </p:extLst>
          </p:nvPr>
        </p:nvGraphicFramePr>
        <p:xfrm>
          <a:off x="1205948" y="1092475"/>
          <a:ext cx="9780104" cy="4351421"/>
        </p:xfrm>
        <a:graphic>
          <a:graphicData uri="http://schemas.openxmlformats.org/drawingml/2006/table">
            <a:tbl>
              <a:tblPr firstRow="1" bandRow="1">
                <a:tableStyleId>{5C22544A-7EE6-4342-B048-85BDC9FD1C3A}</a:tableStyleId>
              </a:tblPr>
              <a:tblGrid>
                <a:gridCol w="2313866">
                  <a:extLst>
                    <a:ext uri="{9D8B030D-6E8A-4147-A177-3AD203B41FA5}">
                      <a16:colId xmlns:a16="http://schemas.microsoft.com/office/drawing/2014/main" val="2283160644"/>
                    </a:ext>
                  </a:extLst>
                </a:gridCol>
                <a:gridCol w="7466238">
                  <a:extLst>
                    <a:ext uri="{9D8B030D-6E8A-4147-A177-3AD203B41FA5}">
                      <a16:colId xmlns:a16="http://schemas.microsoft.com/office/drawing/2014/main" val="1793279264"/>
                    </a:ext>
                  </a:extLst>
                </a:gridCol>
              </a:tblGrid>
              <a:tr h="492754">
                <a:tc>
                  <a:txBody>
                    <a:bodyPr/>
                    <a:lstStyle/>
                    <a:p>
                      <a:pPr algn="ctr"/>
                      <a:r>
                        <a:rPr lang="en-MY" sz="2000" dirty="0"/>
                        <a:t>Intelligence</a:t>
                      </a:r>
                    </a:p>
                  </a:txBody>
                  <a:tcPr/>
                </a:tc>
                <a:tc>
                  <a:txBody>
                    <a:bodyPr/>
                    <a:lstStyle/>
                    <a:p>
                      <a:pPr algn="ctr"/>
                      <a:r>
                        <a:rPr lang="en-MY" sz="2000" dirty="0"/>
                        <a:t>Description</a:t>
                      </a:r>
                    </a:p>
                  </a:txBody>
                  <a:tcPr/>
                </a:tc>
                <a:extLst>
                  <a:ext uri="{0D108BD9-81ED-4DB2-BD59-A6C34878D82A}">
                    <a16:rowId xmlns:a16="http://schemas.microsoft.com/office/drawing/2014/main" val="3335098285"/>
                  </a:ext>
                </a:extLst>
              </a:tr>
              <a:tr h="3858667">
                <a:tc>
                  <a:txBody>
                    <a:bodyPr/>
                    <a:lstStyle/>
                    <a:p>
                      <a:pPr algn="ctr"/>
                      <a:r>
                        <a:rPr lang="en-MY" sz="2000" dirty="0"/>
                        <a:t>Natural Intelligence</a:t>
                      </a:r>
                    </a:p>
                  </a:txBody>
                  <a:tcPr/>
                </a:tc>
                <a:tc>
                  <a:txBody>
                    <a:bodyPr/>
                    <a:lstStyle/>
                    <a:p>
                      <a:r>
                        <a:rPr lang="en-MY" sz="2000" dirty="0"/>
                        <a:t>Ability to recognize and classify of the species of flora and fauna.</a:t>
                      </a:r>
                    </a:p>
                  </a:txBody>
                  <a:tcPr/>
                </a:tc>
                <a:extLst>
                  <a:ext uri="{0D108BD9-81ED-4DB2-BD59-A6C34878D82A}">
                    <a16:rowId xmlns:a16="http://schemas.microsoft.com/office/drawing/2014/main" val="3701038780"/>
                  </a:ext>
                </a:extLst>
              </a:tr>
            </a:tbl>
          </a:graphicData>
        </a:graphic>
      </p:graphicFrame>
      <p:pic>
        <p:nvPicPr>
          <p:cNvPr id="5" name="Picture 4">
            <a:extLst>
              <a:ext uri="{FF2B5EF4-FFF2-40B4-BE49-F238E27FC236}">
                <a16:creationId xmlns:a16="http://schemas.microsoft.com/office/drawing/2014/main" id="{D043711D-A9C7-44FD-9A50-2F7A4AF1242E}"/>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355484" y="2042082"/>
            <a:ext cx="5760000" cy="3240000"/>
          </a:xfrm>
          <a:prstGeom prst="rect">
            <a:avLst/>
          </a:prstGeom>
          <a:noFill/>
          <a:ln>
            <a:noFill/>
          </a:ln>
        </p:spPr>
      </p:pic>
    </p:spTree>
    <p:extLst>
      <p:ext uri="{BB962C8B-B14F-4D97-AF65-F5344CB8AC3E}">
        <p14:creationId xmlns:p14="http://schemas.microsoft.com/office/powerpoint/2010/main" val="17787391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536</TotalTime>
  <Words>612</Words>
  <Application>Microsoft Office PowerPoint</Application>
  <PresentationFormat>Widescreen</PresentationFormat>
  <Paragraphs>76</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THE DEVELOPMENT OF A COURSEWARE ON MALAYSIAN ENDANGERED ANIMALS USING MULTIPLE INTELLIGENCE THEORY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Azila</dc:creator>
  <cp:lastModifiedBy>NUR FARHANA BINTI AZMAN</cp:lastModifiedBy>
  <cp:revision>56</cp:revision>
  <dcterms:created xsi:type="dcterms:W3CDTF">2018-09-24T03:48:28Z</dcterms:created>
  <dcterms:modified xsi:type="dcterms:W3CDTF">2020-07-25T01:59:42Z</dcterms:modified>
</cp:coreProperties>
</file>