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7/27/2020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7/27/2020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MY" sz="3600" dirty="0">
                <a:solidFill>
                  <a:prstClr val="black">
                    <a:lumMod val="85000"/>
                    <a:lumOff val="15000"/>
                  </a:prstClr>
                </a:solidFill>
              </a:rPr>
              <a:t>Science Learning Courseware for </a:t>
            </a:r>
            <a:r>
              <a:rPr lang="en-MY" sz="3600" dirty="0" err="1">
                <a:solidFill>
                  <a:prstClr val="black">
                    <a:lumMod val="85000"/>
                    <a:lumOff val="15000"/>
                  </a:prstClr>
                </a:solidFill>
              </a:rPr>
              <a:t>Preschoolers</a:t>
            </a:r>
            <a:r>
              <a:rPr lang="en-MY" sz="3600" dirty="0">
                <a:solidFill>
                  <a:prstClr val="black">
                    <a:lumMod val="85000"/>
                    <a:lumOff val="15000"/>
                  </a:prstClr>
                </a:solidFill>
              </a:rPr>
              <a:t> Using Assistive Approach</a:t>
            </a:r>
            <a:endParaRPr lang="en-MY" dirty="0"/>
          </a:p>
        </p:txBody>
      </p:sp>
      <p:sp>
        <p:nvSpPr>
          <p:cNvPr id="3" name="Subtitle 2"/>
          <p:cNvSpPr>
            <a:spLocks noGrp="1"/>
          </p:cNvSpPr>
          <p:nvPr>
            <p:ph type="subTitle" idx="1"/>
          </p:nvPr>
        </p:nvSpPr>
        <p:spPr/>
        <p:txBody>
          <a:bodyPr>
            <a:normAutofit fontScale="62500" lnSpcReduction="20000"/>
          </a:bodyPr>
          <a:lstStyle/>
          <a:p>
            <a:r>
              <a:rPr lang="en-US" sz="2400" dirty="0"/>
              <a:t>Supervised by : Madam </a:t>
            </a:r>
            <a:r>
              <a:rPr lang="en-US" sz="2400" dirty="0" err="1"/>
              <a:t>Siti</a:t>
            </a:r>
            <a:r>
              <a:rPr lang="en-US" sz="2400" dirty="0"/>
              <a:t> </a:t>
            </a:r>
            <a:r>
              <a:rPr lang="en-US" sz="2400" dirty="0" err="1"/>
              <a:t>Salbiah</a:t>
            </a:r>
            <a:r>
              <a:rPr lang="en-US" sz="2400" dirty="0"/>
              <a:t> </a:t>
            </a:r>
            <a:r>
              <a:rPr lang="en-US" sz="2400" dirty="0" err="1"/>
              <a:t>Binti</a:t>
            </a:r>
            <a:r>
              <a:rPr lang="en-US" sz="2400" dirty="0"/>
              <a:t> </a:t>
            </a:r>
            <a:r>
              <a:rPr lang="en-US" sz="2400" dirty="0" err="1"/>
              <a:t>Hamzah</a:t>
            </a:r>
            <a:endParaRPr lang="en-US" sz="2400" dirty="0"/>
          </a:p>
          <a:p>
            <a:r>
              <a:rPr lang="en-US" sz="2400" dirty="0"/>
              <a:t>Examiner: </a:t>
            </a:r>
            <a:r>
              <a:rPr lang="en-US" sz="2400" dirty="0" err="1"/>
              <a:t>Dr</a:t>
            </a:r>
            <a:r>
              <a:rPr lang="en-US" sz="2400" dirty="0"/>
              <a:t> </a:t>
            </a:r>
            <a:r>
              <a:rPr lang="en-US" sz="2400" dirty="0" err="1"/>
              <a:t>Hasiah</a:t>
            </a:r>
            <a:r>
              <a:rPr lang="en-US" sz="2400" dirty="0"/>
              <a:t> Mohamad</a:t>
            </a:r>
          </a:p>
          <a:p>
            <a:r>
              <a:rPr lang="en-US" sz="2400" dirty="0"/>
              <a:t>Lecturer : Miss Nik </a:t>
            </a:r>
            <a:r>
              <a:rPr lang="en-US" sz="2400" dirty="0" err="1"/>
              <a:t>Marsyahariani</a:t>
            </a:r>
            <a:r>
              <a:rPr lang="en-US" sz="2400" dirty="0"/>
              <a:t> </a:t>
            </a:r>
            <a:r>
              <a:rPr lang="en-US" sz="2400" dirty="0" err="1"/>
              <a:t>Binti</a:t>
            </a:r>
            <a:r>
              <a:rPr lang="en-US" sz="2400" dirty="0"/>
              <a:t> Nik </a:t>
            </a:r>
            <a:r>
              <a:rPr lang="en-US" sz="2400" dirty="0" err="1"/>
              <a:t>Daud</a:t>
            </a:r>
            <a:endParaRPr lang="en-US" sz="2400" dirty="0"/>
          </a:p>
          <a:p>
            <a:r>
              <a:rPr lang="en-US" sz="2400" dirty="0"/>
              <a:t>Prepared by : Muhamad </a:t>
            </a:r>
            <a:r>
              <a:rPr lang="en-US" sz="2400" dirty="0" err="1"/>
              <a:t>Syawal</a:t>
            </a:r>
            <a:r>
              <a:rPr lang="en-US" sz="2400" dirty="0"/>
              <a:t> </a:t>
            </a:r>
            <a:r>
              <a:rPr lang="en-US" sz="2400" dirty="0" err="1"/>
              <a:t>Azali</a:t>
            </a:r>
            <a:r>
              <a:rPr lang="en-US" sz="2400" dirty="0"/>
              <a:t> Bin </a:t>
            </a:r>
            <a:r>
              <a:rPr lang="en-US" sz="2400" dirty="0" err="1"/>
              <a:t>Mohd</a:t>
            </a:r>
            <a:r>
              <a:rPr lang="en-US" sz="2400" dirty="0"/>
              <a:t> </a:t>
            </a:r>
            <a:r>
              <a:rPr lang="en-US" sz="2400" dirty="0" err="1"/>
              <a:t>Rozlan</a:t>
            </a:r>
            <a:endParaRPr lang="en-US" sz="2400" dirty="0"/>
          </a:p>
          <a:p>
            <a:endParaRPr lang="en-MY" dirty="0"/>
          </a:p>
        </p:txBody>
      </p:sp>
    </p:spTree>
    <p:extLst>
      <p:ext uri="{BB962C8B-B14F-4D97-AF65-F5344CB8AC3E}">
        <p14:creationId xmlns:p14="http://schemas.microsoft.com/office/powerpoint/2010/main" val="2839362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797" y="2501839"/>
            <a:ext cx="9601196" cy="1303867"/>
          </a:xfrm>
        </p:spPr>
        <p:txBody>
          <a:bodyPr/>
          <a:lstStyle/>
          <a:p>
            <a:r>
              <a:rPr lang="en-MY" dirty="0" smtClean="0"/>
              <a:t>Thank you </a:t>
            </a:r>
            <a:r>
              <a:rPr lang="en-MY" dirty="0" smtClean="0">
                <a:sym typeface="Wingdings" panose="05000000000000000000" pitchFamily="2" charset="2"/>
              </a:rPr>
              <a:t></a:t>
            </a:r>
            <a:endParaRPr lang="en-MY" dirty="0"/>
          </a:p>
        </p:txBody>
      </p:sp>
    </p:spTree>
    <p:extLst>
      <p:ext uri="{BB962C8B-B14F-4D97-AF65-F5344CB8AC3E}">
        <p14:creationId xmlns:p14="http://schemas.microsoft.com/office/powerpoint/2010/main" val="3990143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2980" y="671691"/>
            <a:ext cx="8138160" cy="6186309"/>
          </a:xfrm>
          <a:prstGeom prst="rect">
            <a:avLst/>
          </a:prstGeom>
        </p:spPr>
        <p:txBody>
          <a:bodyPr wrap="square">
            <a:spAutoFit/>
          </a:bodyPr>
          <a:lstStyle/>
          <a:p>
            <a:r>
              <a:rPr lang="en-US" sz="3600" b="1" dirty="0">
                <a:solidFill>
                  <a:prstClr val="black"/>
                </a:solidFill>
              </a:rPr>
              <a:t>Background of Study</a:t>
            </a:r>
            <a:br>
              <a:rPr lang="en-US" sz="3600" b="1" dirty="0">
                <a:solidFill>
                  <a:prstClr val="black"/>
                </a:solidFill>
              </a:rPr>
            </a:br>
            <a:r>
              <a:rPr lang="en-US" sz="3600" dirty="0">
                <a:solidFill>
                  <a:prstClr val="black"/>
                </a:solidFill>
              </a:rPr>
              <a:t/>
            </a:r>
            <a:br>
              <a:rPr lang="en-US" sz="3600" dirty="0">
                <a:solidFill>
                  <a:prstClr val="black"/>
                </a:solidFill>
              </a:rPr>
            </a:br>
            <a:r>
              <a:rPr lang="en-US" sz="3600" dirty="0">
                <a:solidFill>
                  <a:prstClr val="black"/>
                </a:solidFill>
              </a:rPr>
              <a:t>Case Study: </a:t>
            </a:r>
            <a:r>
              <a:rPr lang="en-US" sz="3600" dirty="0" err="1">
                <a:solidFill>
                  <a:prstClr val="black"/>
                </a:solidFill>
              </a:rPr>
              <a:t>Kindergarden’s</a:t>
            </a:r>
            <a:r>
              <a:rPr lang="en-US" sz="3600" dirty="0">
                <a:solidFill>
                  <a:prstClr val="black"/>
                </a:solidFill>
              </a:rPr>
              <a:t> </a:t>
            </a:r>
            <a:r>
              <a:rPr lang="en-US" sz="3600" dirty="0" smtClean="0">
                <a:solidFill>
                  <a:prstClr val="black"/>
                </a:solidFill>
              </a:rPr>
              <a:t>Students Little Caliphs Kuala Lumpur.</a:t>
            </a:r>
            <a:r>
              <a:rPr lang="en-US" sz="3600" dirty="0">
                <a:solidFill>
                  <a:prstClr val="black"/>
                </a:solidFill>
              </a:rPr>
              <a:t/>
            </a:r>
            <a:br>
              <a:rPr lang="en-US" sz="3600" dirty="0">
                <a:solidFill>
                  <a:prstClr val="black"/>
                </a:solidFill>
              </a:rPr>
            </a:br>
            <a:r>
              <a:rPr lang="en-US" sz="3600" dirty="0">
                <a:solidFill>
                  <a:prstClr val="black"/>
                </a:solidFill>
              </a:rPr>
              <a:t/>
            </a:r>
            <a:br>
              <a:rPr lang="en-US" sz="3600" dirty="0">
                <a:solidFill>
                  <a:prstClr val="black"/>
                </a:solidFill>
              </a:rPr>
            </a:br>
            <a:r>
              <a:rPr lang="en-US" sz="3600" dirty="0">
                <a:solidFill>
                  <a:prstClr val="black"/>
                </a:solidFill>
              </a:rPr>
              <a:t>Area of Interest: Courseware</a:t>
            </a:r>
            <a:br>
              <a:rPr lang="en-US" sz="3600" dirty="0">
                <a:solidFill>
                  <a:prstClr val="black"/>
                </a:solidFill>
              </a:rPr>
            </a:br>
            <a:r>
              <a:rPr lang="en-US" sz="3600" dirty="0">
                <a:solidFill>
                  <a:prstClr val="black"/>
                </a:solidFill>
              </a:rPr>
              <a:t/>
            </a:r>
            <a:br>
              <a:rPr lang="en-US" sz="3600" dirty="0">
                <a:solidFill>
                  <a:prstClr val="black"/>
                </a:solidFill>
              </a:rPr>
            </a:br>
            <a:r>
              <a:rPr lang="en-US" sz="3600" dirty="0">
                <a:solidFill>
                  <a:prstClr val="black"/>
                </a:solidFill>
              </a:rPr>
              <a:t>Domain:  Education</a:t>
            </a:r>
            <a:br>
              <a:rPr lang="en-US" sz="3600" dirty="0">
                <a:solidFill>
                  <a:prstClr val="black"/>
                </a:solidFill>
              </a:rPr>
            </a:br>
            <a:r>
              <a:rPr lang="en-US" sz="3600" dirty="0">
                <a:solidFill>
                  <a:prstClr val="black"/>
                </a:solidFill>
              </a:rPr>
              <a:t/>
            </a:r>
            <a:br>
              <a:rPr lang="en-US" sz="3600" dirty="0">
                <a:solidFill>
                  <a:prstClr val="black"/>
                </a:solidFill>
              </a:rPr>
            </a:br>
            <a:r>
              <a:rPr lang="en-US" sz="3600" dirty="0">
                <a:solidFill>
                  <a:prstClr val="black"/>
                </a:solidFill>
              </a:rPr>
              <a:t>Theory: Assistive approach</a:t>
            </a:r>
            <a:br>
              <a:rPr lang="en-US" sz="3600" dirty="0">
                <a:solidFill>
                  <a:prstClr val="black"/>
                </a:solidFill>
              </a:rPr>
            </a:br>
            <a:endParaRPr lang="en-MY" sz="3600" dirty="0"/>
          </a:p>
        </p:txBody>
      </p:sp>
    </p:spTree>
    <p:extLst>
      <p:ext uri="{BB962C8B-B14F-4D97-AF65-F5344CB8AC3E}">
        <p14:creationId xmlns:p14="http://schemas.microsoft.com/office/powerpoint/2010/main" val="2753795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3460" y="2495401"/>
            <a:ext cx="10142220" cy="3477875"/>
          </a:xfrm>
          <a:prstGeom prst="rect">
            <a:avLst/>
          </a:prstGeom>
        </p:spPr>
        <p:txBody>
          <a:bodyPr wrap="square">
            <a:spAutoFit/>
          </a:bodyPr>
          <a:lstStyle/>
          <a:p>
            <a:pPr marL="285750" lvl="0" indent="-285750">
              <a:buFont typeface="Arial" panose="020B0604020202020204" pitchFamily="34" charset="0"/>
              <a:buChar char="•"/>
            </a:pPr>
            <a:r>
              <a:rPr lang="en-US" sz="2000" dirty="0">
                <a:solidFill>
                  <a:prstClr val="black"/>
                </a:solidFill>
              </a:rPr>
              <a:t>The traditional method of preschool education focuses on a curriculum developed by preschool itself. </a:t>
            </a:r>
          </a:p>
          <a:p>
            <a:pPr marL="285750" lvl="0" indent="-285750">
              <a:buFont typeface="Arial" panose="020B0604020202020204" pitchFamily="34" charset="0"/>
              <a:buChar char="•"/>
            </a:pPr>
            <a:r>
              <a:rPr lang="en-US" sz="2000" dirty="0">
                <a:solidFill>
                  <a:prstClr val="black"/>
                </a:solidFill>
              </a:rPr>
              <a:t>Teachers are trained to ensure that the children learn how to count, read and write. They also have structured lessons based on storytelling, art and crafts. </a:t>
            </a:r>
          </a:p>
          <a:p>
            <a:pPr marL="285750" lvl="0" indent="-285750">
              <a:buFont typeface="Arial" panose="020B0604020202020204" pitchFamily="34" charset="0"/>
              <a:buChar char="•"/>
            </a:pPr>
            <a:r>
              <a:rPr lang="en-US" sz="2000" dirty="0">
                <a:solidFill>
                  <a:prstClr val="black"/>
                </a:solidFill>
              </a:rPr>
              <a:t>They only refer on textbooks and some exercise materials which is from the book to teach the children. </a:t>
            </a:r>
          </a:p>
          <a:p>
            <a:pPr marL="285750" lvl="0" indent="-285750">
              <a:buFont typeface="Arial" panose="020B0604020202020204" pitchFamily="34" charset="0"/>
              <a:buChar char="•"/>
            </a:pPr>
            <a:r>
              <a:rPr lang="en-US" sz="2000" dirty="0">
                <a:solidFill>
                  <a:prstClr val="black"/>
                </a:solidFill>
              </a:rPr>
              <a:t>They do not have suitable materials for example courseware in learning. With courseware for their learning it helps them to interact with multimedia and give more attention to courseware because some of exciting elements inside courseware for example, animation. Nowadays we know that children tend to like animation, cartoon because all of that is the elements to catch their attention more rather than referring a book.</a:t>
            </a:r>
            <a:endParaRPr lang="en-MY" sz="2000" dirty="0">
              <a:solidFill>
                <a:prstClr val="black"/>
              </a:solidFill>
            </a:endParaRPr>
          </a:p>
        </p:txBody>
      </p:sp>
      <p:sp>
        <p:nvSpPr>
          <p:cNvPr id="4" name="Rectangle 3"/>
          <p:cNvSpPr/>
          <p:nvPr/>
        </p:nvSpPr>
        <p:spPr>
          <a:xfrm>
            <a:off x="3463532" y="1186934"/>
            <a:ext cx="5242076" cy="707886"/>
          </a:xfrm>
          <a:prstGeom prst="rect">
            <a:avLst/>
          </a:prstGeom>
        </p:spPr>
        <p:txBody>
          <a:bodyPr wrap="none">
            <a:spAutoFit/>
          </a:bodyPr>
          <a:lstStyle/>
          <a:p>
            <a:r>
              <a:rPr lang="en-MY" sz="4000" dirty="0"/>
              <a:t>Current Business Process</a:t>
            </a:r>
          </a:p>
        </p:txBody>
      </p:sp>
    </p:spTree>
    <p:extLst>
      <p:ext uri="{BB962C8B-B14F-4D97-AF65-F5344CB8AC3E}">
        <p14:creationId xmlns:p14="http://schemas.microsoft.com/office/powerpoint/2010/main" val="1960288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p:cNvPicPr>
          <p:nvPr/>
        </p:nvPicPr>
        <p:blipFill rotWithShape="1">
          <a:blip r:embed="rId2" cstate="print">
            <a:extLst>
              <a:ext uri="{28A0092B-C50C-407E-A947-70E740481C1C}">
                <a14:useLocalDpi xmlns:a14="http://schemas.microsoft.com/office/drawing/2010/main" val="0"/>
              </a:ext>
            </a:extLst>
          </a:blip>
          <a:srcRect b="24767"/>
          <a:stretch/>
        </p:blipFill>
        <p:spPr bwMode="auto">
          <a:xfrm>
            <a:off x="1043189" y="1403797"/>
            <a:ext cx="10225826" cy="4146997"/>
          </a:xfrm>
          <a:prstGeom prst="rect">
            <a:avLst/>
          </a:prstGeom>
          <a:noFill/>
        </p:spPr>
      </p:pic>
    </p:spTree>
    <p:extLst>
      <p:ext uri="{BB962C8B-B14F-4D97-AF65-F5344CB8AC3E}">
        <p14:creationId xmlns:p14="http://schemas.microsoft.com/office/powerpoint/2010/main" val="310089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3460" y="3673316"/>
            <a:ext cx="9753600" cy="2554545"/>
          </a:xfrm>
          <a:prstGeom prst="rect">
            <a:avLst/>
          </a:prstGeom>
        </p:spPr>
        <p:txBody>
          <a:bodyPr wrap="square">
            <a:spAutoFit/>
          </a:bodyPr>
          <a:lstStyle/>
          <a:p>
            <a:r>
              <a:rPr lang="en-US" sz="3200" b="1" dirty="0"/>
              <a:t>Scope</a:t>
            </a:r>
          </a:p>
          <a:p>
            <a:pPr marL="457200" indent="-457200">
              <a:buFont typeface="+mj-lt"/>
              <a:buAutoNum type="arabicPeriod"/>
            </a:pPr>
            <a:r>
              <a:rPr lang="en-US" sz="3200" dirty="0" smtClean="0"/>
              <a:t>Students of little caliphs Kuala Lumpur </a:t>
            </a:r>
            <a:r>
              <a:rPr lang="en-US" sz="3200" dirty="0"/>
              <a:t>(age 5 and age 6)</a:t>
            </a:r>
          </a:p>
          <a:p>
            <a:pPr marL="457200" indent="-457200">
              <a:buFont typeface="+mj-lt"/>
              <a:buAutoNum type="arabicPeriod"/>
            </a:pPr>
            <a:r>
              <a:rPr lang="en-US" sz="3200" dirty="0"/>
              <a:t>Teachers</a:t>
            </a:r>
          </a:p>
          <a:p>
            <a:pPr marL="457200" indent="-457200">
              <a:buFont typeface="+mj-lt"/>
              <a:buAutoNum type="arabicPeriod"/>
            </a:pPr>
            <a:r>
              <a:rPr lang="en-US" sz="3200" dirty="0"/>
              <a:t>Plants Growth, Magnet, Light</a:t>
            </a:r>
          </a:p>
          <a:p>
            <a:endParaRPr lang="en-MY" sz="3200" dirty="0"/>
          </a:p>
        </p:txBody>
      </p:sp>
      <p:sp>
        <p:nvSpPr>
          <p:cNvPr id="4" name="Rectangle 3"/>
          <p:cNvSpPr/>
          <p:nvPr/>
        </p:nvSpPr>
        <p:spPr>
          <a:xfrm>
            <a:off x="1013460" y="751910"/>
            <a:ext cx="10302240" cy="3108543"/>
          </a:xfrm>
          <a:prstGeom prst="rect">
            <a:avLst/>
          </a:prstGeom>
        </p:spPr>
        <p:txBody>
          <a:bodyPr wrap="square">
            <a:spAutoFit/>
          </a:bodyPr>
          <a:lstStyle/>
          <a:p>
            <a:pPr lvl="0"/>
            <a:r>
              <a:rPr lang="en-US" sz="2800" b="1" dirty="0">
                <a:solidFill>
                  <a:prstClr val="black"/>
                </a:solidFill>
              </a:rPr>
              <a:t>Objectives</a:t>
            </a:r>
          </a:p>
          <a:p>
            <a:pPr lvl="0"/>
            <a:r>
              <a:rPr lang="en-US" sz="2800" dirty="0">
                <a:solidFill>
                  <a:prstClr val="black"/>
                </a:solidFill>
              </a:rPr>
              <a:t>1.	To identify the current problem and requirement in learning science </a:t>
            </a:r>
            <a:r>
              <a:rPr lang="en-US" sz="2800" dirty="0" smtClean="0">
                <a:solidFill>
                  <a:prstClr val="black"/>
                </a:solidFill>
              </a:rPr>
              <a:t>	for </a:t>
            </a:r>
            <a:r>
              <a:rPr lang="en-US" sz="2800" dirty="0" err="1" smtClean="0">
                <a:solidFill>
                  <a:prstClr val="black"/>
                </a:solidFill>
              </a:rPr>
              <a:t>kindergarden’s</a:t>
            </a:r>
            <a:r>
              <a:rPr lang="en-US" sz="2800" dirty="0" smtClean="0">
                <a:solidFill>
                  <a:prstClr val="black"/>
                </a:solidFill>
              </a:rPr>
              <a:t> </a:t>
            </a:r>
            <a:r>
              <a:rPr lang="en-US" sz="2800" dirty="0">
                <a:solidFill>
                  <a:prstClr val="black"/>
                </a:solidFill>
              </a:rPr>
              <a:t>student age 5 and 6.</a:t>
            </a:r>
          </a:p>
          <a:p>
            <a:pPr lvl="0"/>
            <a:r>
              <a:rPr lang="en-US" sz="2800" dirty="0">
                <a:solidFill>
                  <a:prstClr val="black"/>
                </a:solidFill>
              </a:rPr>
              <a:t>2.	To design and develop learning science courseware to attract 	</a:t>
            </a:r>
            <a:r>
              <a:rPr lang="en-US" sz="2800" dirty="0" err="1">
                <a:solidFill>
                  <a:prstClr val="black"/>
                </a:solidFill>
              </a:rPr>
              <a:t>kindergarden’s</a:t>
            </a:r>
            <a:r>
              <a:rPr lang="en-US" sz="2800" dirty="0">
                <a:solidFill>
                  <a:prstClr val="black"/>
                </a:solidFill>
              </a:rPr>
              <a:t> students to learn about science.</a:t>
            </a:r>
          </a:p>
          <a:p>
            <a:pPr lvl="0"/>
            <a:r>
              <a:rPr lang="en-US" sz="2800" dirty="0">
                <a:solidFill>
                  <a:prstClr val="black"/>
                </a:solidFill>
              </a:rPr>
              <a:t>3. 	To evaluate the functionality and usability of the courseware.</a:t>
            </a:r>
          </a:p>
          <a:p>
            <a:pPr lvl="0"/>
            <a:endParaRPr lang="en-MY" sz="2800" dirty="0">
              <a:solidFill>
                <a:prstClr val="black"/>
              </a:solidFill>
            </a:endParaRPr>
          </a:p>
        </p:txBody>
      </p:sp>
    </p:spTree>
    <p:extLst>
      <p:ext uri="{BB962C8B-B14F-4D97-AF65-F5344CB8AC3E}">
        <p14:creationId xmlns:p14="http://schemas.microsoft.com/office/powerpoint/2010/main" val="912833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4483" y="981194"/>
            <a:ext cx="901914" cy="369332"/>
          </a:xfrm>
          <a:prstGeom prst="rect">
            <a:avLst/>
          </a:prstGeom>
        </p:spPr>
        <p:txBody>
          <a:bodyPr wrap="none">
            <a:spAutoFit/>
          </a:bodyPr>
          <a:lstStyle/>
          <a:p>
            <a:r>
              <a:rPr lang="en-US" b="1" dirty="0"/>
              <a:t>Theory</a:t>
            </a:r>
          </a:p>
        </p:txBody>
      </p:sp>
      <p:graphicFrame>
        <p:nvGraphicFramePr>
          <p:cNvPr id="3" name="Content Placeholder 3"/>
          <p:cNvGraphicFramePr>
            <a:graphicFrameLocks/>
          </p:cNvGraphicFramePr>
          <p:nvPr>
            <p:extLst>
              <p:ext uri="{D42A27DB-BD31-4B8C-83A1-F6EECF244321}">
                <p14:modId xmlns:p14="http://schemas.microsoft.com/office/powerpoint/2010/main" val="4204480492"/>
              </p:ext>
            </p:extLst>
          </p:nvPr>
        </p:nvGraphicFramePr>
        <p:xfrm>
          <a:off x="1164483" y="1350527"/>
          <a:ext cx="9949985" cy="4444966"/>
        </p:xfrm>
        <a:graphic>
          <a:graphicData uri="http://schemas.openxmlformats.org/drawingml/2006/table">
            <a:tbl>
              <a:tblPr firstRow="1" bandRow="1">
                <a:tableStyleId>{5C22544A-7EE6-4342-B048-85BDC9FD1C3A}</a:tableStyleId>
              </a:tblPr>
              <a:tblGrid>
                <a:gridCol w="4662515">
                  <a:extLst>
                    <a:ext uri="{9D8B030D-6E8A-4147-A177-3AD203B41FA5}">
                      <a16:colId xmlns:a16="http://schemas.microsoft.com/office/drawing/2014/main" xmlns="" val="613039186"/>
                    </a:ext>
                  </a:extLst>
                </a:gridCol>
                <a:gridCol w="5287470">
                  <a:extLst>
                    <a:ext uri="{9D8B030D-6E8A-4147-A177-3AD203B41FA5}">
                      <a16:colId xmlns:a16="http://schemas.microsoft.com/office/drawing/2014/main" xmlns="" val="911211065"/>
                    </a:ext>
                  </a:extLst>
                </a:gridCol>
              </a:tblGrid>
              <a:tr h="1374266">
                <a:tc>
                  <a:txBody>
                    <a:bodyPr/>
                    <a:lstStyle/>
                    <a:p>
                      <a:r>
                        <a:rPr lang="en-US" dirty="0" smtClean="0"/>
                        <a:t>Theory</a:t>
                      </a:r>
                    </a:p>
                    <a:p>
                      <a:r>
                        <a:rPr lang="en-US" dirty="0" smtClean="0"/>
                        <a:t>(e.g. ASSISTIVE</a:t>
                      </a:r>
                      <a:r>
                        <a:rPr lang="en-US" baseline="0" dirty="0" smtClean="0"/>
                        <a:t> APPROACH)</a:t>
                      </a:r>
                      <a:endParaRPr lang="en-US" dirty="0"/>
                    </a:p>
                  </a:txBody>
                  <a:tcPr/>
                </a:tc>
                <a:tc>
                  <a:txBody>
                    <a:bodyPr/>
                    <a:lstStyle/>
                    <a:p>
                      <a:r>
                        <a:rPr lang="en-US" dirty="0" smtClean="0"/>
                        <a:t>How it is implemented</a:t>
                      </a:r>
                      <a:endParaRPr lang="en-US" dirty="0"/>
                    </a:p>
                  </a:txBody>
                  <a:tcPr/>
                </a:tc>
                <a:extLst>
                  <a:ext uri="{0D108BD9-81ED-4DB2-BD59-A6C34878D82A}">
                    <a16:rowId xmlns:a16="http://schemas.microsoft.com/office/drawing/2014/main" xmlns="" val="3470320006"/>
                  </a:ext>
                </a:extLst>
              </a:tr>
              <a:tr h="557341">
                <a:tc>
                  <a:txBody>
                    <a:bodyPr/>
                    <a:lstStyle/>
                    <a:p>
                      <a:r>
                        <a:rPr lang="en-US" b="1" dirty="0" smtClean="0"/>
                        <a:t>Characteristics</a:t>
                      </a:r>
                      <a:endParaRPr lang="en-US" b="1" dirty="0"/>
                    </a:p>
                  </a:txBody>
                  <a:tcPr/>
                </a:tc>
                <a:tc>
                  <a:txBody>
                    <a:bodyPr/>
                    <a:lstStyle/>
                    <a:p>
                      <a:r>
                        <a:rPr lang="en-US" b="1" dirty="0" smtClean="0"/>
                        <a:t>Implementation in the system</a:t>
                      </a:r>
                      <a:endParaRPr lang="en-US" b="1" dirty="0"/>
                    </a:p>
                  </a:txBody>
                  <a:tcPr/>
                </a:tc>
                <a:extLst>
                  <a:ext uri="{0D108BD9-81ED-4DB2-BD59-A6C34878D82A}">
                    <a16:rowId xmlns:a16="http://schemas.microsoft.com/office/drawing/2014/main" xmlns="" val="2338041383"/>
                  </a:ext>
                </a:extLst>
              </a:tr>
              <a:tr h="2513359">
                <a:tc>
                  <a:txBody>
                    <a:bodyPr/>
                    <a:lstStyle/>
                    <a:p>
                      <a:r>
                        <a:rPr lang="en-US" dirty="0" smtClean="0"/>
                        <a:t>1. Interactive</a:t>
                      </a:r>
                      <a:endParaRPr lang="en-US" dirty="0"/>
                    </a:p>
                  </a:txBody>
                  <a:tcPr/>
                </a:tc>
                <a:tc>
                  <a:txBody>
                    <a:bodyPr/>
                    <a:lstStyle/>
                    <a:p>
                      <a:endParaRPr lang="en-US" dirty="0" smtClean="0">
                        <a:solidFill>
                          <a:schemeClr val="accent6">
                            <a:lumMod val="75000"/>
                          </a:schemeClr>
                        </a:solidFill>
                      </a:endParaRPr>
                    </a:p>
                    <a:p>
                      <a:endParaRPr lang="en-US" dirty="0" smtClean="0">
                        <a:solidFill>
                          <a:schemeClr val="accent6">
                            <a:lumMod val="75000"/>
                          </a:schemeClr>
                        </a:solidFill>
                      </a:endParaRPr>
                    </a:p>
                    <a:p>
                      <a:endParaRPr lang="en-US" dirty="0" smtClean="0">
                        <a:solidFill>
                          <a:schemeClr val="accent6">
                            <a:lumMod val="75000"/>
                          </a:schemeClr>
                        </a:solidFill>
                      </a:endParaRPr>
                    </a:p>
                    <a:p>
                      <a:endParaRPr lang="en-US" dirty="0" smtClean="0">
                        <a:solidFill>
                          <a:schemeClr val="accent6">
                            <a:lumMod val="75000"/>
                          </a:schemeClr>
                        </a:solidFill>
                      </a:endParaRPr>
                    </a:p>
                    <a:p>
                      <a:endParaRPr lang="en-US" dirty="0" smtClean="0">
                        <a:solidFill>
                          <a:schemeClr val="accent6">
                            <a:lumMod val="75000"/>
                          </a:schemeClr>
                        </a:solidFill>
                      </a:endParaRPr>
                    </a:p>
                    <a:p>
                      <a:endParaRPr lang="en-US" dirty="0" smtClean="0">
                        <a:solidFill>
                          <a:schemeClr val="accent6">
                            <a:lumMod val="75000"/>
                          </a:schemeClr>
                        </a:solidFill>
                      </a:endParaRPr>
                    </a:p>
                    <a:p>
                      <a:endParaRPr lang="en-US" dirty="0" smtClean="0">
                        <a:solidFill>
                          <a:schemeClr val="accent6">
                            <a:lumMod val="75000"/>
                          </a:schemeClr>
                        </a:solidFill>
                      </a:endParaRPr>
                    </a:p>
                  </a:txBody>
                  <a:tcPr/>
                </a:tc>
                <a:extLst>
                  <a:ext uri="{0D108BD9-81ED-4DB2-BD59-A6C34878D82A}">
                    <a16:rowId xmlns:a16="http://schemas.microsoft.com/office/drawing/2014/main" xmlns="" val="2881009626"/>
                  </a:ext>
                </a:extLst>
              </a:tr>
            </a:tbl>
          </a:graphicData>
        </a:graphic>
      </p:graphicFrame>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0870" t="14090" r="20743" b="6201"/>
          <a:stretch/>
        </p:blipFill>
        <p:spPr>
          <a:xfrm>
            <a:off x="6383251" y="3400023"/>
            <a:ext cx="4061515" cy="2125014"/>
          </a:xfrm>
          <a:prstGeom prst="rect">
            <a:avLst/>
          </a:prstGeom>
        </p:spPr>
      </p:pic>
    </p:spTree>
    <p:extLst>
      <p:ext uri="{BB962C8B-B14F-4D97-AF65-F5344CB8AC3E}">
        <p14:creationId xmlns:p14="http://schemas.microsoft.com/office/powerpoint/2010/main" val="730667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01462066"/>
              </p:ext>
            </p:extLst>
          </p:nvPr>
        </p:nvGraphicFramePr>
        <p:xfrm>
          <a:off x="973429" y="896086"/>
          <a:ext cx="9949985" cy="4680466"/>
        </p:xfrm>
        <a:graphic>
          <a:graphicData uri="http://schemas.openxmlformats.org/drawingml/2006/table">
            <a:tbl>
              <a:tblPr firstRow="1" bandRow="1">
                <a:tableStyleId>{5C22544A-7EE6-4342-B048-85BDC9FD1C3A}</a:tableStyleId>
              </a:tblPr>
              <a:tblGrid>
                <a:gridCol w="4662515"/>
                <a:gridCol w="5287470"/>
              </a:tblGrid>
              <a:tr h="1479937">
                <a:tc>
                  <a:txBody>
                    <a:bodyPr/>
                    <a:lstStyle/>
                    <a:p>
                      <a:r>
                        <a:rPr lang="en-US" dirty="0" smtClean="0"/>
                        <a:t>Theory</a:t>
                      </a:r>
                    </a:p>
                    <a:p>
                      <a:r>
                        <a:rPr lang="en-US" dirty="0" smtClean="0"/>
                        <a:t>(e.g.</a:t>
                      </a:r>
                      <a:r>
                        <a:rPr lang="en-US" baseline="0" dirty="0" smtClean="0"/>
                        <a:t> ASSISTIVE APPROACH)</a:t>
                      </a:r>
                      <a:endParaRPr lang="en-US" dirty="0"/>
                    </a:p>
                  </a:txBody>
                  <a:tcPr/>
                </a:tc>
                <a:tc>
                  <a:txBody>
                    <a:bodyPr/>
                    <a:lstStyle/>
                    <a:p>
                      <a:r>
                        <a:rPr lang="en-US" dirty="0" smtClean="0"/>
                        <a:t>How it is implemented</a:t>
                      </a:r>
                      <a:endParaRPr lang="en-US" dirty="0"/>
                    </a:p>
                  </a:txBody>
                  <a:tcPr/>
                </a:tc>
              </a:tr>
              <a:tr h="536102">
                <a:tc>
                  <a:txBody>
                    <a:bodyPr/>
                    <a:lstStyle/>
                    <a:p>
                      <a:r>
                        <a:rPr lang="en-US" b="1" dirty="0" smtClean="0"/>
                        <a:t>Characteristics</a:t>
                      </a:r>
                      <a:endParaRPr lang="en-US" b="1" dirty="0"/>
                    </a:p>
                  </a:txBody>
                  <a:tcPr/>
                </a:tc>
                <a:tc>
                  <a:txBody>
                    <a:bodyPr/>
                    <a:lstStyle/>
                    <a:p>
                      <a:r>
                        <a:rPr lang="en-US" b="1" dirty="0" smtClean="0"/>
                        <a:t>Implementation in the system</a:t>
                      </a:r>
                      <a:endParaRPr lang="en-US" b="1" dirty="0"/>
                    </a:p>
                  </a:txBody>
                  <a:tcPr/>
                </a:tc>
              </a:tr>
              <a:tr h="2664427">
                <a:tc>
                  <a:txBody>
                    <a:bodyPr/>
                    <a:lstStyle/>
                    <a:p>
                      <a:r>
                        <a:rPr lang="en-US" dirty="0" smtClean="0"/>
                        <a:t>2.Communication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6">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6">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6">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6">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6">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6">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6">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6">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6">
                            <a:lumMod val="75000"/>
                          </a:schemeClr>
                        </a:solidFill>
                      </a:endParaRPr>
                    </a:p>
                  </a:txBody>
                  <a:tcPr/>
                </a:tc>
              </a:tr>
            </a:tbl>
          </a:graphicData>
        </a:graphic>
      </p:graphicFrame>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7682" t="7714" r="6018" b="5972"/>
          <a:stretch/>
        </p:blipFill>
        <p:spPr>
          <a:xfrm>
            <a:off x="6233374" y="3078051"/>
            <a:ext cx="4365938" cy="2315621"/>
          </a:xfrm>
          <a:prstGeom prst="rect">
            <a:avLst/>
          </a:prstGeom>
        </p:spPr>
      </p:pic>
    </p:spTree>
    <p:extLst>
      <p:ext uri="{BB962C8B-B14F-4D97-AF65-F5344CB8AC3E}">
        <p14:creationId xmlns:p14="http://schemas.microsoft.com/office/powerpoint/2010/main" val="3397091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2261095"/>
              </p:ext>
            </p:extLst>
          </p:nvPr>
        </p:nvGraphicFramePr>
        <p:xfrm>
          <a:off x="1140853" y="1011998"/>
          <a:ext cx="9949985" cy="4719101"/>
        </p:xfrm>
        <a:graphic>
          <a:graphicData uri="http://schemas.openxmlformats.org/drawingml/2006/table">
            <a:tbl>
              <a:tblPr firstRow="1" bandRow="1">
                <a:tableStyleId>{5C22544A-7EE6-4342-B048-85BDC9FD1C3A}</a:tableStyleId>
              </a:tblPr>
              <a:tblGrid>
                <a:gridCol w="4662515"/>
                <a:gridCol w="5287470"/>
              </a:tblGrid>
              <a:tr h="1354576">
                <a:tc>
                  <a:txBody>
                    <a:bodyPr/>
                    <a:lstStyle/>
                    <a:p>
                      <a:r>
                        <a:rPr lang="en-US" dirty="0" smtClean="0"/>
                        <a:t>Theory</a:t>
                      </a:r>
                    </a:p>
                    <a:p>
                      <a:r>
                        <a:rPr lang="en-US" dirty="0" smtClean="0"/>
                        <a:t>(e.g. ASSISTIVE</a:t>
                      </a:r>
                      <a:r>
                        <a:rPr lang="en-US" baseline="0" dirty="0" smtClean="0"/>
                        <a:t> APPROACH)</a:t>
                      </a:r>
                      <a:endParaRPr lang="en-US" dirty="0"/>
                    </a:p>
                  </a:txBody>
                  <a:tcPr/>
                </a:tc>
                <a:tc>
                  <a:txBody>
                    <a:bodyPr/>
                    <a:lstStyle/>
                    <a:p>
                      <a:r>
                        <a:rPr lang="en-US" dirty="0" smtClean="0"/>
                        <a:t>How it is implemented</a:t>
                      </a:r>
                      <a:endParaRPr lang="en-US" dirty="0"/>
                    </a:p>
                  </a:txBody>
                  <a:tcPr/>
                </a:tc>
              </a:tr>
              <a:tr h="549356">
                <a:tc>
                  <a:txBody>
                    <a:bodyPr/>
                    <a:lstStyle/>
                    <a:p>
                      <a:r>
                        <a:rPr lang="en-US" b="1" dirty="0" smtClean="0"/>
                        <a:t>Characteristics</a:t>
                      </a:r>
                      <a:endParaRPr lang="en-US" b="1" dirty="0"/>
                    </a:p>
                  </a:txBody>
                  <a:tcPr/>
                </a:tc>
                <a:tc>
                  <a:txBody>
                    <a:bodyPr/>
                    <a:lstStyle/>
                    <a:p>
                      <a:r>
                        <a:rPr lang="en-US" b="1" dirty="0" smtClean="0"/>
                        <a:t>Implementation in the system</a:t>
                      </a:r>
                      <a:endParaRPr lang="en-US" b="1" dirty="0"/>
                    </a:p>
                  </a:txBody>
                  <a:tcPr/>
                </a:tc>
              </a:tr>
              <a:tr h="2815169">
                <a:tc>
                  <a:txBody>
                    <a:bodyPr/>
                    <a:lstStyle/>
                    <a:p>
                      <a:r>
                        <a:rPr lang="en-US" dirty="0" smtClean="0"/>
                        <a:t>3. Visual supports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6">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6">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6">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6">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6">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6">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6">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6">
                            <a:lumMod val="75000"/>
                          </a:schemeClr>
                        </a:solidFill>
                      </a:endParaRPr>
                    </a:p>
                  </a:txBody>
                  <a:tcPr/>
                </a:tc>
              </a:tr>
            </a:tbl>
          </a:graphicData>
        </a:graphic>
      </p:graphicFrame>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865" t="6119" r="6146" b="6884"/>
          <a:stretch/>
        </p:blipFill>
        <p:spPr>
          <a:xfrm>
            <a:off x="6246254" y="3052294"/>
            <a:ext cx="4545702" cy="2498501"/>
          </a:xfrm>
          <a:prstGeom prst="rect">
            <a:avLst/>
          </a:prstGeom>
        </p:spPr>
      </p:pic>
    </p:spTree>
    <p:extLst>
      <p:ext uri="{BB962C8B-B14F-4D97-AF65-F5344CB8AC3E}">
        <p14:creationId xmlns:p14="http://schemas.microsoft.com/office/powerpoint/2010/main" val="2212477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72251560"/>
              </p:ext>
            </p:extLst>
          </p:nvPr>
        </p:nvGraphicFramePr>
        <p:xfrm>
          <a:off x="947670" y="1153666"/>
          <a:ext cx="9949985" cy="4106369"/>
        </p:xfrm>
        <a:graphic>
          <a:graphicData uri="http://schemas.openxmlformats.org/drawingml/2006/table">
            <a:tbl>
              <a:tblPr firstRow="1" bandRow="1">
                <a:tableStyleId>{5C22544A-7EE6-4342-B048-85BDC9FD1C3A}</a:tableStyleId>
              </a:tblPr>
              <a:tblGrid>
                <a:gridCol w="4662515"/>
                <a:gridCol w="5287470"/>
              </a:tblGrid>
              <a:tr h="1099956">
                <a:tc>
                  <a:txBody>
                    <a:bodyPr/>
                    <a:lstStyle/>
                    <a:p>
                      <a:r>
                        <a:rPr lang="en-US" dirty="0" smtClean="0"/>
                        <a:t>Theory</a:t>
                      </a:r>
                    </a:p>
                    <a:p>
                      <a:r>
                        <a:rPr lang="en-US" dirty="0" smtClean="0"/>
                        <a:t>(e.g. ASSISTIVE</a:t>
                      </a:r>
                      <a:r>
                        <a:rPr lang="en-US" baseline="0" dirty="0" smtClean="0"/>
                        <a:t> APPROACH)</a:t>
                      </a:r>
                      <a:endParaRPr lang="en-US" dirty="0"/>
                    </a:p>
                  </a:txBody>
                  <a:tcPr/>
                </a:tc>
                <a:tc>
                  <a:txBody>
                    <a:bodyPr/>
                    <a:lstStyle/>
                    <a:p>
                      <a:r>
                        <a:rPr lang="en-US" dirty="0" smtClean="0"/>
                        <a:t>How it is implemented</a:t>
                      </a:r>
                      <a:endParaRPr lang="en-US" dirty="0"/>
                    </a:p>
                  </a:txBody>
                  <a:tcPr/>
                </a:tc>
              </a:tr>
              <a:tr h="446093">
                <a:tc>
                  <a:txBody>
                    <a:bodyPr/>
                    <a:lstStyle/>
                    <a:p>
                      <a:r>
                        <a:rPr lang="en-US" b="1" dirty="0" smtClean="0"/>
                        <a:t>Characteristics</a:t>
                      </a:r>
                      <a:endParaRPr lang="en-US" b="1" dirty="0"/>
                    </a:p>
                  </a:txBody>
                  <a:tcPr/>
                </a:tc>
                <a:tc>
                  <a:txBody>
                    <a:bodyPr/>
                    <a:lstStyle/>
                    <a:p>
                      <a:r>
                        <a:rPr lang="en-US" b="1" dirty="0" smtClean="0"/>
                        <a:t>Implementation in the system</a:t>
                      </a:r>
                      <a:endParaRPr lang="en-US" b="1" dirty="0"/>
                    </a:p>
                  </a:txBody>
                  <a:tcPr/>
                </a:tc>
              </a:tr>
              <a:tr h="10999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4. Independence</a:t>
                      </a:r>
                    </a:p>
                    <a:p>
                      <a:endParaRPr lang="en-US" dirty="0"/>
                    </a:p>
                  </a:txBody>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txBody>
                  <a:tcPr/>
                </a:tc>
              </a:tr>
            </a:tbl>
          </a:graphicData>
        </a:graphic>
      </p:graphicFrame>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6390" t="11159" r="14340" b="5945"/>
          <a:stretch/>
        </p:blipFill>
        <p:spPr>
          <a:xfrm>
            <a:off x="6143222" y="2743201"/>
            <a:ext cx="4250027" cy="2313626"/>
          </a:xfrm>
          <a:prstGeom prst="rect">
            <a:avLst/>
          </a:prstGeom>
        </p:spPr>
      </p:pic>
    </p:spTree>
    <p:extLst>
      <p:ext uri="{BB962C8B-B14F-4D97-AF65-F5344CB8AC3E}">
        <p14:creationId xmlns:p14="http://schemas.microsoft.com/office/powerpoint/2010/main" val="5834407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40</TotalTime>
  <Words>282</Words>
  <Application>Microsoft Office PowerPoint</Application>
  <PresentationFormat>Widescreen</PresentationFormat>
  <Paragraphs>70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Garamond</vt:lpstr>
      <vt:lpstr>Wingdings</vt:lpstr>
      <vt:lpstr>Organic</vt:lpstr>
      <vt:lpstr>Science Learning Courseware for Preschoolers Using Assistive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Learning Courseware for Preschoolers Using Assistive Approach</dc:title>
  <dc:creator>HP</dc:creator>
  <cp:lastModifiedBy>HP</cp:lastModifiedBy>
  <cp:revision>7</cp:revision>
  <dcterms:created xsi:type="dcterms:W3CDTF">2020-07-25T01:52:55Z</dcterms:created>
  <dcterms:modified xsi:type="dcterms:W3CDTF">2020-07-27T07:09:10Z</dcterms:modified>
</cp:coreProperties>
</file>