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0" r:id="rId2"/>
    <p:sldId id="257"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1"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80D71D-2913-4445-8C73-18673F0F11E3}" type="datetimeFigureOut">
              <a:rPr lang="en-US" smtClean="0"/>
              <a:t>26/07/2020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9E3D4761-07CA-437D-B6A2-890D8758E73C}"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221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80D71D-2913-4445-8C73-18673F0F11E3}" type="datetimeFigureOut">
              <a:rPr lang="en-US" smtClean="0"/>
              <a:t>26/07/2020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3D4761-07CA-437D-B6A2-890D8758E73C}"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761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80D71D-2913-4445-8C73-18673F0F11E3}" type="datetimeFigureOut">
              <a:rPr lang="en-US" smtClean="0"/>
              <a:t>26/07/2020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3D4761-07CA-437D-B6A2-890D8758E73C}"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1434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80D71D-2913-4445-8C73-18673F0F11E3}" type="datetimeFigureOut">
              <a:rPr lang="en-US" smtClean="0"/>
              <a:t>26/07/2020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3D4761-07CA-437D-B6A2-890D8758E73C}"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419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80D71D-2913-4445-8C73-18673F0F11E3}" type="datetimeFigureOut">
              <a:rPr lang="en-US" smtClean="0"/>
              <a:t>26/07/2020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3D4761-07CA-437D-B6A2-890D8758E73C}"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172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0D71D-2913-4445-8C73-18673F0F11E3}" type="datetimeFigureOut">
              <a:rPr lang="en-US" smtClean="0"/>
              <a:t>26/07/2020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3D4761-07CA-437D-B6A2-890D8758E73C}"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126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80D71D-2913-4445-8C73-18673F0F11E3}" type="datetimeFigureOut">
              <a:rPr lang="en-US" smtClean="0"/>
              <a:t>26/07/2020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3D4761-07CA-437D-B6A2-890D8758E73C}"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26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80D71D-2913-4445-8C73-18673F0F11E3}" type="datetimeFigureOut">
              <a:rPr lang="en-US" smtClean="0"/>
              <a:t>26/07/2020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3D4761-07CA-437D-B6A2-890D8758E73C}"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7972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80D71D-2913-4445-8C73-18673F0F11E3}" type="datetimeFigureOut">
              <a:rPr lang="en-US" smtClean="0"/>
              <a:t>26/07/2020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3D4761-07CA-437D-B6A2-890D8758E73C}" type="slidenum">
              <a:rPr lang="en-US" smtClean="0"/>
              <a:t>‹#›</a:t>
            </a:fld>
            <a:endParaRPr lang="en-US"/>
          </a:p>
        </p:txBody>
      </p:sp>
    </p:spTree>
    <p:extLst>
      <p:ext uri="{BB962C8B-B14F-4D97-AF65-F5344CB8AC3E}">
        <p14:creationId xmlns:p14="http://schemas.microsoft.com/office/powerpoint/2010/main" val="962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80D71D-2913-4445-8C73-18673F0F11E3}" type="datetimeFigureOut">
              <a:rPr lang="en-US" smtClean="0"/>
              <a:t>26/07/2020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3D4761-07CA-437D-B6A2-890D8758E73C}"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5080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380D71D-2913-4445-8C73-18673F0F11E3}" type="datetimeFigureOut">
              <a:rPr lang="en-US" smtClean="0"/>
              <a:t>26/07/2020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9E3D4761-07CA-437D-B6A2-890D8758E73C}"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0905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380D71D-2913-4445-8C73-18673F0F11E3}" type="datetimeFigureOut">
              <a:rPr lang="en-US" smtClean="0"/>
              <a:t>26/07/2020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E3D4761-07CA-437D-B6A2-890D8758E73C}"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12046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40872" y="2255873"/>
            <a:ext cx="7710256" cy="727468"/>
          </a:xfrm>
        </p:spPr>
        <p:txBody>
          <a:bodyPr>
            <a:normAutofit fontScale="90000"/>
          </a:bodyPr>
          <a:lstStyle/>
          <a:p>
            <a:pPr algn="ctr"/>
            <a:r>
              <a:rPr lang="en-US" sz="4000" b="1" dirty="0" err="1">
                <a:solidFill>
                  <a:schemeClr val="tx1">
                    <a:lumMod val="50000"/>
                  </a:schemeClr>
                </a:solidFill>
                <a:latin typeface="Times New Roman" panose="02020603050405020304" pitchFamily="18" charset="0"/>
                <a:cs typeface="Times New Roman" panose="02020603050405020304" pitchFamily="18" charset="0"/>
              </a:rPr>
              <a:t>Pengurusan</a:t>
            </a:r>
            <a:r>
              <a:rPr lang="en-US" sz="4000" b="1" dirty="0">
                <a:solidFill>
                  <a:schemeClr val="tx1">
                    <a:lumMod val="50000"/>
                  </a:schemeClr>
                </a:solidFill>
                <a:latin typeface="Times New Roman" panose="02020603050405020304" pitchFamily="18" charset="0"/>
                <a:cs typeface="Times New Roman" panose="02020603050405020304" pitchFamily="18" charset="0"/>
              </a:rPr>
              <a:t> </a:t>
            </a:r>
            <a:r>
              <a:rPr lang="en-US" sz="4000" b="1" dirty="0" err="1">
                <a:solidFill>
                  <a:schemeClr val="tx1">
                    <a:lumMod val="50000"/>
                  </a:schemeClr>
                </a:solidFill>
                <a:latin typeface="Times New Roman" panose="02020603050405020304" pitchFamily="18" charset="0"/>
                <a:cs typeface="Times New Roman" panose="02020603050405020304" pitchFamily="18" charset="0"/>
              </a:rPr>
              <a:t>Jenazah</a:t>
            </a:r>
            <a:r>
              <a:rPr lang="en-US" sz="4000" b="1" dirty="0">
                <a:solidFill>
                  <a:schemeClr val="tx1">
                    <a:lumMod val="50000"/>
                  </a:schemeClr>
                </a:solidFill>
                <a:latin typeface="Times New Roman" panose="02020603050405020304" pitchFamily="18" charset="0"/>
                <a:cs typeface="Times New Roman" panose="02020603050405020304" pitchFamily="18" charset="0"/>
              </a:rPr>
              <a:t> Courseware</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222594" y="3349070"/>
            <a:ext cx="5746811" cy="2543453"/>
          </a:xfrm>
        </p:spPr>
        <p:txBody>
          <a:bodyPr>
            <a:normAutofit fontScale="92500" lnSpcReduction="10000"/>
          </a:bodyPr>
          <a:lstStyle/>
          <a:p>
            <a:endParaRPr lang="en-US" dirty="0"/>
          </a:p>
          <a:p>
            <a:r>
              <a:rPr lang="en-US" sz="2000" b="1" dirty="0">
                <a:solidFill>
                  <a:prstClr val="black"/>
                </a:solidFill>
                <a:latin typeface="Times New Roman" panose="02020603050405020304" pitchFamily="18" charset="0"/>
                <a:cs typeface="Times New Roman" panose="02020603050405020304" pitchFamily="18" charset="0"/>
              </a:rPr>
              <a:t>Presenter: </a:t>
            </a:r>
            <a:r>
              <a:rPr lang="en-US" sz="2000" b="1" cap="none" dirty="0">
                <a:solidFill>
                  <a:prstClr val="black"/>
                </a:solidFill>
                <a:latin typeface="Times New Roman" panose="02020603050405020304" pitchFamily="18" charset="0"/>
                <a:cs typeface="Times New Roman" panose="02020603050405020304" pitchFamily="18" charset="0"/>
              </a:rPr>
              <a:t>Adam Bin </a:t>
            </a:r>
            <a:r>
              <a:rPr lang="en-US" sz="2000" b="1" cap="none" dirty="0" err="1">
                <a:solidFill>
                  <a:prstClr val="black"/>
                </a:solidFill>
                <a:latin typeface="Times New Roman" panose="02020603050405020304" pitchFamily="18" charset="0"/>
                <a:cs typeface="Times New Roman" panose="02020603050405020304" pitchFamily="18" charset="0"/>
              </a:rPr>
              <a:t>Zulkifli</a:t>
            </a:r>
            <a:endParaRPr lang="en-US" sz="2000" b="1" dirty="0">
              <a:solidFill>
                <a:schemeClr val="tx1">
                  <a:lumMod val="50000"/>
                </a:schemeClr>
              </a:solidFill>
              <a:latin typeface="Times New Roman" panose="02020603050405020304" pitchFamily="18" charset="0"/>
              <a:cs typeface="Times New Roman" panose="02020603050405020304" pitchFamily="18" charset="0"/>
            </a:endParaRPr>
          </a:p>
          <a:p>
            <a:pPr algn="l"/>
            <a:r>
              <a:rPr lang="en-US" sz="2000" b="1" dirty="0">
                <a:solidFill>
                  <a:schemeClr val="tx1">
                    <a:lumMod val="50000"/>
                  </a:schemeClr>
                </a:solidFill>
                <a:latin typeface="Times New Roman" panose="02020603050405020304" pitchFamily="18" charset="0"/>
                <a:cs typeface="Times New Roman" panose="02020603050405020304" pitchFamily="18" charset="0"/>
              </a:rPr>
              <a:t>Supervisor: </a:t>
            </a:r>
            <a:r>
              <a:rPr lang="en-US" sz="2000" b="1" cap="none" dirty="0">
                <a:solidFill>
                  <a:schemeClr val="tx1">
                    <a:lumMod val="50000"/>
                  </a:schemeClr>
                </a:solidFill>
                <a:latin typeface="Times New Roman" panose="02020603050405020304" pitchFamily="18" charset="0"/>
                <a:cs typeface="Times New Roman" panose="02020603050405020304" pitchFamily="18" charset="0"/>
              </a:rPr>
              <a:t>Madam </a:t>
            </a:r>
            <a:r>
              <a:rPr lang="en-US" sz="2000" b="1" cap="none" dirty="0" err="1">
                <a:solidFill>
                  <a:schemeClr val="tx1">
                    <a:lumMod val="50000"/>
                  </a:schemeClr>
                </a:solidFill>
                <a:latin typeface="Times New Roman" panose="02020603050405020304" pitchFamily="18" charset="0"/>
                <a:cs typeface="Times New Roman" panose="02020603050405020304" pitchFamily="18" charset="0"/>
              </a:rPr>
              <a:t>Zeti</a:t>
            </a:r>
            <a:r>
              <a:rPr lang="en-US" sz="2000" b="1" cap="none" dirty="0">
                <a:solidFill>
                  <a:schemeClr val="tx1">
                    <a:lumMod val="50000"/>
                  </a:schemeClr>
                </a:solidFill>
                <a:latin typeface="Times New Roman" panose="02020603050405020304" pitchFamily="18" charset="0"/>
                <a:cs typeface="Times New Roman" panose="02020603050405020304" pitchFamily="18" charset="0"/>
              </a:rPr>
              <a:t> </a:t>
            </a:r>
            <a:r>
              <a:rPr lang="en-US" sz="2000" b="1" cap="none" dirty="0" err="1">
                <a:solidFill>
                  <a:schemeClr val="tx1">
                    <a:lumMod val="50000"/>
                  </a:schemeClr>
                </a:solidFill>
                <a:latin typeface="Times New Roman" panose="02020603050405020304" pitchFamily="18" charset="0"/>
                <a:cs typeface="Times New Roman" panose="02020603050405020304" pitchFamily="18" charset="0"/>
              </a:rPr>
              <a:t>Darleena</a:t>
            </a:r>
            <a:r>
              <a:rPr lang="en-US" sz="2000" b="1" cap="none" dirty="0">
                <a:solidFill>
                  <a:schemeClr val="tx1">
                    <a:lumMod val="50000"/>
                  </a:schemeClr>
                </a:solidFill>
                <a:latin typeface="Times New Roman" panose="02020603050405020304" pitchFamily="18" charset="0"/>
                <a:cs typeface="Times New Roman" panose="02020603050405020304" pitchFamily="18" charset="0"/>
              </a:rPr>
              <a:t> Binti Eri</a:t>
            </a:r>
          </a:p>
          <a:p>
            <a:pPr algn="l"/>
            <a:r>
              <a:rPr lang="en-US" sz="2000" b="1" dirty="0">
                <a:solidFill>
                  <a:schemeClr val="tx1">
                    <a:lumMod val="50000"/>
                  </a:schemeClr>
                </a:solidFill>
                <a:latin typeface="Times New Roman" panose="02020603050405020304" pitchFamily="18" charset="0"/>
                <a:cs typeface="Times New Roman" panose="02020603050405020304" pitchFamily="18" charset="0"/>
              </a:rPr>
              <a:t>Lecturer: </a:t>
            </a:r>
            <a:r>
              <a:rPr lang="en-US" sz="2000" b="1" cap="none" dirty="0">
                <a:solidFill>
                  <a:schemeClr val="tx1">
                    <a:lumMod val="50000"/>
                  </a:schemeClr>
                </a:solidFill>
                <a:latin typeface="Times New Roman" panose="02020603050405020304" pitchFamily="18" charset="0"/>
                <a:cs typeface="Times New Roman" panose="02020603050405020304" pitchFamily="18" charset="0"/>
              </a:rPr>
              <a:t>Miss Nik </a:t>
            </a:r>
            <a:r>
              <a:rPr lang="en-US" sz="2000" b="1" cap="none" dirty="0" err="1">
                <a:solidFill>
                  <a:schemeClr val="tx1">
                    <a:lumMod val="50000"/>
                  </a:schemeClr>
                </a:solidFill>
                <a:latin typeface="Times New Roman" panose="02020603050405020304" pitchFamily="18" charset="0"/>
                <a:cs typeface="Times New Roman" panose="02020603050405020304" pitchFamily="18" charset="0"/>
              </a:rPr>
              <a:t>Marsyahariani</a:t>
            </a:r>
            <a:r>
              <a:rPr lang="en-US" sz="2000" b="1" cap="none" dirty="0">
                <a:solidFill>
                  <a:schemeClr val="tx1">
                    <a:lumMod val="50000"/>
                  </a:schemeClr>
                </a:solidFill>
                <a:latin typeface="Times New Roman" panose="02020603050405020304" pitchFamily="18" charset="0"/>
                <a:cs typeface="Times New Roman" panose="02020603050405020304" pitchFamily="18" charset="0"/>
              </a:rPr>
              <a:t> Binti Nik </a:t>
            </a:r>
            <a:r>
              <a:rPr lang="en-US" sz="2000" b="1" cap="none" dirty="0" err="1">
                <a:solidFill>
                  <a:schemeClr val="tx1">
                    <a:lumMod val="50000"/>
                  </a:schemeClr>
                </a:solidFill>
                <a:latin typeface="Times New Roman" panose="02020603050405020304" pitchFamily="18" charset="0"/>
                <a:cs typeface="Times New Roman" panose="02020603050405020304" pitchFamily="18" charset="0"/>
              </a:rPr>
              <a:t>Daud</a:t>
            </a:r>
            <a:endParaRPr lang="en-US" sz="2000" b="1" dirty="0">
              <a:solidFill>
                <a:schemeClr val="tx1">
                  <a:lumMod val="50000"/>
                </a:schemeClr>
              </a:solidFill>
              <a:latin typeface="Times New Roman" panose="02020603050405020304" pitchFamily="18" charset="0"/>
              <a:cs typeface="Times New Roman" panose="02020603050405020304" pitchFamily="18" charset="0"/>
            </a:endParaRPr>
          </a:p>
          <a:p>
            <a:pPr lvl="0" algn="l">
              <a:lnSpc>
                <a:spcPct val="90000"/>
              </a:lnSpc>
              <a:spcBef>
                <a:spcPts val="1200"/>
              </a:spcBef>
              <a:buClrTx/>
              <a:buSzTx/>
            </a:pPr>
            <a:r>
              <a:rPr lang="en-US" sz="2000" b="1" cap="none" dirty="0">
                <a:solidFill>
                  <a:srgbClr val="404040">
                    <a:lumMod val="50000"/>
                  </a:srgbClr>
                </a:solidFill>
                <a:latin typeface="Times New Roman" panose="02020603050405020304"/>
              </a:rPr>
              <a:t>EXAMINER: Madam Siti </a:t>
            </a:r>
            <a:r>
              <a:rPr lang="en-US" sz="2000" b="1" cap="none" dirty="0" err="1">
                <a:solidFill>
                  <a:srgbClr val="404040">
                    <a:lumMod val="50000"/>
                  </a:srgbClr>
                </a:solidFill>
                <a:latin typeface="Times New Roman" panose="02020603050405020304"/>
              </a:rPr>
              <a:t>Salbiah</a:t>
            </a:r>
            <a:r>
              <a:rPr lang="en-US" sz="2000" b="1" cap="none" dirty="0">
                <a:solidFill>
                  <a:srgbClr val="404040">
                    <a:lumMod val="50000"/>
                  </a:srgbClr>
                </a:solidFill>
                <a:latin typeface="Times New Roman" panose="02020603050405020304"/>
              </a:rPr>
              <a:t> Binti Hamzah</a:t>
            </a:r>
          </a:p>
        </p:txBody>
      </p:sp>
      <p:pic>
        <p:nvPicPr>
          <p:cNvPr id="13" name="Picture 12">
            <a:extLst>
              <a:ext uri="{FF2B5EF4-FFF2-40B4-BE49-F238E27FC236}">
                <a16:creationId xmlns:a16="http://schemas.microsoft.com/office/drawing/2014/main" id="{04BD3DFA-3C1F-4B81-8B2C-985DC79CFD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983" y="2823543"/>
            <a:ext cx="2166034" cy="3919491"/>
          </a:xfrm>
          <a:prstGeom prst="rect">
            <a:avLst/>
          </a:prstGeom>
        </p:spPr>
      </p:pic>
      <p:sp>
        <p:nvSpPr>
          <p:cNvPr id="18" name="TextBox 17">
            <a:extLst>
              <a:ext uri="{FF2B5EF4-FFF2-40B4-BE49-F238E27FC236}">
                <a16:creationId xmlns:a16="http://schemas.microsoft.com/office/drawing/2014/main" id="{5BB4E7B2-9ED8-4027-9C88-F3348B6501A3}"/>
              </a:ext>
            </a:extLst>
          </p:cNvPr>
          <p:cNvSpPr txBox="1"/>
          <p:nvPr/>
        </p:nvSpPr>
        <p:spPr>
          <a:xfrm>
            <a:off x="3859567" y="618695"/>
            <a:ext cx="4472866"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MY" sz="1800" b="1" i="0" u="none" strike="noStrike" kern="1200" cap="none" spc="0" normalizeH="0" baseline="0" noProof="0" dirty="0">
                <a:ln>
                  <a:noFill/>
                </a:ln>
                <a:solidFill>
                  <a:prstClr val="black">
                    <a:lumMod val="50000"/>
                  </a:prstClr>
                </a:solidFill>
                <a:effectLst/>
                <a:uLnTx/>
                <a:uFillTx/>
                <a:latin typeface="Times New Roman" panose="02020603050405020304" pitchFamily="18" charset="0"/>
                <a:ea typeface="+mn-ea"/>
                <a:cs typeface="Times New Roman" panose="02020603050405020304" pitchFamily="18" charset="0"/>
              </a:rPr>
              <a:t>UNIVERSITI TEKNOLOGI MARA</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MY" sz="1800" b="1" i="0" u="none" strike="noStrike" kern="1200" cap="none" spc="0" normalizeH="0" baseline="0" noProof="0" dirty="0">
                <a:ln>
                  <a:noFill/>
                </a:ln>
                <a:solidFill>
                  <a:prstClr val="black">
                    <a:lumMod val="50000"/>
                  </a:prstClr>
                </a:solidFill>
                <a:effectLst/>
                <a:uLnTx/>
                <a:uFillTx/>
                <a:latin typeface="Times New Roman" panose="02020603050405020304" pitchFamily="18" charset="0"/>
                <a:ea typeface="+mn-ea"/>
                <a:cs typeface="Times New Roman" panose="02020603050405020304" pitchFamily="18" charset="0"/>
              </a:rPr>
              <a:t>CAWANGAN TERENGGANU</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MY" sz="1800" b="1" i="0" u="none" strike="noStrike" kern="1200" cap="none" spc="0" normalizeH="0" baseline="0" noProof="0" dirty="0">
                <a:ln>
                  <a:noFill/>
                </a:ln>
                <a:solidFill>
                  <a:prstClr val="black">
                    <a:lumMod val="50000"/>
                  </a:prstClr>
                </a:solidFill>
                <a:effectLst/>
                <a:uLnTx/>
                <a:uFillTx/>
                <a:latin typeface="Times New Roman" panose="02020603050405020304" pitchFamily="18" charset="0"/>
                <a:ea typeface="+mn-ea"/>
                <a:cs typeface="Times New Roman" panose="02020603050405020304" pitchFamily="18" charset="0"/>
              </a:rPr>
              <a:t>KAMPUS KUALA TERENGGANU</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964722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0"/>
            <a:ext cx="3413125" cy="1879600"/>
          </a:xfrm>
          <a:ln>
            <a:solidFill>
              <a:schemeClr val="accent4"/>
            </a:solidFill>
          </a:ln>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n-US" sz="1200" b="1" dirty="0"/>
              <a:t>Background of Study</a:t>
            </a:r>
          </a:p>
          <a:p>
            <a:pPr marL="0" indent="0">
              <a:lnSpc>
                <a:spcPct val="100000"/>
              </a:lnSpc>
              <a:buNone/>
            </a:pPr>
            <a:r>
              <a:rPr lang="en-US" sz="1200" dirty="0"/>
              <a:t>Case Study: </a:t>
            </a:r>
            <a:r>
              <a:rPr lang="en-US" sz="1200" dirty="0" err="1"/>
              <a:t>Sekolah</a:t>
            </a:r>
            <a:r>
              <a:rPr lang="en-US" sz="1200" dirty="0"/>
              <a:t> Agama Rakyat Seri Pantai </a:t>
            </a:r>
            <a:r>
              <a:rPr lang="en-US" sz="1200" dirty="0" err="1"/>
              <a:t>Mersing</a:t>
            </a:r>
            <a:r>
              <a:rPr lang="en-US" sz="1200" dirty="0"/>
              <a:t> Johor</a:t>
            </a:r>
          </a:p>
          <a:p>
            <a:pPr marL="0" indent="0">
              <a:lnSpc>
                <a:spcPct val="100000"/>
              </a:lnSpc>
              <a:buNone/>
            </a:pPr>
            <a:r>
              <a:rPr lang="en-US" sz="1200" dirty="0"/>
              <a:t>Area of Interest: Courseware</a:t>
            </a:r>
          </a:p>
          <a:p>
            <a:pPr marL="0" indent="0">
              <a:lnSpc>
                <a:spcPct val="100000"/>
              </a:lnSpc>
              <a:buNone/>
            </a:pPr>
            <a:r>
              <a:rPr lang="en-US" sz="1200" dirty="0"/>
              <a:t>Domain: Education</a:t>
            </a:r>
          </a:p>
          <a:p>
            <a:pPr marL="0" indent="0">
              <a:lnSpc>
                <a:spcPct val="100000"/>
              </a:lnSpc>
              <a:buNone/>
            </a:pPr>
            <a:r>
              <a:rPr lang="en-US" sz="1200" dirty="0"/>
              <a:t>Theory: Cognitive Learning Theory</a:t>
            </a:r>
          </a:p>
        </p:txBody>
      </p:sp>
      <p:sp>
        <p:nvSpPr>
          <p:cNvPr id="4" name="Content Placeholder 2"/>
          <p:cNvSpPr txBox="1">
            <a:spLocks/>
          </p:cNvSpPr>
          <p:nvPr/>
        </p:nvSpPr>
        <p:spPr>
          <a:xfrm>
            <a:off x="4138240" y="51932"/>
            <a:ext cx="2264141" cy="3872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latin typeface="Times New Roman" panose="02020603050405020304" pitchFamily="18" charset="0"/>
                <a:cs typeface="Times New Roman" panose="02020603050405020304" pitchFamily="18" charset="0"/>
              </a:rPr>
              <a:t>Current Business Process</a:t>
            </a:r>
          </a:p>
        </p:txBody>
      </p:sp>
      <p:sp>
        <p:nvSpPr>
          <p:cNvPr id="35" name="Content Placeholder 2"/>
          <p:cNvSpPr txBox="1">
            <a:spLocks/>
          </p:cNvSpPr>
          <p:nvPr/>
        </p:nvSpPr>
        <p:spPr>
          <a:xfrm>
            <a:off x="66012" y="1956987"/>
            <a:ext cx="3413146" cy="2017551"/>
          </a:xfrm>
          <a:prstGeom prst="rect">
            <a:avLst/>
          </a:prstGeom>
          <a:ln>
            <a:solidFill>
              <a:schemeClr val="accent4"/>
            </a:solidFill>
          </a:ln>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900" b="1" dirty="0"/>
              <a:t>Problem Statement</a:t>
            </a:r>
          </a:p>
          <a:p>
            <a:pPr marL="342900" indent="-342900">
              <a:buAutoNum type="arabicPeriod"/>
            </a:pPr>
            <a:r>
              <a:rPr lang="en-US" sz="1600" dirty="0">
                <a:latin typeface="Times New Roman" panose="02020603050405020304" pitchFamily="18" charset="0"/>
                <a:cs typeface="Times New Roman" panose="02020603050405020304" pitchFamily="18" charset="0"/>
              </a:rPr>
              <a:t>The level of understanding quite low among students for the topic of </a:t>
            </a:r>
            <a:r>
              <a:rPr lang="en-US" sz="1600" dirty="0" err="1">
                <a:latin typeface="Times New Roman" panose="02020603050405020304" pitchFamily="18" charset="0"/>
                <a:cs typeface="Times New Roman" panose="02020603050405020304" pitchFamily="18" charset="0"/>
              </a:rPr>
              <a:t>pengurusan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jenazah</a:t>
            </a:r>
            <a:r>
              <a:rPr lang="en-US" sz="1600" dirty="0">
                <a:latin typeface="Times New Roman" panose="02020603050405020304" pitchFamily="18" charset="0"/>
                <a:cs typeface="Times New Roman" panose="02020603050405020304" pitchFamily="18" charset="0"/>
              </a:rPr>
              <a:t>.</a:t>
            </a:r>
          </a:p>
          <a:p>
            <a:pPr marL="342900" indent="-342900">
              <a:buAutoNum type="arabicPeriod"/>
            </a:pPr>
            <a:r>
              <a:rPr lang="en-US" sz="1600" dirty="0">
                <a:solidFill>
                  <a:schemeClr val="dk1"/>
                </a:solidFill>
                <a:latin typeface="Times New Roman" panose="02020603050405020304" pitchFamily="18" charset="0"/>
                <a:cs typeface="Times New Roman" panose="02020603050405020304" pitchFamily="18" charset="0"/>
              </a:rPr>
              <a:t>Students to become less interested and quick to get bored.</a:t>
            </a:r>
            <a:endParaRPr lang="en-US" sz="1600" dirty="0"/>
          </a:p>
          <a:p>
            <a:pPr marL="342900" indent="-342900">
              <a:buAutoNum type="arabicPeriod"/>
            </a:pPr>
            <a:r>
              <a:rPr lang="en-US" sz="1600" dirty="0">
                <a:solidFill>
                  <a:schemeClr val="dk1"/>
                </a:solidFill>
                <a:latin typeface="Times New Roman" panose="02020603050405020304" pitchFamily="18" charset="0"/>
                <a:cs typeface="Times New Roman" panose="02020603050405020304" pitchFamily="18" charset="0"/>
              </a:rPr>
              <a:t>Lack of teaching aids and tools to assist teachers in informing the topic </a:t>
            </a:r>
            <a:endParaRPr lang="en-US" sz="1600" dirty="0"/>
          </a:p>
        </p:txBody>
      </p:sp>
      <p:sp>
        <p:nvSpPr>
          <p:cNvPr id="36" name="Content Placeholder 2"/>
          <p:cNvSpPr txBox="1">
            <a:spLocks/>
          </p:cNvSpPr>
          <p:nvPr/>
        </p:nvSpPr>
        <p:spPr>
          <a:xfrm>
            <a:off x="80331" y="4004704"/>
            <a:ext cx="3387178" cy="2283651"/>
          </a:xfrm>
          <a:prstGeom prst="rect">
            <a:avLst/>
          </a:prstGeom>
          <a:ln>
            <a:solidFill>
              <a:schemeClr val="accent4"/>
            </a:solidFill>
          </a:ln>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600" b="1" dirty="0"/>
              <a:t>Objectives</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To identify the current problem and requirements in learning “</a:t>
            </a:r>
            <a:r>
              <a:rPr lang="en-US" sz="2200" dirty="0" err="1">
                <a:latin typeface="Times New Roman" panose="02020603050405020304" pitchFamily="18" charset="0"/>
                <a:cs typeface="Times New Roman" panose="02020603050405020304" pitchFamily="18" charset="0"/>
              </a:rPr>
              <a:t>pengurusan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jenazah</a:t>
            </a:r>
            <a:r>
              <a:rPr lang="en-US" sz="2200" dirty="0">
                <a:latin typeface="Times New Roman" panose="02020603050405020304" pitchFamily="18" charset="0"/>
                <a:cs typeface="Times New Roman" panose="02020603050405020304" pitchFamily="18" charset="0"/>
              </a:rPr>
              <a:t>” for standard 5 students.</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To design and develop learning </a:t>
            </a:r>
            <a:r>
              <a:rPr lang="en-US" sz="2200" dirty="0" err="1">
                <a:latin typeface="Times New Roman" panose="02020603050405020304" pitchFamily="18" charset="0"/>
                <a:cs typeface="Times New Roman" panose="02020603050405020304" pitchFamily="18" charset="0"/>
              </a:rPr>
              <a:t>Pengurusan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Jenazah</a:t>
            </a:r>
            <a:r>
              <a:rPr lang="en-US" sz="2200" dirty="0">
                <a:latin typeface="Times New Roman" panose="02020603050405020304" pitchFamily="18" charset="0"/>
                <a:cs typeface="Times New Roman" panose="02020603050405020304" pitchFamily="18" charset="0"/>
              </a:rPr>
              <a:t> courseware for 5th year students.</a:t>
            </a:r>
          </a:p>
          <a:p>
            <a:pPr marL="457200" indent="-457200">
              <a:buFont typeface="+mj-lt"/>
              <a:buAutoNum type="arabicPeriod"/>
            </a:pPr>
            <a:r>
              <a:rPr lang="en-US" sz="2200" dirty="0">
                <a:latin typeface="Times New Roman" panose="02020603050405020304" pitchFamily="18" charset="0"/>
                <a:cs typeface="Times New Roman" panose="02020603050405020304" pitchFamily="18" charset="0"/>
              </a:rPr>
              <a:t>To evaluate the functionality and usability of the courseware.</a:t>
            </a:r>
          </a:p>
          <a:p>
            <a:pPr marL="0" indent="0">
              <a:buNone/>
            </a:pPr>
            <a:endParaRPr lang="en-US" sz="2200" dirty="0"/>
          </a:p>
          <a:p>
            <a:pPr marL="457200" indent="-457200">
              <a:buFont typeface="Arial" panose="020B0604020202020204" pitchFamily="34" charset="0"/>
              <a:buAutoNum type="arabicPeriod"/>
            </a:pPr>
            <a:endParaRPr lang="en-US" sz="1800" dirty="0"/>
          </a:p>
        </p:txBody>
      </p:sp>
      <p:sp>
        <p:nvSpPr>
          <p:cNvPr id="15" name="Rectangle 14">
            <a:extLst>
              <a:ext uri="{FF2B5EF4-FFF2-40B4-BE49-F238E27FC236}">
                <a16:creationId xmlns:a16="http://schemas.microsoft.com/office/drawing/2014/main" id="{A0B62A04-0E26-461A-A460-1579EE944937}"/>
              </a:ext>
            </a:extLst>
          </p:cNvPr>
          <p:cNvSpPr/>
          <p:nvPr/>
        </p:nvSpPr>
        <p:spPr>
          <a:xfrm>
            <a:off x="51003200" y="22453600"/>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a:off x="3560167"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6992097" y="6442"/>
            <a:ext cx="0" cy="685800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37" name="Content Placeholder 3"/>
          <p:cNvGraphicFramePr>
            <a:graphicFrameLocks/>
          </p:cNvGraphicFramePr>
          <p:nvPr>
            <p:extLst>
              <p:ext uri="{D42A27DB-BD31-4B8C-83A1-F6EECF244321}">
                <p14:modId xmlns:p14="http://schemas.microsoft.com/office/powerpoint/2010/main" val="1157973797"/>
              </p:ext>
            </p:extLst>
          </p:nvPr>
        </p:nvGraphicFramePr>
        <p:xfrm>
          <a:off x="7227754" y="457681"/>
          <a:ext cx="4556896" cy="5473099"/>
        </p:xfrm>
        <a:graphic>
          <a:graphicData uri="http://schemas.openxmlformats.org/drawingml/2006/table">
            <a:tbl>
              <a:tblPr firstRow="1" bandRow="1">
                <a:tableStyleId>{5C22544A-7EE6-4342-B048-85BDC9FD1C3A}</a:tableStyleId>
              </a:tblPr>
              <a:tblGrid>
                <a:gridCol w="2181710">
                  <a:extLst>
                    <a:ext uri="{9D8B030D-6E8A-4147-A177-3AD203B41FA5}">
                      <a16:colId xmlns:a16="http://schemas.microsoft.com/office/drawing/2014/main" val="613039186"/>
                    </a:ext>
                  </a:extLst>
                </a:gridCol>
                <a:gridCol w="2375186">
                  <a:extLst>
                    <a:ext uri="{9D8B030D-6E8A-4147-A177-3AD203B41FA5}">
                      <a16:colId xmlns:a16="http://schemas.microsoft.com/office/drawing/2014/main" val="911211065"/>
                    </a:ext>
                  </a:extLst>
                </a:gridCol>
              </a:tblGrid>
              <a:tr h="452476">
                <a:tc>
                  <a:txBody>
                    <a:bodyPr/>
                    <a:lstStyle/>
                    <a:p>
                      <a:r>
                        <a:rPr lang="en-US" dirty="0"/>
                        <a:t>Problem</a:t>
                      </a:r>
                    </a:p>
                  </a:txBody>
                  <a:tcPr/>
                </a:tc>
                <a:tc>
                  <a:txBody>
                    <a:bodyPr/>
                    <a:lstStyle/>
                    <a:p>
                      <a:r>
                        <a:rPr lang="en-US" dirty="0"/>
                        <a:t>Proposed Solution </a:t>
                      </a:r>
                    </a:p>
                  </a:txBody>
                  <a:tcPr/>
                </a:tc>
                <a:extLst>
                  <a:ext uri="{0D108BD9-81ED-4DB2-BD59-A6C34878D82A}">
                    <a16:rowId xmlns:a16="http://schemas.microsoft.com/office/drawing/2014/main" val="3470320006"/>
                  </a:ext>
                </a:extLst>
              </a:tr>
              <a:tr h="1673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1. </a:t>
                      </a:r>
                      <a:r>
                        <a:rPr lang="en-US" sz="1400" dirty="0">
                          <a:latin typeface="Times New Roman" panose="02020603050405020304" pitchFamily="18" charset="0"/>
                          <a:cs typeface="Times New Roman" panose="02020603050405020304" pitchFamily="18" charset="0"/>
                        </a:rPr>
                        <a:t>The level of understanding quite low among students for the topic of </a:t>
                      </a:r>
                      <a:r>
                        <a:rPr lang="en-US" sz="1400" dirty="0" err="1">
                          <a:latin typeface="Times New Roman" panose="02020603050405020304" pitchFamily="18" charset="0"/>
                          <a:cs typeface="Times New Roman" panose="02020603050405020304" pitchFamily="18" charset="0"/>
                        </a:rPr>
                        <a:t>pengurusan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jenazah</a:t>
                      </a:r>
                      <a:r>
                        <a:rPr lang="en-US" sz="1400" dirty="0">
                          <a:latin typeface="Times New Roman" panose="02020603050405020304" pitchFamily="18" charset="0"/>
                          <a:cs typeface="Times New Roman" panose="02020603050405020304" pitchFamily="18"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tc>
                  <a:txBody>
                    <a:bodyPr/>
                    <a:lstStyle/>
                    <a:p>
                      <a:r>
                        <a:rPr lang="en-US" sz="1400" dirty="0">
                          <a:effectLst/>
                          <a:latin typeface="Times New Roman" panose="02020603050405020304" pitchFamily="18" charset="0"/>
                          <a:ea typeface="Calibri" panose="020F0502020204030204" pitchFamily="34" charset="0"/>
                          <a:cs typeface="Times New Roman" panose="02020603050405020304" pitchFamily="18" charset="0"/>
                        </a:rPr>
                        <a:t>By using multimedia interaction methods, teachers can focus on the parts that are frequently asked in the examination</a:t>
                      </a:r>
                      <a:endParaRPr lang="en-US" sz="1400" dirty="0"/>
                    </a:p>
                  </a:txBody>
                  <a:tcPr/>
                </a:tc>
                <a:extLst>
                  <a:ext uri="{0D108BD9-81ED-4DB2-BD59-A6C34878D82A}">
                    <a16:rowId xmlns:a16="http://schemas.microsoft.com/office/drawing/2014/main" val="2338041383"/>
                  </a:ext>
                </a:extLst>
              </a:tr>
              <a:tr h="1413212">
                <a:tc>
                  <a:txBody>
                    <a:bodyPr/>
                    <a:lstStyle/>
                    <a:p>
                      <a:pPr marL="228600" marR="0" lvl="0" indent="-228600" algn="l" defTabSz="914400" rtl="0" eaLnBrk="1" fontAlgn="auto" latinLnBrk="0" hangingPunct="1">
                        <a:lnSpc>
                          <a:spcPct val="100000"/>
                        </a:lnSpc>
                        <a:spcBef>
                          <a:spcPts val="0"/>
                        </a:spcBef>
                        <a:spcAft>
                          <a:spcPts val="0"/>
                        </a:spcAft>
                        <a:buClrTx/>
                        <a:buSzTx/>
                        <a:buFontTx/>
                        <a:buNone/>
                        <a:tabLst/>
                        <a:defRPr/>
                      </a:pPr>
                      <a:r>
                        <a:rPr lang="en-US" sz="1400" dirty="0"/>
                        <a:t>2. </a:t>
                      </a:r>
                      <a:r>
                        <a:rPr lang="en-US" sz="1400" dirty="0">
                          <a:solidFill>
                            <a:schemeClr val="dk1"/>
                          </a:solidFill>
                          <a:latin typeface="Times New Roman" panose="02020603050405020304" pitchFamily="18" charset="0"/>
                          <a:cs typeface="Times New Roman" panose="02020603050405020304" pitchFamily="18" charset="0"/>
                        </a:rPr>
                        <a:t>Students to become less interested and quick to get bored.</a:t>
                      </a:r>
                      <a:endParaRPr lang="en-US" sz="1400" dirty="0"/>
                    </a:p>
                    <a:p>
                      <a:pPr marL="228600" indent="-228600"/>
                      <a:endParaRPr lang="en-US" sz="1400" dirty="0"/>
                    </a:p>
                  </a:txBody>
                  <a:tcPr/>
                </a:tc>
                <a:tc>
                  <a:txBody>
                    <a:bodyPr/>
                    <a:lstStyle/>
                    <a:p>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There is a sound element that will help students in the process of understanding the situation or topic they are presenting.</a:t>
                      </a:r>
                      <a:endParaRPr lang="en-US" sz="1400" dirty="0"/>
                    </a:p>
                  </a:txBody>
                  <a:tcPr/>
                </a:tc>
                <a:extLst>
                  <a:ext uri="{0D108BD9-81ED-4DB2-BD59-A6C34878D82A}">
                    <a16:rowId xmlns:a16="http://schemas.microsoft.com/office/drawing/2014/main" val="2881009626"/>
                  </a:ext>
                </a:extLst>
              </a:tr>
              <a:tr h="1933870">
                <a:tc>
                  <a:txBody>
                    <a:bodyPr/>
                    <a:lstStyle/>
                    <a:p>
                      <a:pPr marL="228600" marR="0" lvl="0" indent="-228600" algn="l" defTabSz="914400" rtl="0" eaLnBrk="1" fontAlgn="auto" latinLnBrk="0" hangingPunct="1">
                        <a:lnSpc>
                          <a:spcPct val="100000"/>
                        </a:lnSpc>
                        <a:spcBef>
                          <a:spcPts val="0"/>
                        </a:spcBef>
                        <a:spcAft>
                          <a:spcPts val="0"/>
                        </a:spcAft>
                        <a:buClrTx/>
                        <a:buSzTx/>
                        <a:buFontTx/>
                        <a:buNone/>
                        <a:tabLst/>
                        <a:defRPr/>
                      </a:pPr>
                      <a:r>
                        <a:rPr lang="en-US" sz="1400" dirty="0"/>
                        <a:t>3. </a:t>
                      </a:r>
                      <a:r>
                        <a:rPr lang="en-US" sz="1400" dirty="0">
                          <a:solidFill>
                            <a:schemeClr val="dk1"/>
                          </a:solidFill>
                          <a:latin typeface="Times New Roman" panose="02020603050405020304" pitchFamily="18" charset="0"/>
                          <a:cs typeface="Times New Roman" panose="02020603050405020304" pitchFamily="18" charset="0"/>
                        </a:rPr>
                        <a:t>Lack of teaching aids and tools to assist teachers in informing the topic </a:t>
                      </a:r>
                      <a:endParaRPr lang="en-US" sz="1400" dirty="0"/>
                    </a:p>
                    <a:p>
                      <a:pPr marL="228600" indent="-228600"/>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Times New Roman" panose="02020603050405020304" pitchFamily="18" charset="0"/>
                          <a:ea typeface="+mn-ea"/>
                          <a:cs typeface="Times New Roman" panose="02020603050405020304" pitchFamily="18" charset="0"/>
                        </a:rPr>
                        <a:t>The video will be included in order to interest the students in learning and make it easier for the students to see detailed in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pengurusan</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400" kern="1200" dirty="0" err="1">
                          <a:solidFill>
                            <a:schemeClr val="dk1"/>
                          </a:solidFill>
                          <a:effectLst/>
                          <a:latin typeface="Times New Roman" panose="02020603050405020304" pitchFamily="18" charset="0"/>
                          <a:ea typeface="+mn-ea"/>
                          <a:cs typeface="Times New Roman" panose="02020603050405020304" pitchFamily="18" charset="0"/>
                        </a:rPr>
                        <a:t>jenazah</a:t>
                      </a:r>
                      <a:r>
                        <a:rPr lang="en-US" sz="1400" kern="1200" dirty="0">
                          <a:solidFill>
                            <a:schemeClr val="dk1"/>
                          </a:solidFill>
                          <a:effectLst/>
                          <a:latin typeface="Times New Roman" panose="02020603050405020304" pitchFamily="18" charset="0"/>
                          <a:ea typeface="+mn-ea"/>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endParaRPr lang="en-US" sz="1400" dirty="0"/>
                    </a:p>
                  </a:txBody>
                  <a:tcPr/>
                </a:tc>
                <a:extLst>
                  <a:ext uri="{0D108BD9-81ED-4DB2-BD59-A6C34878D82A}">
                    <a16:rowId xmlns:a16="http://schemas.microsoft.com/office/drawing/2014/main" val="2286566599"/>
                  </a:ext>
                </a:extLst>
              </a:tr>
            </a:tbl>
          </a:graphicData>
        </a:graphic>
      </p:graphicFrame>
      <p:sp>
        <p:nvSpPr>
          <p:cNvPr id="2" name="Rectangle 1"/>
          <p:cNvSpPr/>
          <p:nvPr/>
        </p:nvSpPr>
        <p:spPr>
          <a:xfrm>
            <a:off x="7227754" y="119127"/>
            <a:ext cx="1748299" cy="338554"/>
          </a:xfrm>
          <a:prstGeom prst="rect">
            <a:avLst/>
          </a:prstGeom>
        </p:spPr>
        <p:txBody>
          <a:bodyPr wrap="none">
            <a:spAutoFit/>
          </a:bodyPr>
          <a:lstStyle/>
          <a:p>
            <a:r>
              <a:rPr lang="en-US" sz="1600" b="1" dirty="0"/>
              <a:t>Proposed Solution</a:t>
            </a:r>
          </a:p>
        </p:txBody>
      </p:sp>
      <p:sp>
        <p:nvSpPr>
          <p:cNvPr id="12" name="TextBox 11">
            <a:extLst>
              <a:ext uri="{FF2B5EF4-FFF2-40B4-BE49-F238E27FC236}">
                <a16:creationId xmlns:a16="http://schemas.microsoft.com/office/drawing/2014/main" id="{B22DD760-383E-40C4-9241-4FB7C1E3A3C0}"/>
              </a:ext>
            </a:extLst>
          </p:cNvPr>
          <p:cNvSpPr txBox="1"/>
          <p:nvPr/>
        </p:nvSpPr>
        <p:spPr>
          <a:xfrm>
            <a:off x="3548517" y="439160"/>
            <a:ext cx="3443579" cy="5047536"/>
          </a:xfrm>
          <a:prstGeom prst="rect">
            <a:avLst/>
          </a:prstGeom>
          <a:noFill/>
        </p:spPr>
        <p:txBody>
          <a:bodyPr wrap="square" rtlCol="0">
            <a:spAutoFit/>
          </a:bodyPr>
          <a:lstStyle/>
          <a:p>
            <a:pPr marL="285750" indent="-285750" algn="just">
              <a:buFont typeface="Arial" panose="020B0604020202020204" pitchFamily="34" charset="0"/>
              <a:buChar char="•"/>
            </a:pPr>
            <a:r>
              <a:rPr lang="en-MY" sz="1600" dirty="0">
                <a:latin typeface="Times New Roman" panose="02020603050405020304" pitchFamily="18" charset="0"/>
                <a:ea typeface="Calibri" panose="020F0502020204030204" pitchFamily="34" charset="0"/>
              </a:rPr>
              <a:t>Both teaching and learning process at </a:t>
            </a:r>
            <a:r>
              <a:rPr lang="en-MY" sz="1600" dirty="0" err="1">
                <a:latin typeface="Times New Roman" panose="02020603050405020304" pitchFamily="18" charset="0"/>
                <a:ea typeface="Calibri" panose="020F0502020204030204" pitchFamily="34" charset="0"/>
              </a:rPr>
              <a:t>Sekolah</a:t>
            </a:r>
            <a:r>
              <a:rPr lang="en-MY" sz="1600" dirty="0">
                <a:latin typeface="Times New Roman" panose="02020603050405020304" pitchFamily="18" charset="0"/>
                <a:ea typeface="Calibri" panose="020F0502020204030204" pitchFamily="34" charset="0"/>
              </a:rPr>
              <a:t> Agama Rakyat Seri Pantai </a:t>
            </a:r>
            <a:r>
              <a:rPr lang="en-MY" sz="1600" dirty="0" err="1">
                <a:latin typeface="Times New Roman" panose="02020603050405020304" pitchFamily="18" charset="0"/>
                <a:ea typeface="Calibri" panose="020F0502020204030204" pitchFamily="34" charset="0"/>
              </a:rPr>
              <a:t>Mersing</a:t>
            </a:r>
            <a:r>
              <a:rPr lang="en-MY" sz="1600" dirty="0">
                <a:latin typeface="Times New Roman" panose="02020603050405020304" pitchFamily="18" charset="0"/>
                <a:ea typeface="Calibri" panose="020F0502020204030204" pitchFamily="34" charset="0"/>
              </a:rPr>
              <a:t> Johor is done traditionally where the teachers teach in class and the students taking notes and still using </a:t>
            </a:r>
            <a:r>
              <a:rPr lang="en-US" sz="1600" dirty="0">
                <a:solidFill>
                  <a:schemeClr val="dk1"/>
                </a:solidFill>
                <a:latin typeface="Times New Roman" panose="02020603050405020304" pitchFamily="18" charset="0"/>
                <a:cs typeface="Times New Roman" panose="02020603050405020304" pitchFamily="18" charset="0"/>
              </a:rPr>
              <a:t>teaching aids like textbooks, whiteboard and marker pen in teaching sessions</a:t>
            </a:r>
            <a:r>
              <a:rPr lang="en-MY" sz="1600" dirty="0">
                <a:latin typeface="Times New Roman" panose="02020603050405020304" pitchFamily="18" charset="0"/>
                <a:ea typeface="Calibri" panose="020F0502020204030204" pitchFamily="34" charset="0"/>
              </a:rPr>
              <a:t>.</a:t>
            </a:r>
          </a:p>
          <a:p>
            <a:pPr marL="285750" indent="-285750" algn="just">
              <a:buFont typeface="Arial" panose="020B0604020202020204" pitchFamily="34" charset="0"/>
              <a:buChar char="•"/>
            </a:pPr>
            <a:endParaRPr lang="en-MY" sz="1600" dirty="0">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r>
              <a:rPr lang="en-US" sz="1600" dirty="0">
                <a:latin typeface="Times New Roman" panose="02020603050405020304" pitchFamily="18" charset="0"/>
                <a:ea typeface="Calibri" panose="020F0502020204030204" pitchFamily="34" charset="0"/>
              </a:rPr>
              <a:t>The Johor State Religious School is the only religious and systematic and non-existent religious education in another state where it is an Islamic education school run directly by the state government through the Islamic Education Division of the State Islamic Religious Department of Johor.</a:t>
            </a:r>
          </a:p>
          <a:p>
            <a:pPr algn="just"/>
            <a:endParaRPr lang="en-US" sz="16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13979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2576838778"/>
              </p:ext>
            </p:extLst>
          </p:nvPr>
        </p:nvGraphicFramePr>
        <p:xfrm>
          <a:off x="1436785" y="592468"/>
          <a:ext cx="9123891" cy="4089400"/>
        </p:xfrm>
        <a:graphic>
          <a:graphicData uri="http://schemas.openxmlformats.org/drawingml/2006/table">
            <a:tbl>
              <a:tblPr firstRow="1" bandRow="1">
                <a:tableStyleId>{5C22544A-7EE6-4342-B048-85BDC9FD1C3A}</a:tableStyleId>
              </a:tblPr>
              <a:tblGrid>
                <a:gridCol w="4275411">
                  <a:extLst>
                    <a:ext uri="{9D8B030D-6E8A-4147-A177-3AD203B41FA5}">
                      <a16:colId xmlns:a16="http://schemas.microsoft.com/office/drawing/2014/main" val="613039186"/>
                    </a:ext>
                  </a:extLst>
                </a:gridCol>
                <a:gridCol w="4848480">
                  <a:extLst>
                    <a:ext uri="{9D8B030D-6E8A-4147-A177-3AD203B41FA5}">
                      <a16:colId xmlns:a16="http://schemas.microsoft.com/office/drawing/2014/main" val="911211065"/>
                    </a:ext>
                  </a:extLst>
                </a:gridCol>
              </a:tblGrid>
              <a:tr h="370840">
                <a:tc>
                  <a:txBody>
                    <a:bodyPr/>
                    <a:lstStyle/>
                    <a:p>
                      <a:r>
                        <a:rPr lang="en-US" sz="1400" dirty="0"/>
                        <a:t>Theory</a:t>
                      </a:r>
                    </a:p>
                    <a:p>
                      <a:r>
                        <a:rPr lang="en-US" sz="1400" dirty="0"/>
                        <a:t>(Cognitive Learning Theory</a:t>
                      </a:r>
                      <a:r>
                        <a:rPr lang="en-US" sz="1400" baseline="0" dirty="0"/>
                        <a:t>)</a:t>
                      </a:r>
                      <a:endParaRPr lang="en-US" sz="1400" dirty="0"/>
                    </a:p>
                  </a:txBody>
                  <a:tcPr/>
                </a:tc>
                <a:tc>
                  <a:txBody>
                    <a:bodyPr/>
                    <a:lstStyle/>
                    <a:p>
                      <a:r>
                        <a:rPr lang="en-US" sz="1400" dirty="0"/>
                        <a:t>How it is implemented</a:t>
                      </a:r>
                    </a:p>
                  </a:txBody>
                  <a:tcPr/>
                </a:tc>
                <a:extLst>
                  <a:ext uri="{0D108BD9-81ED-4DB2-BD59-A6C34878D82A}">
                    <a16:rowId xmlns:a16="http://schemas.microsoft.com/office/drawing/2014/main" val="3470320006"/>
                  </a:ext>
                </a:extLst>
              </a:tr>
              <a:tr h="370840">
                <a:tc>
                  <a:txBody>
                    <a:bodyPr/>
                    <a:lstStyle/>
                    <a:p>
                      <a:r>
                        <a:rPr lang="en-US" sz="1600" b="1" dirty="0"/>
                        <a:t>Characteristics</a:t>
                      </a:r>
                    </a:p>
                  </a:txBody>
                  <a:tcPr/>
                </a:tc>
                <a:tc>
                  <a:txBody>
                    <a:bodyPr/>
                    <a:lstStyle/>
                    <a:p>
                      <a:r>
                        <a:rPr lang="en-US" sz="1600" b="1" dirty="0"/>
                        <a:t>Implementation in the system</a:t>
                      </a:r>
                    </a:p>
                  </a:txBody>
                  <a:tcPr/>
                </a:tc>
                <a:extLst>
                  <a:ext uri="{0D108BD9-81ED-4DB2-BD59-A6C34878D82A}">
                    <a16:rowId xmlns:a16="http://schemas.microsoft.com/office/drawing/2014/main" val="2338041383"/>
                  </a:ext>
                </a:extLst>
              </a:tr>
              <a:tr h="0">
                <a:tc>
                  <a:txBody>
                    <a:bodyPr/>
                    <a:lstStyle/>
                    <a:p>
                      <a:r>
                        <a:rPr lang="en-US" sz="1600" dirty="0">
                          <a:latin typeface="Times New Roman" panose="02020603050405020304" pitchFamily="18" charset="0"/>
                          <a:cs typeface="Times New Roman" panose="02020603050405020304" pitchFamily="18" charset="0"/>
                        </a:rPr>
                        <a:t>1. Generative processing - cognitive processes that are required for making sense of the presented material (selecting, organizing and integrating words and images)</a:t>
                      </a:r>
                    </a:p>
                  </a:txBody>
                  <a:tcPr/>
                </a:tc>
                <a:tc>
                  <a:txBody>
                    <a:bodyPr/>
                    <a:lstStyle/>
                    <a:p>
                      <a:r>
                        <a:rPr lang="en-US" sz="1600" dirty="0">
                          <a:solidFill>
                            <a:schemeClr val="accent6">
                              <a:lumMod val="75000"/>
                            </a:schemeClr>
                          </a:solidFill>
                          <a:latin typeface="Times New Roman" panose="02020603050405020304" pitchFamily="18" charset="0"/>
                          <a:cs typeface="Times New Roman" panose="02020603050405020304" pitchFamily="18" charset="0"/>
                        </a:rPr>
                        <a:t>Photo stacking or puzzle activities related to the position of </a:t>
                      </a:r>
                      <a:r>
                        <a:rPr lang="en-US" sz="1600">
                          <a:solidFill>
                            <a:schemeClr val="accent6">
                              <a:lumMod val="75000"/>
                            </a:schemeClr>
                          </a:solidFill>
                          <a:latin typeface="Times New Roman" panose="02020603050405020304" pitchFamily="18" charset="0"/>
                          <a:cs typeface="Times New Roman" panose="02020603050405020304" pitchFamily="18" charset="0"/>
                        </a:rPr>
                        <a:t>the funeral.</a:t>
                      </a:r>
                      <a:endParaRPr lang="en-US" sz="1600" dirty="0">
                        <a:solidFill>
                          <a:schemeClr val="accent6">
                            <a:lumMod val="75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81009626"/>
                  </a:ext>
                </a:extLst>
              </a:tr>
              <a:tr h="370840">
                <a:tc>
                  <a:txBody>
                    <a:bodyPr/>
                    <a:lstStyle/>
                    <a:p>
                      <a:r>
                        <a:rPr lang="en-US" sz="1600" b="0" dirty="0">
                          <a:latin typeface="Times New Roman" panose="02020603050405020304" pitchFamily="18" charset="0"/>
                          <a:cs typeface="Times New Roman" panose="02020603050405020304" pitchFamily="18" charset="0"/>
                        </a:rPr>
                        <a:t>2. Extraneous processing - cognitive processes that are not required for making sense of the presented material. But occur due to the design of the learning task.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accent6">
                              <a:lumMod val="75000"/>
                            </a:schemeClr>
                          </a:solidFill>
                          <a:latin typeface="Times New Roman" panose="02020603050405020304" pitchFamily="18" charset="0"/>
                          <a:cs typeface="Times New Roman" panose="02020603050405020304" pitchFamily="18" charset="0"/>
                        </a:rPr>
                        <a:t>The simple design and arrangement of the buttons are arranged especially on the main menu, indirectly easy for students and teachers in the teaching and learning process.</a:t>
                      </a:r>
                    </a:p>
                  </a:txBody>
                  <a:tcPr/>
                </a:tc>
                <a:extLst>
                  <a:ext uri="{0D108BD9-81ED-4DB2-BD59-A6C34878D82A}">
                    <a16:rowId xmlns:a16="http://schemas.microsoft.com/office/drawing/2014/main" val="2286566599"/>
                  </a:ext>
                </a:extLst>
              </a:tr>
              <a:tr h="370840">
                <a:tc>
                  <a:txBody>
                    <a:bodyPr/>
                    <a:lstStyle/>
                    <a:p>
                      <a:r>
                        <a:rPr lang="en-US" sz="1600" dirty="0">
                          <a:latin typeface="Times New Roman" panose="02020603050405020304" pitchFamily="18" charset="0"/>
                          <a:cs typeface="Times New Roman" panose="02020603050405020304" pitchFamily="18" charset="0"/>
                        </a:rPr>
                        <a:t>3. Essential processing - cognitive processes that allow a mental representation to be held in working memory for a period (also termed representational holding)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accent6">
                              <a:lumMod val="75000"/>
                            </a:schemeClr>
                          </a:solidFill>
                          <a:latin typeface="Times New Roman" panose="02020603050405020304" pitchFamily="18" charset="0"/>
                          <a:cs typeface="Times New Roman" panose="02020603050405020304" pitchFamily="18" charset="0"/>
                        </a:rPr>
                        <a:t>Each topic will be accompanied by a simulation video to further explain the topics studied and a simple quiz.</a:t>
                      </a:r>
                    </a:p>
                  </a:txBody>
                  <a:tcPr/>
                </a:tc>
                <a:extLst>
                  <a:ext uri="{0D108BD9-81ED-4DB2-BD59-A6C34878D82A}">
                    <a16:rowId xmlns:a16="http://schemas.microsoft.com/office/drawing/2014/main" val="1292570400"/>
                  </a:ext>
                </a:extLst>
              </a:tr>
            </a:tbl>
          </a:graphicData>
        </a:graphic>
      </p:graphicFrame>
      <p:sp>
        <p:nvSpPr>
          <p:cNvPr id="2" name="Rectangle 1"/>
          <p:cNvSpPr/>
          <p:nvPr/>
        </p:nvSpPr>
        <p:spPr>
          <a:xfrm>
            <a:off x="1436785" y="90901"/>
            <a:ext cx="852541" cy="369332"/>
          </a:xfrm>
          <a:prstGeom prst="rect">
            <a:avLst/>
          </a:prstGeom>
        </p:spPr>
        <p:txBody>
          <a:bodyPr wrap="none">
            <a:spAutoFit/>
          </a:bodyPr>
          <a:lstStyle/>
          <a:p>
            <a:r>
              <a:rPr lang="en-US" b="1" dirty="0"/>
              <a:t>Theory</a:t>
            </a:r>
          </a:p>
        </p:txBody>
      </p:sp>
      <p:pic>
        <p:nvPicPr>
          <p:cNvPr id="7" name="Picture 6" descr="A screenshot of a cell phone&#10;&#10;Description automatically generated">
            <a:extLst>
              <a:ext uri="{FF2B5EF4-FFF2-40B4-BE49-F238E27FC236}">
                <a16:creationId xmlns:a16="http://schemas.microsoft.com/office/drawing/2014/main" id="{A1BBF30D-BD5C-453D-9646-F1754D82DF6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4389" y="4740591"/>
            <a:ext cx="4371903" cy="2090023"/>
          </a:xfrm>
          <a:prstGeom prst="rect">
            <a:avLst/>
          </a:prstGeom>
        </p:spPr>
      </p:pic>
    </p:spTree>
    <p:extLst>
      <p:ext uri="{BB962C8B-B14F-4D97-AF65-F5344CB8AC3E}">
        <p14:creationId xmlns:p14="http://schemas.microsoft.com/office/powerpoint/2010/main" val="36656402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1670</TotalTime>
  <Words>518</Words>
  <Application>Microsoft Office PowerPoint</Application>
  <PresentationFormat>Widescreen</PresentationFormat>
  <Paragraphs>47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Gill Sans MT</vt:lpstr>
      <vt:lpstr>Times New Roman</vt:lpstr>
      <vt:lpstr>Gallery</vt:lpstr>
      <vt:lpstr>Pengurusan Jenazah Courseware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Azila</dc:creator>
  <cp:lastModifiedBy>Shafiq Izwan</cp:lastModifiedBy>
  <cp:revision>56</cp:revision>
  <dcterms:created xsi:type="dcterms:W3CDTF">2018-09-24T03:48:28Z</dcterms:created>
  <dcterms:modified xsi:type="dcterms:W3CDTF">2020-07-26T13:50:20Z</dcterms:modified>
</cp:coreProperties>
</file>