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AD28684-9FB1-4D43-B136-34B4F9E00DFC}">
  <a:tblStyle styleId="{5AD28684-9FB1-4D43-B136-34B4F9E00DFC}" styleName="Table_0">
    <a:wholeTbl>
      <a:tcTxStyle b="off" i="off">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5B6FD61C-3907-46B5-9A41-C045E6CE29E4}"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
        <p:nvSpPr>
          <p:cNvPr id="24" name="Google Shape;2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2.jpg"/><Relationship Id="rId5" Type="http://schemas.openxmlformats.org/officeDocument/2006/relationships/image" Target="../media/image4.jpg"/><Relationship Id="rId6"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1524000" y="1752599"/>
            <a:ext cx="9144000" cy="1757363"/>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6000"/>
              <a:buFont typeface="Calibri"/>
              <a:buNone/>
            </a:pPr>
            <a:r>
              <a:rPr lang="en-US"/>
              <a:t>Plant Nursery Electronic Commerce System</a:t>
            </a:r>
            <a:endParaRPr/>
          </a:p>
        </p:txBody>
      </p:sp>
      <p:sp>
        <p:nvSpPr>
          <p:cNvPr id="85" name="Google Shape;85;p13"/>
          <p:cNvSpPr txBox="1"/>
          <p:nvPr>
            <p:ph idx="1" type="subTitle"/>
          </p:nvPr>
        </p:nvSpPr>
        <p:spPr>
          <a:xfrm>
            <a:off x="1524000" y="3830638"/>
            <a:ext cx="9144000" cy="16557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400"/>
              <a:buNone/>
            </a:pPr>
            <a:r>
              <a:rPr lang="en-US"/>
              <a:t>By:</a:t>
            </a:r>
            <a:endParaRPr/>
          </a:p>
          <a:p>
            <a:pPr indent="0" lvl="0" marL="0" rtl="0" algn="ctr">
              <a:lnSpc>
                <a:spcPct val="90000"/>
              </a:lnSpc>
              <a:spcBef>
                <a:spcPts val="1000"/>
              </a:spcBef>
              <a:spcAft>
                <a:spcPts val="0"/>
              </a:spcAft>
              <a:buClr>
                <a:schemeClr val="dk1"/>
              </a:buClr>
              <a:buSzPts val="2400"/>
              <a:buNone/>
            </a:pPr>
            <a:r>
              <a:rPr lang="en-US"/>
              <a:t>Wan Zarif Haziq Bin Wan Mizan</a:t>
            </a:r>
            <a:endParaRPr/>
          </a:p>
          <a:p>
            <a:pPr indent="0" lvl="0" marL="0" rtl="0" algn="ctr">
              <a:lnSpc>
                <a:spcPct val="90000"/>
              </a:lnSpc>
              <a:spcBef>
                <a:spcPts val="1000"/>
              </a:spcBef>
              <a:spcAft>
                <a:spcPts val="0"/>
              </a:spcAft>
              <a:buClr>
                <a:schemeClr val="dk1"/>
              </a:buClr>
              <a:buSzPts val="2400"/>
              <a:buNone/>
            </a:pPr>
            <a:r>
              <a:rPr lang="en-US"/>
              <a:t>2017669264</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idx="1" type="body"/>
          </p:nvPr>
        </p:nvSpPr>
        <p:spPr>
          <a:xfrm>
            <a:off x="88136" y="300532"/>
            <a:ext cx="3413142" cy="1579162"/>
          </a:xfrm>
          <a:prstGeom prst="rect">
            <a:avLst/>
          </a:prstGeom>
          <a:solidFill>
            <a:schemeClr val="lt1"/>
          </a:solidFill>
          <a:ln cap="flat" cmpd="sng" w="12700">
            <a:solidFill>
              <a:schemeClr val="accent4"/>
            </a:solidFill>
            <a:prstDash val="solid"/>
            <a:miter lim="800000"/>
            <a:headEnd len="sm" w="sm" type="none"/>
            <a:tailEnd len="sm" w="sm" type="none"/>
          </a:ln>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1615"/>
              <a:buNone/>
            </a:pPr>
            <a:r>
              <a:rPr b="1" lang="en-US" sz="1615">
                <a:solidFill>
                  <a:schemeClr val="dk1"/>
                </a:solidFill>
                <a:latin typeface="Calibri"/>
                <a:ea typeface="Calibri"/>
                <a:cs typeface="Calibri"/>
                <a:sym typeface="Calibri"/>
              </a:rPr>
              <a:t>Background of Study</a:t>
            </a:r>
            <a:endParaRPr/>
          </a:p>
          <a:p>
            <a:pPr indent="0" lvl="0" marL="0" rtl="0" algn="l">
              <a:lnSpc>
                <a:spcPct val="80000"/>
              </a:lnSpc>
              <a:spcBef>
                <a:spcPts val="1000"/>
              </a:spcBef>
              <a:spcAft>
                <a:spcPts val="0"/>
              </a:spcAft>
              <a:buClr>
                <a:schemeClr val="dk1"/>
              </a:buClr>
              <a:buSzPts val="1530"/>
              <a:buNone/>
            </a:pPr>
            <a:r>
              <a:rPr lang="en-US" sz="1530">
                <a:solidFill>
                  <a:schemeClr val="dk1"/>
                </a:solidFill>
                <a:latin typeface="Calibri"/>
                <a:ea typeface="Calibri"/>
                <a:cs typeface="Calibri"/>
                <a:sym typeface="Calibri"/>
              </a:rPr>
              <a:t>Case Study: </a:t>
            </a:r>
            <a:r>
              <a:rPr lang="en-US" sz="1530"/>
              <a:t>Plant Nursery System</a:t>
            </a:r>
            <a:endParaRPr/>
          </a:p>
          <a:p>
            <a:pPr indent="0" lvl="0" marL="0" rtl="0" algn="l">
              <a:lnSpc>
                <a:spcPct val="80000"/>
              </a:lnSpc>
              <a:spcBef>
                <a:spcPts val="1000"/>
              </a:spcBef>
              <a:spcAft>
                <a:spcPts val="0"/>
              </a:spcAft>
              <a:buClr>
                <a:schemeClr val="dk1"/>
              </a:buClr>
              <a:buSzPts val="1530"/>
              <a:buNone/>
            </a:pPr>
            <a:r>
              <a:rPr lang="en-US" sz="1530">
                <a:solidFill>
                  <a:schemeClr val="dk1"/>
                </a:solidFill>
                <a:latin typeface="Calibri"/>
                <a:ea typeface="Calibri"/>
                <a:cs typeface="Calibri"/>
                <a:sym typeface="Calibri"/>
              </a:rPr>
              <a:t>AOI: E-commerce</a:t>
            </a:r>
            <a:endParaRPr/>
          </a:p>
          <a:p>
            <a:pPr indent="0" lvl="0" marL="0" rtl="0" algn="l">
              <a:lnSpc>
                <a:spcPct val="80000"/>
              </a:lnSpc>
              <a:spcBef>
                <a:spcPts val="1000"/>
              </a:spcBef>
              <a:spcAft>
                <a:spcPts val="0"/>
              </a:spcAft>
              <a:buClr>
                <a:schemeClr val="dk1"/>
              </a:buClr>
              <a:buSzPts val="1530"/>
              <a:buNone/>
            </a:pPr>
            <a:r>
              <a:rPr lang="en-US" sz="1530">
                <a:solidFill>
                  <a:schemeClr val="dk1"/>
                </a:solidFill>
                <a:latin typeface="Calibri"/>
                <a:ea typeface="Calibri"/>
                <a:cs typeface="Calibri"/>
                <a:sym typeface="Calibri"/>
              </a:rPr>
              <a:t>Domain: Business</a:t>
            </a:r>
            <a:endParaRPr/>
          </a:p>
          <a:p>
            <a:pPr indent="0" lvl="0" marL="0" rtl="0" algn="l">
              <a:lnSpc>
                <a:spcPct val="80000"/>
              </a:lnSpc>
              <a:spcBef>
                <a:spcPts val="1000"/>
              </a:spcBef>
              <a:spcAft>
                <a:spcPts val="0"/>
              </a:spcAft>
              <a:buClr>
                <a:schemeClr val="dk1"/>
              </a:buClr>
              <a:buSzPts val="1530"/>
              <a:buNone/>
            </a:pPr>
            <a:r>
              <a:rPr lang="en-US" sz="1530">
                <a:solidFill>
                  <a:schemeClr val="dk1"/>
                </a:solidFill>
                <a:latin typeface="Calibri"/>
                <a:ea typeface="Calibri"/>
                <a:cs typeface="Calibri"/>
                <a:sym typeface="Calibri"/>
              </a:rPr>
              <a:t>Theory: Human Computer Interaction</a:t>
            </a:r>
            <a:endParaRPr/>
          </a:p>
        </p:txBody>
      </p:sp>
      <p:sp>
        <p:nvSpPr>
          <p:cNvPr id="91" name="Google Shape;91;p14"/>
          <p:cNvSpPr txBox="1"/>
          <p:nvPr/>
        </p:nvSpPr>
        <p:spPr>
          <a:xfrm>
            <a:off x="4061102" y="170715"/>
            <a:ext cx="2264141" cy="387228"/>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chemeClr val="dk1"/>
              </a:buClr>
              <a:buSzPts val="1360"/>
              <a:buFont typeface="Arial"/>
              <a:buNone/>
            </a:pPr>
            <a:r>
              <a:rPr b="1" i="0" lang="en-US" sz="1360" u="none" cap="none" strike="noStrike">
                <a:solidFill>
                  <a:schemeClr val="dk1"/>
                </a:solidFill>
                <a:latin typeface="Calibri"/>
                <a:ea typeface="Calibri"/>
                <a:cs typeface="Calibri"/>
                <a:sym typeface="Calibri"/>
              </a:rPr>
              <a:t>Current Purchasing Process</a:t>
            </a:r>
            <a:endParaRPr/>
          </a:p>
        </p:txBody>
      </p:sp>
      <p:sp>
        <p:nvSpPr>
          <p:cNvPr id="92" name="Google Shape;92;p14"/>
          <p:cNvSpPr/>
          <p:nvPr/>
        </p:nvSpPr>
        <p:spPr>
          <a:xfrm>
            <a:off x="4640215" y="465885"/>
            <a:ext cx="1016426" cy="375378"/>
          </a:xfrm>
          <a:prstGeom prst="ellipse">
            <a:avLst/>
          </a:prstGeom>
          <a:solidFill>
            <a:schemeClr val="lt1"/>
          </a:solid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Start</a:t>
            </a:r>
            <a:endParaRPr/>
          </a:p>
        </p:txBody>
      </p:sp>
      <p:sp>
        <p:nvSpPr>
          <p:cNvPr id="93" name="Google Shape;93;p14"/>
          <p:cNvSpPr/>
          <p:nvPr/>
        </p:nvSpPr>
        <p:spPr>
          <a:xfrm>
            <a:off x="3804113" y="1150036"/>
            <a:ext cx="2790632" cy="472648"/>
          </a:xfrm>
          <a:prstGeom prst="rect">
            <a:avLst/>
          </a:prstGeom>
          <a:solidFill>
            <a:schemeClr val="lt1"/>
          </a:solid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alibri"/>
                <a:ea typeface="Calibri"/>
                <a:cs typeface="Calibri"/>
                <a:sym typeface="Calibri"/>
              </a:rPr>
              <a:t>Customer go to the store to buy products</a:t>
            </a:r>
            <a:endParaRPr/>
          </a:p>
        </p:txBody>
      </p:sp>
      <p:sp>
        <p:nvSpPr>
          <p:cNvPr id="94" name="Google Shape;94;p14"/>
          <p:cNvSpPr/>
          <p:nvPr/>
        </p:nvSpPr>
        <p:spPr>
          <a:xfrm>
            <a:off x="3801403" y="2776367"/>
            <a:ext cx="2793342" cy="687556"/>
          </a:xfrm>
          <a:prstGeom prst="rect">
            <a:avLst/>
          </a:prstGeom>
          <a:solidFill>
            <a:schemeClr val="lt1"/>
          </a:solid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alibri"/>
                <a:ea typeface="Calibri"/>
                <a:cs typeface="Calibri"/>
                <a:sym typeface="Calibri"/>
              </a:rPr>
              <a:t>Product Obtained</a:t>
            </a:r>
            <a:endParaRPr/>
          </a:p>
        </p:txBody>
      </p:sp>
      <p:sp>
        <p:nvSpPr>
          <p:cNvPr id="95" name="Google Shape;95;p14"/>
          <p:cNvSpPr/>
          <p:nvPr/>
        </p:nvSpPr>
        <p:spPr>
          <a:xfrm>
            <a:off x="3805463" y="3793471"/>
            <a:ext cx="2793344" cy="520809"/>
          </a:xfrm>
          <a:prstGeom prst="rect">
            <a:avLst/>
          </a:prstGeom>
          <a:solidFill>
            <a:schemeClr val="lt1"/>
          </a:solid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alibri"/>
                <a:ea typeface="Calibri"/>
                <a:cs typeface="Calibri"/>
                <a:sym typeface="Calibri"/>
              </a:rPr>
              <a:t>Payment</a:t>
            </a:r>
            <a:endParaRPr/>
          </a:p>
        </p:txBody>
      </p:sp>
      <p:sp>
        <p:nvSpPr>
          <p:cNvPr id="96" name="Google Shape;96;p14"/>
          <p:cNvSpPr/>
          <p:nvPr/>
        </p:nvSpPr>
        <p:spPr>
          <a:xfrm>
            <a:off x="4700039" y="4564366"/>
            <a:ext cx="966868" cy="394869"/>
          </a:xfrm>
          <a:prstGeom prst="ellipse">
            <a:avLst/>
          </a:prstGeom>
          <a:solidFill>
            <a:schemeClr val="lt1"/>
          </a:solid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End</a:t>
            </a:r>
            <a:endParaRPr/>
          </a:p>
        </p:txBody>
      </p:sp>
      <p:cxnSp>
        <p:nvCxnSpPr>
          <p:cNvPr id="97" name="Google Shape;97;p14"/>
          <p:cNvCxnSpPr/>
          <p:nvPr/>
        </p:nvCxnSpPr>
        <p:spPr>
          <a:xfrm>
            <a:off x="5151016" y="841263"/>
            <a:ext cx="0" cy="329509"/>
          </a:xfrm>
          <a:prstGeom prst="straightConnector1">
            <a:avLst/>
          </a:prstGeom>
          <a:noFill/>
          <a:ln cap="flat" cmpd="sng" w="19050">
            <a:solidFill>
              <a:schemeClr val="accent4"/>
            </a:solidFill>
            <a:prstDash val="solid"/>
            <a:miter lim="800000"/>
            <a:headEnd len="sm" w="sm" type="none"/>
            <a:tailEnd len="med" w="med" type="triangle"/>
          </a:ln>
        </p:spPr>
      </p:cxnSp>
      <p:sp>
        <p:nvSpPr>
          <p:cNvPr id="98" name="Google Shape;98;p14"/>
          <p:cNvSpPr txBox="1"/>
          <p:nvPr/>
        </p:nvSpPr>
        <p:spPr>
          <a:xfrm>
            <a:off x="66012" y="2237040"/>
            <a:ext cx="3413146" cy="1737498"/>
          </a:xfrm>
          <a:prstGeom prst="rect">
            <a:avLst/>
          </a:pr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70000"/>
              </a:lnSpc>
              <a:spcBef>
                <a:spcPts val="0"/>
              </a:spcBef>
              <a:spcAft>
                <a:spcPts val="0"/>
              </a:spcAft>
              <a:buClr>
                <a:schemeClr val="dk1"/>
              </a:buClr>
              <a:buSzPts val="1480"/>
              <a:buFont typeface="Arial"/>
              <a:buNone/>
            </a:pPr>
            <a:r>
              <a:rPr b="1" lang="en-US" sz="1480" u="none">
                <a:solidFill>
                  <a:schemeClr val="dk1"/>
                </a:solidFill>
                <a:latin typeface="Calibri"/>
                <a:ea typeface="Calibri"/>
                <a:cs typeface="Calibri"/>
                <a:sym typeface="Calibri"/>
              </a:rPr>
              <a:t>Problem Statement</a:t>
            </a:r>
            <a:endParaRPr/>
          </a:p>
          <a:p>
            <a:pPr indent="0" lvl="0" marL="0" marR="0" rtl="0" algn="l">
              <a:lnSpc>
                <a:spcPct val="70000"/>
              </a:lnSpc>
              <a:spcBef>
                <a:spcPts val="1000"/>
              </a:spcBef>
              <a:spcAft>
                <a:spcPts val="0"/>
              </a:spcAft>
              <a:buClr>
                <a:schemeClr val="dk1"/>
              </a:buClr>
              <a:buSzPts val="1480"/>
              <a:buFont typeface="Arial"/>
              <a:buNone/>
            </a:pPr>
            <a:r>
              <a:rPr b="0" lang="en-US" sz="1480" u="none">
                <a:solidFill>
                  <a:schemeClr val="dk1"/>
                </a:solidFill>
                <a:latin typeface="Calibri"/>
                <a:ea typeface="Calibri"/>
                <a:cs typeface="Calibri"/>
                <a:sym typeface="Calibri"/>
              </a:rPr>
              <a:t>1. The company does not have their own website</a:t>
            </a:r>
            <a:endParaRPr/>
          </a:p>
          <a:p>
            <a:pPr indent="-182563" lvl="0" marL="182563" marR="0" rtl="0" algn="l">
              <a:lnSpc>
                <a:spcPct val="70000"/>
              </a:lnSpc>
              <a:spcBef>
                <a:spcPts val="1000"/>
              </a:spcBef>
              <a:spcAft>
                <a:spcPts val="0"/>
              </a:spcAft>
              <a:buClr>
                <a:schemeClr val="dk1"/>
              </a:buClr>
              <a:buSzPts val="1480"/>
              <a:buFont typeface="Arial"/>
              <a:buNone/>
            </a:pPr>
            <a:r>
              <a:rPr b="0" lang="en-US" sz="1480" u="none">
                <a:solidFill>
                  <a:schemeClr val="dk1"/>
                </a:solidFill>
                <a:latin typeface="Calibri"/>
                <a:ea typeface="Calibri"/>
                <a:cs typeface="Calibri"/>
                <a:sym typeface="Calibri"/>
              </a:rPr>
              <a:t>2. </a:t>
            </a:r>
            <a:r>
              <a:rPr lang="en-US" sz="1450">
                <a:latin typeface="Calibri"/>
                <a:ea typeface="Calibri"/>
                <a:cs typeface="Calibri"/>
                <a:sym typeface="Calibri"/>
              </a:rPr>
              <a:t>The company provides less customer services such as feedback from customer</a:t>
            </a:r>
            <a:endParaRPr sz="1450">
              <a:latin typeface="Calibri"/>
              <a:ea typeface="Calibri"/>
              <a:cs typeface="Calibri"/>
              <a:sym typeface="Calibri"/>
            </a:endParaRPr>
          </a:p>
          <a:p>
            <a:pPr indent="0" lvl="0" marL="0" marR="0" rtl="0" algn="l">
              <a:lnSpc>
                <a:spcPct val="70000"/>
              </a:lnSpc>
              <a:spcBef>
                <a:spcPts val="1000"/>
              </a:spcBef>
              <a:spcAft>
                <a:spcPts val="0"/>
              </a:spcAft>
              <a:buClr>
                <a:schemeClr val="dk1"/>
              </a:buClr>
              <a:buSzPts val="1480"/>
              <a:buFont typeface="Arial"/>
              <a:buNone/>
            </a:pPr>
            <a:r>
              <a:rPr b="0" lang="en-US" sz="1480" u="none">
                <a:solidFill>
                  <a:schemeClr val="dk1"/>
                </a:solidFill>
                <a:latin typeface="Calibri"/>
                <a:ea typeface="Calibri"/>
                <a:cs typeface="Calibri"/>
                <a:sym typeface="Calibri"/>
              </a:rPr>
              <a:t>3. </a:t>
            </a:r>
            <a:r>
              <a:rPr lang="en-US" sz="1450">
                <a:latin typeface="Calibri"/>
                <a:ea typeface="Calibri"/>
                <a:cs typeface="Calibri"/>
                <a:sym typeface="Calibri"/>
              </a:rPr>
              <a:t>The company only accept cash money and customer cannot pay online.</a:t>
            </a:r>
            <a:endParaRPr sz="1450">
              <a:latin typeface="Calibri"/>
              <a:ea typeface="Calibri"/>
              <a:cs typeface="Calibri"/>
              <a:sym typeface="Calibri"/>
            </a:endParaRPr>
          </a:p>
        </p:txBody>
      </p:sp>
      <p:sp>
        <p:nvSpPr>
          <p:cNvPr id="99" name="Google Shape;99;p14"/>
          <p:cNvSpPr txBox="1"/>
          <p:nvPr/>
        </p:nvSpPr>
        <p:spPr>
          <a:xfrm>
            <a:off x="80331" y="4363628"/>
            <a:ext cx="3387178" cy="2283651"/>
          </a:xfrm>
          <a:prstGeom prst="rect">
            <a:avLst/>
          </a:pr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70000"/>
              </a:lnSpc>
              <a:spcBef>
                <a:spcPts val="0"/>
              </a:spcBef>
              <a:spcAft>
                <a:spcPts val="0"/>
              </a:spcAft>
              <a:buClr>
                <a:schemeClr val="dk1"/>
              </a:buClr>
              <a:buSzPts val="1625"/>
              <a:buFont typeface="Arial"/>
              <a:buNone/>
            </a:pPr>
            <a:r>
              <a:rPr b="1" lang="en-US" sz="1300" u="none">
                <a:solidFill>
                  <a:schemeClr val="dk1"/>
                </a:solidFill>
                <a:latin typeface="Calibri"/>
                <a:ea typeface="Calibri"/>
                <a:cs typeface="Calibri"/>
                <a:sym typeface="Calibri"/>
              </a:rPr>
              <a:t>Objectives</a:t>
            </a:r>
            <a:endParaRPr sz="1300">
              <a:solidFill>
                <a:schemeClr val="dk1"/>
              </a:solidFill>
            </a:endParaRPr>
          </a:p>
          <a:p>
            <a:pPr indent="-311150" lvl="0" marL="457200" rtl="0" algn="l">
              <a:lnSpc>
                <a:spcPct val="115000"/>
              </a:lnSpc>
              <a:spcBef>
                <a:spcPts val="600"/>
              </a:spcBef>
              <a:spcAft>
                <a:spcPts val="0"/>
              </a:spcAft>
              <a:buClr>
                <a:schemeClr val="dk1"/>
              </a:buClr>
              <a:buSzPts val="1300"/>
              <a:buFont typeface="Calibri"/>
              <a:buAutoNum type="arabicPeriod"/>
            </a:pPr>
            <a:r>
              <a:rPr lang="en-US" sz="1300">
                <a:solidFill>
                  <a:schemeClr val="dk1"/>
                </a:solidFill>
                <a:latin typeface="Calibri"/>
                <a:ea typeface="Calibri"/>
                <a:cs typeface="Calibri"/>
                <a:sym typeface="Calibri"/>
              </a:rPr>
              <a:t>To identify the current business process and requirement of Plant Nursery.</a:t>
            </a:r>
            <a:endParaRPr sz="1300">
              <a:solidFill>
                <a:schemeClr val="dk1"/>
              </a:solidFill>
              <a:latin typeface="Calibri"/>
              <a:ea typeface="Calibri"/>
              <a:cs typeface="Calibri"/>
              <a:sym typeface="Calibri"/>
            </a:endParaRPr>
          </a:p>
          <a:p>
            <a:pPr indent="-311150" lvl="0" marL="457200" rtl="0" algn="l">
              <a:lnSpc>
                <a:spcPct val="115000"/>
              </a:lnSpc>
              <a:spcBef>
                <a:spcPts val="600"/>
              </a:spcBef>
              <a:spcAft>
                <a:spcPts val="0"/>
              </a:spcAft>
              <a:buClr>
                <a:schemeClr val="dk1"/>
              </a:buClr>
              <a:buSzPts val="1300"/>
              <a:buFont typeface="Calibri"/>
              <a:buAutoNum type="arabicPeriod"/>
            </a:pPr>
            <a:r>
              <a:rPr lang="en-US" sz="1300">
                <a:solidFill>
                  <a:schemeClr val="dk1"/>
                </a:solidFill>
                <a:latin typeface="Calibri"/>
                <a:ea typeface="Calibri"/>
                <a:cs typeface="Calibri"/>
                <a:sym typeface="Calibri"/>
              </a:rPr>
              <a:t>To design and develop a system Plant Nursery E-Commerce system (e-Nursery).</a:t>
            </a:r>
            <a:endParaRPr sz="1300">
              <a:solidFill>
                <a:schemeClr val="dk1"/>
              </a:solidFill>
              <a:latin typeface="Calibri"/>
              <a:ea typeface="Calibri"/>
              <a:cs typeface="Calibri"/>
              <a:sym typeface="Calibri"/>
            </a:endParaRPr>
          </a:p>
          <a:p>
            <a:pPr indent="-311150" lvl="0" marL="457200" rtl="0" algn="l">
              <a:lnSpc>
                <a:spcPct val="115000"/>
              </a:lnSpc>
              <a:spcBef>
                <a:spcPts val="600"/>
              </a:spcBef>
              <a:spcAft>
                <a:spcPts val="0"/>
              </a:spcAft>
              <a:buClr>
                <a:schemeClr val="dk1"/>
              </a:buClr>
              <a:buSzPts val="1300"/>
              <a:buFont typeface="Calibri"/>
              <a:buAutoNum type="arabicPeriod"/>
            </a:pPr>
            <a:r>
              <a:rPr lang="en-US" sz="1300">
                <a:solidFill>
                  <a:schemeClr val="dk1"/>
                </a:solidFill>
                <a:latin typeface="Calibri"/>
                <a:ea typeface="Calibri"/>
                <a:cs typeface="Calibri"/>
                <a:sym typeface="Calibri"/>
              </a:rPr>
              <a:t>To evaluate the functionality and usability of system for Plant Nursery E-Commerce system (e-Nursery).</a:t>
            </a:r>
            <a:endParaRPr sz="1300">
              <a:solidFill>
                <a:schemeClr val="dk1"/>
              </a:solidFill>
              <a:latin typeface="Calibri"/>
              <a:ea typeface="Calibri"/>
              <a:cs typeface="Calibri"/>
              <a:sym typeface="Calibri"/>
            </a:endParaRPr>
          </a:p>
          <a:p>
            <a:pPr indent="0" lvl="0" marL="0" marR="0" rtl="0" algn="l">
              <a:lnSpc>
                <a:spcPct val="70000"/>
              </a:lnSpc>
              <a:spcBef>
                <a:spcPts val="1000"/>
              </a:spcBef>
              <a:spcAft>
                <a:spcPts val="0"/>
              </a:spcAft>
              <a:buClr>
                <a:schemeClr val="dk1"/>
              </a:buClr>
              <a:buSzPts val="1375"/>
              <a:buFont typeface="Arial"/>
              <a:buNone/>
            </a:pPr>
            <a:r>
              <a:t/>
            </a:r>
            <a:endParaRPr b="0" sz="1300" u="none">
              <a:solidFill>
                <a:schemeClr val="dk1"/>
              </a:solidFill>
              <a:latin typeface="Calibri"/>
              <a:ea typeface="Calibri"/>
              <a:cs typeface="Calibri"/>
              <a:sym typeface="Calibri"/>
            </a:endParaRPr>
          </a:p>
          <a:p>
            <a:pPr indent="-385762" lvl="0" marL="457200" marR="0" rtl="0" algn="l">
              <a:lnSpc>
                <a:spcPct val="70000"/>
              </a:lnSpc>
              <a:spcBef>
                <a:spcPts val="1000"/>
              </a:spcBef>
              <a:spcAft>
                <a:spcPts val="0"/>
              </a:spcAft>
              <a:buClr>
                <a:schemeClr val="dk1"/>
              </a:buClr>
              <a:buSzPts val="1125"/>
              <a:buFont typeface="Arial"/>
              <a:buNone/>
            </a:pPr>
            <a:r>
              <a:t/>
            </a:r>
            <a:endParaRPr b="0" sz="1300" u="none">
              <a:solidFill>
                <a:schemeClr val="dk1"/>
              </a:solidFill>
              <a:latin typeface="Calibri"/>
              <a:ea typeface="Calibri"/>
              <a:cs typeface="Calibri"/>
              <a:sym typeface="Calibri"/>
            </a:endParaRPr>
          </a:p>
        </p:txBody>
      </p:sp>
      <p:sp>
        <p:nvSpPr>
          <p:cNvPr id="100" name="Google Shape;100;p14"/>
          <p:cNvSpPr/>
          <p:nvPr/>
        </p:nvSpPr>
        <p:spPr>
          <a:xfrm>
            <a:off x="51003200" y="22453600"/>
            <a:ext cx="45719" cy="45719"/>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01" name="Google Shape;101;p14"/>
          <p:cNvCxnSpPr/>
          <p:nvPr/>
        </p:nvCxnSpPr>
        <p:spPr>
          <a:xfrm flipH="1">
            <a:off x="5151016" y="1622684"/>
            <a:ext cx="6974" cy="357136"/>
          </a:xfrm>
          <a:prstGeom prst="straightConnector1">
            <a:avLst/>
          </a:prstGeom>
          <a:noFill/>
          <a:ln cap="flat" cmpd="sng" w="19050">
            <a:solidFill>
              <a:schemeClr val="accent4"/>
            </a:solidFill>
            <a:prstDash val="solid"/>
            <a:miter lim="800000"/>
            <a:headEnd len="sm" w="sm" type="none"/>
            <a:tailEnd len="med" w="med" type="triangle"/>
          </a:ln>
        </p:spPr>
      </p:cxnSp>
      <p:sp>
        <p:nvSpPr>
          <p:cNvPr id="102" name="Google Shape;102;p14"/>
          <p:cNvSpPr/>
          <p:nvPr/>
        </p:nvSpPr>
        <p:spPr>
          <a:xfrm>
            <a:off x="3804113" y="1960375"/>
            <a:ext cx="2790632" cy="472648"/>
          </a:xfrm>
          <a:prstGeom prst="rect">
            <a:avLst/>
          </a:prstGeom>
          <a:solidFill>
            <a:schemeClr val="lt1"/>
          </a:solid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alibri"/>
                <a:ea typeface="Calibri"/>
                <a:cs typeface="Calibri"/>
                <a:sym typeface="Calibri"/>
              </a:rPr>
              <a:t>Customer choose the desired products</a:t>
            </a:r>
            <a:endParaRPr/>
          </a:p>
        </p:txBody>
      </p:sp>
      <p:cxnSp>
        <p:nvCxnSpPr>
          <p:cNvPr id="103" name="Google Shape;103;p14"/>
          <p:cNvCxnSpPr/>
          <p:nvPr/>
        </p:nvCxnSpPr>
        <p:spPr>
          <a:xfrm>
            <a:off x="5189576" y="2433023"/>
            <a:ext cx="0" cy="329509"/>
          </a:xfrm>
          <a:prstGeom prst="straightConnector1">
            <a:avLst/>
          </a:prstGeom>
          <a:noFill/>
          <a:ln cap="flat" cmpd="sng" w="19050">
            <a:solidFill>
              <a:schemeClr val="accent4"/>
            </a:solidFill>
            <a:prstDash val="solid"/>
            <a:miter lim="800000"/>
            <a:headEnd len="sm" w="sm" type="none"/>
            <a:tailEnd len="med" w="med" type="triangle"/>
          </a:ln>
        </p:spPr>
      </p:cxnSp>
      <p:cxnSp>
        <p:nvCxnSpPr>
          <p:cNvPr id="104" name="Google Shape;104;p14"/>
          <p:cNvCxnSpPr/>
          <p:nvPr/>
        </p:nvCxnSpPr>
        <p:spPr>
          <a:xfrm>
            <a:off x="5234505" y="3457267"/>
            <a:ext cx="0" cy="329509"/>
          </a:xfrm>
          <a:prstGeom prst="straightConnector1">
            <a:avLst/>
          </a:prstGeom>
          <a:noFill/>
          <a:ln cap="flat" cmpd="sng" w="19050">
            <a:solidFill>
              <a:schemeClr val="accent4"/>
            </a:solidFill>
            <a:prstDash val="solid"/>
            <a:miter lim="800000"/>
            <a:headEnd len="sm" w="sm" type="none"/>
            <a:tailEnd len="med" w="med" type="triangle"/>
          </a:ln>
        </p:spPr>
      </p:cxnSp>
      <p:cxnSp>
        <p:nvCxnSpPr>
          <p:cNvPr id="105" name="Google Shape;105;p14"/>
          <p:cNvCxnSpPr/>
          <p:nvPr/>
        </p:nvCxnSpPr>
        <p:spPr>
          <a:xfrm>
            <a:off x="5198074" y="4210743"/>
            <a:ext cx="0" cy="329509"/>
          </a:xfrm>
          <a:prstGeom prst="straightConnector1">
            <a:avLst/>
          </a:prstGeom>
          <a:noFill/>
          <a:ln cap="flat" cmpd="sng" w="19050">
            <a:solidFill>
              <a:schemeClr val="accent4"/>
            </a:solidFill>
            <a:prstDash val="solid"/>
            <a:miter lim="800000"/>
            <a:headEnd len="sm" w="sm" type="none"/>
            <a:tailEnd len="med" w="med" type="triangle"/>
          </a:ln>
        </p:spPr>
      </p:cxnSp>
      <p:cxnSp>
        <p:nvCxnSpPr>
          <p:cNvPr id="106" name="Google Shape;106;p14"/>
          <p:cNvCxnSpPr/>
          <p:nvPr/>
        </p:nvCxnSpPr>
        <p:spPr>
          <a:xfrm>
            <a:off x="3560167" y="0"/>
            <a:ext cx="0" cy="6858000"/>
          </a:xfrm>
          <a:prstGeom prst="straightConnector1">
            <a:avLst/>
          </a:prstGeom>
          <a:noFill/>
          <a:ln cap="flat" cmpd="sng" w="9525">
            <a:solidFill>
              <a:schemeClr val="accent1"/>
            </a:solidFill>
            <a:prstDash val="solid"/>
            <a:miter lim="800000"/>
            <a:headEnd len="sm" w="sm" type="none"/>
            <a:tailEnd len="sm" w="sm" type="none"/>
          </a:ln>
        </p:spPr>
      </p:cxnSp>
      <p:cxnSp>
        <p:nvCxnSpPr>
          <p:cNvPr id="107" name="Google Shape;107;p14"/>
          <p:cNvCxnSpPr/>
          <p:nvPr/>
        </p:nvCxnSpPr>
        <p:spPr>
          <a:xfrm>
            <a:off x="6992097" y="6442"/>
            <a:ext cx="0" cy="6858000"/>
          </a:xfrm>
          <a:prstGeom prst="straightConnector1">
            <a:avLst/>
          </a:prstGeom>
          <a:noFill/>
          <a:ln cap="flat" cmpd="sng" w="9525">
            <a:solidFill>
              <a:schemeClr val="accent1"/>
            </a:solidFill>
            <a:prstDash val="solid"/>
            <a:miter lim="800000"/>
            <a:headEnd len="sm" w="sm" type="none"/>
            <a:tailEnd len="sm" w="sm" type="none"/>
          </a:ln>
        </p:spPr>
      </p:cxnSp>
      <p:sp>
        <p:nvSpPr>
          <p:cNvPr id="108" name="Google Shape;108;p14"/>
          <p:cNvSpPr/>
          <p:nvPr/>
        </p:nvSpPr>
        <p:spPr>
          <a:xfrm>
            <a:off x="7227753" y="296608"/>
            <a:ext cx="174829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00">
                <a:solidFill>
                  <a:schemeClr val="dk1"/>
                </a:solidFill>
                <a:latin typeface="Calibri"/>
                <a:ea typeface="Calibri"/>
                <a:cs typeface="Calibri"/>
                <a:sym typeface="Calibri"/>
              </a:rPr>
              <a:t>Proposed Solution</a:t>
            </a:r>
            <a:endParaRPr/>
          </a:p>
        </p:txBody>
      </p:sp>
      <p:graphicFrame>
        <p:nvGraphicFramePr>
          <p:cNvPr id="109" name="Google Shape;109;p14"/>
          <p:cNvGraphicFramePr/>
          <p:nvPr/>
        </p:nvGraphicFramePr>
        <p:xfrm>
          <a:off x="7303942" y="1170780"/>
          <a:ext cx="3000000" cy="3000000"/>
        </p:xfrm>
        <a:graphic>
          <a:graphicData uri="http://schemas.openxmlformats.org/drawingml/2006/table">
            <a:tbl>
              <a:tblPr bandRow="1" firstRow="1">
                <a:noFill/>
                <a:tableStyleId>{5AD28684-9FB1-4D43-B136-34B4F9E00DFC}</a:tableStyleId>
              </a:tblPr>
              <a:tblGrid>
                <a:gridCol w="2204975"/>
                <a:gridCol w="2426250"/>
              </a:tblGrid>
              <a:tr h="312675">
                <a:tc>
                  <a:txBody>
                    <a:bodyPr/>
                    <a:lstStyle/>
                    <a:p>
                      <a:pPr indent="0" lvl="0" marL="0" marR="0" rtl="0" algn="ctr">
                        <a:lnSpc>
                          <a:spcPct val="100000"/>
                        </a:lnSpc>
                        <a:spcBef>
                          <a:spcPts val="0"/>
                        </a:spcBef>
                        <a:spcAft>
                          <a:spcPts val="0"/>
                        </a:spcAft>
                        <a:buNone/>
                      </a:pPr>
                      <a:r>
                        <a:rPr lang="en-US" sz="1450" u="none" cap="none" strike="noStrike">
                          <a:latin typeface="Calibri"/>
                          <a:ea typeface="Calibri"/>
                          <a:cs typeface="Calibri"/>
                          <a:sym typeface="Calibri"/>
                        </a:rPr>
                        <a:t>Problem Statement</a:t>
                      </a:r>
                      <a:endParaRPr sz="1450">
                        <a:latin typeface="Calibri"/>
                        <a:ea typeface="Calibri"/>
                        <a:cs typeface="Calibri"/>
                        <a:sym typeface="Calibri"/>
                      </a:endParaRPr>
                    </a:p>
                  </a:txBody>
                  <a:tcPr marT="45725" marB="45725" marR="91450" marL="91450"/>
                </a:tc>
                <a:tc>
                  <a:txBody>
                    <a:bodyPr/>
                    <a:lstStyle/>
                    <a:p>
                      <a:pPr indent="0" lvl="0" marL="0" marR="0" rtl="0" algn="ctr">
                        <a:lnSpc>
                          <a:spcPct val="100000"/>
                        </a:lnSpc>
                        <a:spcBef>
                          <a:spcPts val="0"/>
                        </a:spcBef>
                        <a:spcAft>
                          <a:spcPts val="0"/>
                        </a:spcAft>
                        <a:buNone/>
                      </a:pPr>
                      <a:r>
                        <a:rPr lang="en-US" sz="1450" u="none" cap="none" strike="noStrike">
                          <a:latin typeface="Calibri"/>
                          <a:ea typeface="Calibri"/>
                          <a:cs typeface="Calibri"/>
                          <a:sym typeface="Calibri"/>
                        </a:rPr>
                        <a:t>Proposed Solution </a:t>
                      </a:r>
                      <a:endParaRPr sz="1450">
                        <a:latin typeface="Calibri"/>
                        <a:ea typeface="Calibri"/>
                        <a:cs typeface="Calibri"/>
                        <a:sym typeface="Calibri"/>
                      </a:endParaRPr>
                    </a:p>
                  </a:txBody>
                  <a:tcPr marT="45725" marB="45725" marR="91450" marL="91450"/>
                </a:tc>
              </a:tr>
              <a:tr h="944000">
                <a:tc>
                  <a:txBody>
                    <a:bodyPr/>
                    <a:lstStyle/>
                    <a:p>
                      <a:pPr indent="0" lvl="0" marL="0" rtl="0" algn="l">
                        <a:lnSpc>
                          <a:spcPct val="70000"/>
                        </a:lnSpc>
                        <a:spcBef>
                          <a:spcPts val="1000"/>
                        </a:spcBef>
                        <a:spcAft>
                          <a:spcPts val="0"/>
                        </a:spcAft>
                        <a:buClr>
                          <a:schemeClr val="dk1"/>
                        </a:buClr>
                        <a:buSzPts val="1480"/>
                        <a:buFont typeface="Arial"/>
                        <a:buNone/>
                      </a:pPr>
                      <a:r>
                        <a:rPr lang="en-US" sz="1480">
                          <a:latin typeface="Calibri"/>
                          <a:ea typeface="Calibri"/>
                          <a:cs typeface="Calibri"/>
                          <a:sym typeface="Calibri"/>
                        </a:rPr>
                        <a:t>The company does not have their own website</a:t>
                      </a:r>
                      <a:endParaRPr sz="145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US" sz="1450" u="none" cap="none" strike="noStrike">
                          <a:latin typeface="Calibri"/>
                          <a:ea typeface="Calibri"/>
                          <a:cs typeface="Calibri"/>
                          <a:sym typeface="Calibri"/>
                        </a:rPr>
                        <a:t>Develop E -commerce online system</a:t>
                      </a:r>
                      <a:endParaRPr sz="1450" u="none" cap="none" strike="noStrike">
                        <a:latin typeface="Calibri"/>
                        <a:ea typeface="Calibri"/>
                        <a:cs typeface="Calibri"/>
                        <a:sym typeface="Calibri"/>
                      </a:endParaRPr>
                    </a:p>
                  </a:txBody>
                  <a:tcPr marT="45725" marB="45725" marR="91450" marL="91450"/>
                </a:tc>
              </a:tr>
              <a:tr h="726050">
                <a:tc>
                  <a:txBody>
                    <a:bodyPr/>
                    <a:lstStyle/>
                    <a:p>
                      <a:pPr indent="-228600" lvl="0" marL="228600" marR="0" rtl="0" algn="l">
                        <a:lnSpc>
                          <a:spcPct val="100000"/>
                        </a:lnSpc>
                        <a:spcBef>
                          <a:spcPts val="0"/>
                        </a:spcBef>
                        <a:spcAft>
                          <a:spcPts val="0"/>
                        </a:spcAft>
                        <a:buNone/>
                      </a:pPr>
                      <a:r>
                        <a:rPr lang="en-US" sz="1450" u="none" cap="none" strike="noStrike">
                          <a:latin typeface="Calibri"/>
                          <a:ea typeface="Calibri"/>
                          <a:cs typeface="Calibri"/>
                          <a:sym typeface="Calibri"/>
                        </a:rPr>
                        <a:t>The company provides less</a:t>
                      </a:r>
                      <a:r>
                        <a:rPr lang="en-US" sz="1450" u="none" cap="none" strike="noStrike">
                          <a:latin typeface="Calibri"/>
                          <a:ea typeface="Calibri"/>
                          <a:cs typeface="Calibri"/>
                          <a:sym typeface="Calibri"/>
                        </a:rPr>
                        <a:t> </a:t>
                      </a:r>
                      <a:r>
                        <a:rPr lang="en-US" sz="1450" u="none" cap="none" strike="noStrike">
                          <a:latin typeface="Calibri"/>
                          <a:ea typeface="Calibri"/>
                          <a:cs typeface="Calibri"/>
                          <a:sym typeface="Calibri"/>
                        </a:rPr>
                        <a:t>customer services such as</a:t>
                      </a:r>
                      <a:r>
                        <a:rPr lang="en-US" sz="1450" u="none" cap="none" strike="noStrike">
                          <a:latin typeface="Calibri"/>
                          <a:ea typeface="Calibri"/>
                          <a:cs typeface="Calibri"/>
                          <a:sym typeface="Calibri"/>
                        </a:rPr>
                        <a:t> </a:t>
                      </a:r>
                      <a:r>
                        <a:rPr lang="en-US" sz="1450" u="none" cap="none" strike="noStrike">
                          <a:latin typeface="Calibri"/>
                          <a:ea typeface="Calibri"/>
                          <a:cs typeface="Calibri"/>
                          <a:sym typeface="Calibri"/>
                        </a:rPr>
                        <a:t>feedback from customer</a:t>
                      </a:r>
                      <a:endParaRPr sz="145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US" sz="1450" u="none" cap="none" strike="noStrike">
                          <a:latin typeface="Calibri"/>
                          <a:ea typeface="Calibri"/>
                          <a:cs typeface="Calibri"/>
                          <a:sym typeface="Calibri"/>
                        </a:rPr>
                        <a:t>Develop feedback platform for customer</a:t>
                      </a:r>
                      <a:endParaRPr sz="1450" u="none" cap="none" strike="noStrike">
                        <a:latin typeface="Calibri"/>
                        <a:ea typeface="Calibri"/>
                        <a:cs typeface="Calibri"/>
                        <a:sym typeface="Calibri"/>
                      </a:endParaRPr>
                    </a:p>
                  </a:txBody>
                  <a:tcPr marT="45725" marB="45725" marR="91450" marL="91450"/>
                </a:tc>
              </a:tr>
              <a:tr h="746925">
                <a:tc>
                  <a:txBody>
                    <a:bodyPr/>
                    <a:lstStyle/>
                    <a:p>
                      <a:pPr indent="-228600" lvl="0" marL="228600" marR="0" rtl="0" algn="l">
                        <a:lnSpc>
                          <a:spcPct val="100000"/>
                        </a:lnSpc>
                        <a:spcBef>
                          <a:spcPts val="0"/>
                        </a:spcBef>
                        <a:spcAft>
                          <a:spcPts val="0"/>
                        </a:spcAft>
                        <a:buNone/>
                      </a:pPr>
                      <a:r>
                        <a:rPr lang="en-US" sz="1450" u="none" cap="none" strike="noStrike">
                          <a:latin typeface="Calibri"/>
                          <a:ea typeface="Calibri"/>
                          <a:cs typeface="Calibri"/>
                          <a:sym typeface="Calibri"/>
                        </a:rPr>
                        <a:t>The company only accept cash money and customer cannot pay online</a:t>
                      </a:r>
                      <a:r>
                        <a:rPr lang="en-US" sz="1450">
                          <a:latin typeface="Calibri"/>
                          <a:ea typeface="Calibri"/>
                          <a:cs typeface="Calibri"/>
                          <a:sym typeface="Calibri"/>
                        </a:rPr>
                        <a:t>.</a:t>
                      </a:r>
                      <a:endParaRPr sz="145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US" sz="1450" u="none" cap="none" strike="noStrike">
                          <a:latin typeface="Calibri"/>
                          <a:ea typeface="Calibri"/>
                          <a:cs typeface="Calibri"/>
                          <a:sym typeface="Calibri"/>
                        </a:rPr>
                        <a:t>Develop </a:t>
                      </a:r>
                      <a:r>
                        <a:rPr lang="en-US" sz="1450">
                          <a:latin typeface="Calibri"/>
                          <a:ea typeface="Calibri"/>
                          <a:cs typeface="Calibri"/>
                          <a:sym typeface="Calibri"/>
                        </a:rPr>
                        <a:t>online payment</a:t>
                      </a:r>
                      <a:endParaRPr sz="1450" u="none" cap="none" strike="noStrike">
                        <a:latin typeface="Calibri"/>
                        <a:ea typeface="Calibri"/>
                        <a:cs typeface="Calibri"/>
                        <a:sym typeface="Calibri"/>
                      </a:endParaRPr>
                    </a:p>
                  </a:txBody>
                  <a:tcPr marT="45725" marB="45725" marR="91450" marL="9145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u="sng"/>
              <a:t>HCI &amp; EC system</a:t>
            </a:r>
            <a:endParaRPr/>
          </a:p>
        </p:txBody>
      </p:sp>
      <p:sp>
        <p:nvSpPr>
          <p:cNvPr id="115" name="Google Shape;115;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0"/>
              </a:spcBef>
              <a:spcAft>
                <a:spcPts val="0"/>
              </a:spcAft>
              <a:buSzPts val="1800"/>
              <a:buChar char="•"/>
            </a:pPr>
            <a:r>
              <a:rPr lang="en-US"/>
              <a:t>HCI is more than user interfaces and more than ``screen-deep''. In the first 10 to 15 years of its history, HCI focus on interfaces and design criteria for graphical user interface (GUIs) using windows, icons and menus to create an effective system. </a:t>
            </a:r>
            <a:endParaRPr/>
          </a:p>
          <a:p>
            <a:pPr indent="0" lvl="0" marL="0" rtl="0" algn="l">
              <a:lnSpc>
                <a:spcPct val="90000"/>
              </a:lnSpc>
              <a:spcBef>
                <a:spcPts val="0"/>
              </a:spcBef>
              <a:spcAft>
                <a:spcPts val="0"/>
              </a:spcAft>
              <a:buNone/>
            </a:pPr>
            <a:r>
              <a:t/>
            </a:r>
            <a:endParaRPr/>
          </a:p>
          <a:p>
            <a:pPr indent="-342900" lvl="0" marL="457200" rtl="0" algn="l">
              <a:lnSpc>
                <a:spcPct val="90000"/>
              </a:lnSpc>
              <a:spcBef>
                <a:spcPts val="0"/>
              </a:spcBef>
              <a:spcAft>
                <a:spcPts val="0"/>
              </a:spcAft>
              <a:buSzPts val="1800"/>
              <a:buChar char="•"/>
            </a:pPr>
            <a:r>
              <a:rPr lang="en-US"/>
              <a:t>Plant Nursery system use Jakob Nielsen’s 10 Usability Heuristic.</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a:t>HCI priciples implemented: -</a:t>
            </a:r>
            <a:endParaRPr/>
          </a:p>
        </p:txBody>
      </p:sp>
      <p:sp>
        <p:nvSpPr>
          <p:cNvPr id="121" name="Google Shape;121;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2800"/>
              <a:buChar char="•"/>
            </a:pPr>
            <a:r>
              <a:rPr lang="en-US"/>
              <a:t>Consistency and standards </a:t>
            </a:r>
            <a:endParaRPr/>
          </a:p>
          <a:p>
            <a:pPr indent="-165100" lvl="0" marL="228600" rtl="0" algn="l">
              <a:lnSpc>
                <a:spcPct val="90000"/>
              </a:lnSpc>
              <a:spcBef>
                <a:spcPts val="1000"/>
              </a:spcBef>
              <a:spcAft>
                <a:spcPts val="0"/>
              </a:spcAft>
              <a:buSzPts val="1800"/>
              <a:buChar char="•"/>
            </a:pPr>
            <a:r>
              <a:rPr lang="en-US"/>
              <a:t>Recognition rather than recall </a:t>
            </a:r>
            <a:endParaRPr/>
          </a:p>
          <a:p>
            <a:pPr indent="-165100" lvl="0" marL="228600" rtl="0" algn="l">
              <a:lnSpc>
                <a:spcPct val="90000"/>
              </a:lnSpc>
              <a:spcBef>
                <a:spcPts val="1000"/>
              </a:spcBef>
              <a:spcAft>
                <a:spcPts val="0"/>
              </a:spcAft>
              <a:buSzPts val="1800"/>
              <a:buChar char="•"/>
            </a:pPr>
            <a:r>
              <a:rPr lang="en-US"/>
              <a:t>Error prevention</a:t>
            </a:r>
            <a:endParaRPr/>
          </a:p>
          <a:p>
            <a:pPr indent="-165100" lvl="0" marL="228600" rtl="0" algn="l">
              <a:lnSpc>
                <a:spcPct val="90000"/>
              </a:lnSpc>
              <a:spcBef>
                <a:spcPts val="1000"/>
              </a:spcBef>
              <a:spcAft>
                <a:spcPts val="0"/>
              </a:spcAft>
              <a:buSzPts val="1800"/>
              <a:buChar char="•"/>
            </a:pPr>
            <a:r>
              <a:rPr lang="en-US"/>
              <a:t>Flexibility and efficiency of use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7"/>
          <p:cNvSpPr txBox="1"/>
          <p:nvPr/>
        </p:nvSpPr>
        <p:spPr>
          <a:xfrm>
            <a:off x="352425" y="709863"/>
            <a:ext cx="1781175"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en-US" sz="1800">
                <a:solidFill>
                  <a:schemeClr val="dk1"/>
                </a:solidFill>
                <a:latin typeface="Calibri"/>
                <a:ea typeface="Calibri"/>
                <a:cs typeface="Calibri"/>
                <a:sym typeface="Calibri"/>
              </a:rPr>
              <a:t>Home page for Bangsal Chetak Website</a:t>
            </a:r>
            <a:endParaRPr/>
          </a:p>
        </p:txBody>
      </p:sp>
      <p:pic>
        <p:nvPicPr>
          <p:cNvPr id="127" name="Google Shape;127;p17"/>
          <p:cNvPicPr preferRelativeResize="0"/>
          <p:nvPr/>
        </p:nvPicPr>
        <p:blipFill rotWithShape="1">
          <a:blip r:embed="rId3">
            <a:alphaModFix/>
          </a:blip>
          <a:srcRect b="7747" l="0" r="0" t="8675"/>
          <a:stretch/>
        </p:blipFill>
        <p:spPr>
          <a:xfrm>
            <a:off x="2133600" y="899675"/>
            <a:ext cx="9753599" cy="4583299"/>
          </a:xfrm>
          <a:prstGeom prst="rect">
            <a:avLst/>
          </a:prstGeom>
          <a:noFill/>
          <a:ln cap="flat" cmpd="sng" w="28575">
            <a:solidFill>
              <a:schemeClr val="dk2"/>
            </a:solidFill>
            <a:prstDash val="solid"/>
            <a:round/>
            <a:headEnd len="sm" w="sm" type="none"/>
            <a:tailEnd len="sm" w="sm" type="none"/>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graphicFrame>
        <p:nvGraphicFramePr>
          <p:cNvPr id="132" name="Google Shape;132;p18"/>
          <p:cNvGraphicFramePr/>
          <p:nvPr/>
        </p:nvGraphicFramePr>
        <p:xfrm>
          <a:off x="1303928" y="1259895"/>
          <a:ext cx="3000000" cy="3000000"/>
        </p:xfrm>
        <a:graphic>
          <a:graphicData uri="http://schemas.openxmlformats.org/drawingml/2006/table">
            <a:tbl>
              <a:tblPr bandRow="1" firstRow="1">
                <a:noFill/>
                <a:tableStyleId>{5B6FD61C-3907-46B5-9A41-C045E6CE29E4}</a:tableStyleId>
              </a:tblPr>
              <a:tblGrid>
                <a:gridCol w="3309700"/>
                <a:gridCol w="6079925"/>
              </a:tblGrid>
              <a:tr h="456375">
                <a:tc>
                  <a:txBody>
                    <a:bodyPr/>
                    <a:lstStyle/>
                    <a:p>
                      <a:pPr indent="0" lvl="0" marL="0" marR="0" rtl="0" algn="l">
                        <a:spcBef>
                          <a:spcPts val="0"/>
                        </a:spcBef>
                        <a:spcAft>
                          <a:spcPts val="0"/>
                        </a:spcAft>
                        <a:buNone/>
                      </a:pPr>
                      <a:r>
                        <a:rPr lang="en-US" sz="1800"/>
                        <a:t>Human Computer Interaction </a:t>
                      </a:r>
                      <a:endParaRPr/>
                    </a:p>
                  </a:txBody>
                  <a:tcPr marT="45725" marB="45725" marR="91450" marL="91450"/>
                </a:tc>
                <a:tc>
                  <a:txBody>
                    <a:bodyPr/>
                    <a:lstStyle/>
                    <a:p>
                      <a:pPr indent="0" lvl="0" marL="0" marR="0" rtl="0" algn="l">
                        <a:spcBef>
                          <a:spcPts val="0"/>
                        </a:spcBef>
                        <a:spcAft>
                          <a:spcPts val="0"/>
                        </a:spcAft>
                        <a:buNone/>
                      </a:pPr>
                      <a:r>
                        <a:rPr lang="en-US" sz="1800"/>
                        <a:t>How it is implemented</a:t>
                      </a:r>
                      <a:endParaRPr/>
                    </a:p>
                  </a:txBody>
                  <a:tcPr marT="45725" marB="45725" marR="91450" marL="91450"/>
                </a:tc>
              </a:tr>
              <a:tr h="528450">
                <a:tc>
                  <a:txBody>
                    <a:bodyPr/>
                    <a:lstStyle/>
                    <a:p>
                      <a:pPr indent="0" lvl="0" marL="0" marR="0" rtl="0" algn="l">
                        <a:spcBef>
                          <a:spcPts val="0"/>
                        </a:spcBef>
                        <a:spcAft>
                          <a:spcPts val="0"/>
                        </a:spcAft>
                        <a:buNone/>
                      </a:pPr>
                      <a:r>
                        <a:rPr b="1" lang="en-US" sz="1800"/>
                        <a:t>Design patterns</a:t>
                      </a:r>
                      <a:endParaRPr/>
                    </a:p>
                  </a:txBody>
                  <a:tcPr marT="45725" marB="45725" marR="91450" marL="91450"/>
                </a:tc>
                <a:tc>
                  <a:txBody>
                    <a:bodyPr/>
                    <a:lstStyle/>
                    <a:p>
                      <a:pPr indent="0" lvl="0" marL="0" marR="0" rtl="0" algn="l">
                        <a:spcBef>
                          <a:spcPts val="0"/>
                        </a:spcBef>
                        <a:spcAft>
                          <a:spcPts val="0"/>
                        </a:spcAft>
                        <a:buNone/>
                      </a:pPr>
                      <a:r>
                        <a:rPr b="1" lang="en-US" sz="1800"/>
                        <a:t>Implementation in the system</a:t>
                      </a:r>
                      <a:endParaRPr/>
                    </a:p>
                  </a:txBody>
                  <a:tcPr marT="45725" marB="45725" marR="91450" marL="91450"/>
                </a:tc>
              </a:tr>
              <a:tr h="730925">
                <a:tc>
                  <a:txBody>
                    <a:bodyPr/>
                    <a:lstStyle/>
                    <a:p>
                      <a:pPr indent="0" lvl="0" marL="0" marR="0" rtl="0" algn="ctr">
                        <a:spcBef>
                          <a:spcPts val="0"/>
                        </a:spcBef>
                        <a:spcAft>
                          <a:spcPts val="0"/>
                        </a:spcAft>
                        <a:buNone/>
                      </a:pPr>
                      <a:r>
                        <a:t/>
                      </a:r>
                      <a:endParaRPr sz="1800"/>
                    </a:p>
                    <a:p>
                      <a:pPr indent="0" lvl="0" marL="0" marR="0" rtl="0" algn="ctr">
                        <a:spcBef>
                          <a:spcPts val="0"/>
                        </a:spcBef>
                        <a:spcAft>
                          <a:spcPts val="0"/>
                        </a:spcAft>
                        <a:buNone/>
                      </a:pPr>
                      <a:r>
                        <a:rPr lang="en-US" sz="1800"/>
                        <a:t>1. Navigation</a:t>
                      </a:r>
                      <a:endParaRPr/>
                    </a:p>
                  </a:txBody>
                  <a:tcPr marT="45725" marB="45725" marR="91450" marL="91450"/>
                </a:tc>
                <a:tc>
                  <a:txBody>
                    <a:bodyPr/>
                    <a:lstStyle/>
                    <a:p>
                      <a:pPr indent="0" lvl="0" marL="0" marR="0" rtl="0" algn="l">
                        <a:spcBef>
                          <a:spcPts val="0"/>
                        </a:spcBef>
                        <a:spcAft>
                          <a:spcPts val="0"/>
                        </a:spcAft>
                        <a:buNone/>
                      </a:pPr>
                      <a:r>
                        <a:t/>
                      </a:r>
                      <a:endParaRPr sz="1800">
                        <a:solidFill>
                          <a:srgbClr val="548135"/>
                        </a:solidFill>
                      </a:endParaRPr>
                    </a:p>
                  </a:txBody>
                  <a:tcPr marT="45725" marB="45725" marR="91450" marL="91450"/>
                </a:tc>
              </a:tr>
              <a:tr h="1421725">
                <a:tc>
                  <a:txBody>
                    <a:bodyPr/>
                    <a:lstStyle/>
                    <a:p>
                      <a:pPr indent="0" lvl="0" marL="0" marR="0" rtl="0" algn="ctr">
                        <a:spcBef>
                          <a:spcPts val="0"/>
                        </a:spcBef>
                        <a:spcAft>
                          <a:spcPts val="0"/>
                        </a:spcAft>
                        <a:buNone/>
                      </a:pPr>
                      <a:r>
                        <a:t/>
                      </a:r>
                      <a:endParaRPr sz="1800"/>
                    </a:p>
                    <a:p>
                      <a:pPr indent="0" lvl="0" marL="0" marR="0" rtl="0" algn="ctr">
                        <a:spcBef>
                          <a:spcPts val="0"/>
                        </a:spcBef>
                        <a:spcAft>
                          <a:spcPts val="0"/>
                        </a:spcAft>
                        <a:buNone/>
                      </a:pPr>
                      <a:r>
                        <a:rPr lang="en-US" sz="1800"/>
                        <a:t>2. Message Error</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alibri"/>
                        <a:buNone/>
                      </a:pPr>
                      <a:r>
                        <a:t/>
                      </a:r>
                      <a:endParaRPr sz="1800">
                        <a:solidFill>
                          <a:srgbClr val="548135"/>
                        </a:solidFill>
                      </a:endParaRPr>
                    </a:p>
                  </a:txBody>
                  <a:tcPr marT="45725" marB="45725" marR="91450" marL="91450"/>
                </a:tc>
              </a:tr>
              <a:tr h="912475">
                <a:tc>
                  <a:txBody>
                    <a:bodyPr/>
                    <a:lstStyle/>
                    <a:p>
                      <a:pPr indent="0" lvl="0" marL="0" rtl="0" algn="ctr">
                        <a:spcBef>
                          <a:spcPts val="0"/>
                        </a:spcBef>
                        <a:spcAft>
                          <a:spcPts val="0"/>
                        </a:spcAft>
                        <a:buClr>
                          <a:schemeClr val="dk1"/>
                        </a:buClr>
                        <a:buFont typeface="Arial"/>
                        <a:buNone/>
                      </a:pPr>
                      <a:r>
                        <a:rPr lang="en-US" sz="1800"/>
                        <a:t>3</a:t>
                      </a:r>
                      <a:r>
                        <a:rPr lang="en-US" sz="1800"/>
                        <a:t>. Button</a:t>
                      </a:r>
                      <a:endParaRPr sz="1800"/>
                    </a:p>
                  </a:txBody>
                  <a:tcPr marT="45725" marB="45725" marR="91450" marL="91450"/>
                </a:tc>
                <a:tc>
                  <a:txBody>
                    <a:bodyPr/>
                    <a:lstStyle/>
                    <a:p>
                      <a:pPr indent="0" lvl="0" marL="0" marR="0" rtl="0" algn="l">
                        <a:lnSpc>
                          <a:spcPct val="100000"/>
                        </a:lnSpc>
                        <a:spcBef>
                          <a:spcPts val="0"/>
                        </a:spcBef>
                        <a:spcAft>
                          <a:spcPts val="0"/>
                        </a:spcAft>
                        <a:buNone/>
                      </a:pPr>
                      <a:r>
                        <a:t/>
                      </a:r>
                      <a:endParaRPr sz="1800">
                        <a:solidFill>
                          <a:srgbClr val="548135"/>
                        </a:solidFill>
                      </a:endParaRPr>
                    </a:p>
                  </a:txBody>
                  <a:tcPr marT="45725" marB="45725" marR="91450" marL="91450"/>
                </a:tc>
              </a:tr>
              <a:tr h="912475">
                <a:tc>
                  <a:txBody>
                    <a:bodyPr/>
                    <a:lstStyle/>
                    <a:p>
                      <a:pPr indent="0" lvl="0" marL="0" rtl="0" algn="ctr">
                        <a:spcBef>
                          <a:spcPts val="0"/>
                        </a:spcBef>
                        <a:spcAft>
                          <a:spcPts val="0"/>
                        </a:spcAft>
                        <a:buNone/>
                      </a:pPr>
                      <a:r>
                        <a:rPr lang="en-US" sz="1800"/>
                        <a:t>4. Icon</a:t>
                      </a:r>
                      <a:endParaRPr sz="1800"/>
                    </a:p>
                  </a:txBody>
                  <a:tcPr marT="45725" marB="45725" marR="91450" marL="91450"/>
                </a:tc>
                <a:tc>
                  <a:txBody>
                    <a:bodyPr/>
                    <a:lstStyle/>
                    <a:p>
                      <a:pPr indent="0" lvl="0" marL="0" marR="0" rtl="0" algn="l">
                        <a:lnSpc>
                          <a:spcPct val="100000"/>
                        </a:lnSpc>
                        <a:spcBef>
                          <a:spcPts val="0"/>
                        </a:spcBef>
                        <a:spcAft>
                          <a:spcPts val="0"/>
                        </a:spcAft>
                        <a:buNone/>
                      </a:pPr>
                      <a:r>
                        <a:t/>
                      </a:r>
                      <a:endParaRPr sz="1800">
                        <a:solidFill>
                          <a:srgbClr val="548135"/>
                        </a:solidFill>
                      </a:endParaRPr>
                    </a:p>
                  </a:txBody>
                  <a:tcPr marT="45725" marB="45725" marR="91450" marL="91450"/>
                </a:tc>
              </a:tr>
            </a:tbl>
          </a:graphicData>
        </a:graphic>
      </p:graphicFrame>
      <p:sp>
        <p:nvSpPr>
          <p:cNvPr id="133" name="Google Shape;133;p18"/>
          <p:cNvSpPr/>
          <p:nvPr/>
        </p:nvSpPr>
        <p:spPr>
          <a:xfrm>
            <a:off x="2732066" y="624825"/>
            <a:ext cx="653332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Merging Human Computer Interaction (UI) concept with EC system</a:t>
            </a:r>
            <a:endParaRPr/>
          </a:p>
        </p:txBody>
      </p:sp>
      <p:pic>
        <p:nvPicPr>
          <p:cNvPr id="134" name="Google Shape;134;p18"/>
          <p:cNvPicPr preferRelativeResize="0"/>
          <p:nvPr/>
        </p:nvPicPr>
        <p:blipFill>
          <a:blip r:embed="rId3">
            <a:alphaModFix/>
          </a:blip>
          <a:stretch>
            <a:fillRect/>
          </a:stretch>
        </p:blipFill>
        <p:spPr>
          <a:xfrm>
            <a:off x="5618202" y="2381275"/>
            <a:ext cx="4030775" cy="488225"/>
          </a:xfrm>
          <a:prstGeom prst="rect">
            <a:avLst/>
          </a:prstGeom>
          <a:noFill/>
          <a:ln cap="flat" cmpd="sng" w="28575">
            <a:solidFill>
              <a:schemeClr val="dk2"/>
            </a:solidFill>
            <a:prstDash val="solid"/>
            <a:round/>
            <a:headEnd len="sm" w="sm" type="none"/>
            <a:tailEnd len="sm" w="sm" type="none"/>
          </a:ln>
        </p:spPr>
      </p:pic>
      <p:pic>
        <p:nvPicPr>
          <p:cNvPr id="135" name="Google Shape;135;p18"/>
          <p:cNvPicPr preferRelativeResize="0"/>
          <p:nvPr/>
        </p:nvPicPr>
        <p:blipFill>
          <a:blip r:embed="rId4">
            <a:alphaModFix/>
          </a:blip>
          <a:stretch>
            <a:fillRect/>
          </a:stretch>
        </p:blipFill>
        <p:spPr>
          <a:xfrm>
            <a:off x="6636263" y="4473575"/>
            <a:ext cx="1994658" cy="777800"/>
          </a:xfrm>
          <a:prstGeom prst="rect">
            <a:avLst/>
          </a:prstGeom>
          <a:noFill/>
          <a:ln cap="flat" cmpd="sng" w="28575">
            <a:solidFill>
              <a:schemeClr val="dk2"/>
            </a:solidFill>
            <a:prstDash val="solid"/>
            <a:round/>
            <a:headEnd len="sm" w="sm" type="none"/>
            <a:tailEnd len="sm" w="sm" type="none"/>
          </a:ln>
        </p:spPr>
      </p:pic>
      <p:pic>
        <p:nvPicPr>
          <p:cNvPr id="136" name="Google Shape;136;p18"/>
          <p:cNvPicPr preferRelativeResize="0"/>
          <p:nvPr/>
        </p:nvPicPr>
        <p:blipFill>
          <a:blip r:embed="rId5">
            <a:alphaModFix/>
          </a:blip>
          <a:stretch>
            <a:fillRect/>
          </a:stretch>
        </p:blipFill>
        <p:spPr>
          <a:xfrm>
            <a:off x="6505663" y="3387586"/>
            <a:ext cx="2255850" cy="707050"/>
          </a:xfrm>
          <a:prstGeom prst="rect">
            <a:avLst/>
          </a:prstGeom>
          <a:noFill/>
          <a:ln cap="flat" cmpd="sng" w="28575">
            <a:solidFill>
              <a:schemeClr val="dk2"/>
            </a:solidFill>
            <a:prstDash val="solid"/>
            <a:round/>
            <a:headEnd len="sm" w="sm" type="none"/>
            <a:tailEnd len="sm" w="sm" type="none"/>
          </a:ln>
        </p:spPr>
      </p:pic>
      <p:pic>
        <p:nvPicPr>
          <p:cNvPr id="137" name="Google Shape;137;p18"/>
          <p:cNvPicPr preferRelativeResize="0"/>
          <p:nvPr/>
        </p:nvPicPr>
        <p:blipFill>
          <a:blip r:embed="rId6">
            <a:alphaModFix/>
          </a:blip>
          <a:stretch>
            <a:fillRect/>
          </a:stretch>
        </p:blipFill>
        <p:spPr>
          <a:xfrm>
            <a:off x="7240463" y="5465650"/>
            <a:ext cx="786225" cy="611500"/>
          </a:xfrm>
          <a:prstGeom prst="rect">
            <a:avLst/>
          </a:prstGeom>
          <a:noFill/>
          <a:ln cap="flat" cmpd="sng" w="28575">
            <a:solidFill>
              <a:schemeClr val="dk2"/>
            </a:solidFill>
            <a:prstDash val="solid"/>
            <a:round/>
            <a:headEnd len="sm" w="sm" type="none"/>
            <a:tailEnd len="sm" w="sm" type="none"/>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