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1" r:id="rId3"/>
    <p:sldId id="268" r:id="rId4"/>
    <p:sldId id="25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E3FD-B2BC-435B-82D6-05D8E6E45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238FB-B3EB-4439-AAE4-EF247E6F6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0E3B8-315A-4649-B8EE-16B158C4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B6F0-D5D1-4E04-A9EA-A2F9001A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BDCE-48B6-40D0-8A6D-10684E51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F7F3-DF36-4109-A206-D9C2DA2E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5B415-2964-4D72-A241-54E7EA524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54FB-5BE2-4849-8704-E4D3ACF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32C0F-3E7C-4AD3-8733-4920FDBF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BD88-7C15-4843-837C-3FE45038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27B74-03DD-49CD-B20F-B012B04A7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03617-1F27-4BD9-83A0-E9A94EE2B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BB09-1A6D-44F7-963E-170294A4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9ED9-A1DA-444A-B906-664A27E1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5CD34-E758-40DD-9398-474ED903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5331-3D6D-497A-A39A-79530C41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68AF4-C30C-4277-B07F-2E14CE54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2631-C23D-4200-99A0-C1FBF86A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1327-9AFB-4B3A-A754-A08DCB02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DB4A-87C8-4D33-8D8F-3E67AA53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72E7-7F20-44E5-848B-DF0A11FC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512D-D493-4F81-A5F0-2850284E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ADF9-F137-4E3A-BC58-764BBCFB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89236-A503-40B1-AC57-D1DA0A00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EEADF-E770-4673-8071-14B9D407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6FA-5E93-4056-82A4-2459D43E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DA25-CE46-46BA-A104-F6763A13D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C3482-4EE5-48F4-A419-D2694640D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47B5B-8C5B-44BE-8BCA-E9B67F74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9CD1E-F66C-4693-8505-1F487AE7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95809-E8B4-445A-9A90-00C8C8F1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5C90-8B1C-47AD-A098-BAC8C1FB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FA3F7-FE3B-449F-9C70-F0B7E7E0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6F722-CD39-478E-9AF2-D63E0FA7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D5BD1-4F1B-44D3-89F9-16F87DE63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D06F9-E085-461C-8464-4E57E18B2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A1B89-6E3F-495C-B970-BFC55A77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2B0B6-C122-40BD-B6A5-C43AA758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49C28-DDFE-42BC-9A0A-D206A71F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8FF4-214A-4FC8-BCE3-1D6B2407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F9775-8657-451C-8CF4-177D091A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CF551-5114-4486-B4E1-0864A83F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F5A41-61AE-4DAF-B3D0-FC7297FF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5E45B-FCF9-4758-AF13-5997E121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FE366-11D0-4D1E-97DA-77A88FCD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00BB-1D94-454A-BD4A-9189ED5E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5432-245C-49BB-B2CE-7980EAFB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BB62-1269-402A-BBCD-E6515E04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BCFE6-CFE6-4B07-AEC4-5B07281BA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6DDF-EC13-40AD-8408-E48AA742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DADE0-4689-4EF1-A35A-7A30ADB5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DC440-3AEF-4E54-82D3-6004B58E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37A4-71D4-44A6-861D-0C6D93B0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1573A-9D7F-47EB-9671-F399FDD35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5C0CA-CA66-42DB-9E8C-9D0E5219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237E-5B2B-46C3-9DDC-7816F5DF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F1138-C70B-49C9-B45E-93EAE513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ED398-149E-49BD-A801-DDAD6209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2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53AB7-1D3C-4D5E-AF3E-138F1695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01F83-5325-423A-BEB1-BCDDA76F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DB0D-2C5B-4E6F-9536-C6081AF6A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D71D-2913-4445-8C73-18673F0F11E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B4D1-D0C6-4BDA-A965-472EE24C2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3255-FB24-431B-B86A-749F76DE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4761-07CA-437D-B6A2-890D8758E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75848"/>
            <a:ext cx="9144000" cy="1610825"/>
          </a:xfrm>
        </p:spPr>
        <p:txBody>
          <a:bodyPr>
            <a:normAutofit/>
          </a:bodyPr>
          <a:lstStyle/>
          <a:p>
            <a:r>
              <a:rPr lang="en-US" sz="5400" dirty="0"/>
              <a:t>Student Luggage Storage System</a:t>
            </a:r>
            <a:br>
              <a:rPr lang="en-US" sz="5400" dirty="0"/>
            </a:br>
            <a:r>
              <a:rPr lang="en-US" sz="5400" dirty="0"/>
              <a:t>(SLSS)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668" y="3671327"/>
            <a:ext cx="10944663" cy="2644018"/>
          </a:xfrm>
        </p:spPr>
        <p:txBody>
          <a:bodyPr>
            <a:normAutofit/>
          </a:bodyPr>
          <a:lstStyle/>
          <a:p>
            <a:r>
              <a:rPr lang="en-US" dirty="0"/>
              <a:t>Prepared by :</a:t>
            </a:r>
          </a:p>
          <a:p>
            <a:r>
              <a:rPr lang="en-US" dirty="0" err="1"/>
              <a:t>Sofea</a:t>
            </a:r>
            <a:r>
              <a:rPr lang="en-US" dirty="0"/>
              <a:t> Aida </a:t>
            </a:r>
            <a:r>
              <a:rPr lang="en-US" dirty="0" err="1"/>
              <a:t>binti</a:t>
            </a:r>
            <a:r>
              <a:rPr lang="en-US" dirty="0"/>
              <a:t> </a:t>
            </a:r>
            <a:r>
              <a:rPr lang="en-US" dirty="0" err="1"/>
              <a:t>Sallehan</a:t>
            </a:r>
            <a:r>
              <a:rPr lang="en-US" dirty="0"/>
              <a:t> </a:t>
            </a:r>
          </a:p>
          <a:p>
            <a:r>
              <a:rPr lang="en-US" dirty="0"/>
              <a:t>(2017669176)</a:t>
            </a:r>
          </a:p>
        </p:txBody>
      </p:sp>
    </p:spTree>
    <p:extLst>
      <p:ext uri="{BB962C8B-B14F-4D97-AF65-F5344CB8AC3E}">
        <p14:creationId xmlns:p14="http://schemas.microsoft.com/office/powerpoint/2010/main" val="42525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62" y="258963"/>
            <a:ext cx="3753163" cy="2009362"/>
          </a:xfr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Background of Study</a:t>
            </a:r>
          </a:p>
          <a:p>
            <a:pPr marL="0" indent="0">
              <a:buNone/>
            </a:pPr>
            <a:r>
              <a:rPr lang="en-US" sz="1400" dirty="0"/>
              <a:t>Case Study: UiTM Terengganu </a:t>
            </a:r>
            <a:r>
              <a:rPr lang="en-US" sz="1400" dirty="0" err="1"/>
              <a:t>Kampus</a:t>
            </a:r>
            <a:r>
              <a:rPr lang="en-US" sz="1400" dirty="0"/>
              <a:t> Kuala Terengganu</a:t>
            </a:r>
          </a:p>
          <a:p>
            <a:pPr marL="0" indent="0">
              <a:buNone/>
            </a:pPr>
            <a:r>
              <a:rPr lang="en-US" sz="1400" dirty="0"/>
              <a:t>AOI: Rental Management System</a:t>
            </a:r>
          </a:p>
          <a:p>
            <a:pPr marL="0" indent="0">
              <a:buNone/>
            </a:pPr>
            <a:r>
              <a:rPr lang="en-US" sz="1400" dirty="0"/>
              <a:t>Domain: Educational Institution</a:t>
            </a:r>
          </a:p>
          <a:p>
            <a:pPr marL="0" indent="0">
              <a:buNone/>
            </a:pPr>
            <a:r>
              <a:rPr lang="en-US" sz="1400" dirty="0"/>
              <a:t>Theory: 10 Usability Heuristic by Jakob Nielsen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5318" y="3283233"/>
            <a:ext cx="1418456" cy="121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Current Booking Process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43436" y="2617879"/>
            <a:ext cx="3747986" cy="16237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Problem Statement</a:t>
            </a:r>
            <a:r>
              <a:rPr lang="en-US" sz="1400" dirty="0"/>
              <a:t> </a:t>
            </a:r>
          </a:p>
          <a:p>
            <a:pPr marL="182563" indent="-182563">
              <a:buFont typeface="Arial" panose="020B0604020202020204" pitchFamily="34" charset="0"/>
              <a:buNone/>
            </a:pPr>
            <a:r>
              <a:rPr lang="en-US" sz="1400" dirty="0"/>
              <a:t>1. Time consuming to obtain details of room </a:t>
            </a:r>
          </a:p>
          <a:p>
            <a:pPr marL="182563" indent="-182563">
              <a:buFont typeface="Arial" panose="020B0604020202020204" pitchFamily="34" charset="0"/>
              <a:buNone/>
            </a:pPr>
            <a:r>
              <a:rPr lang="en-US" sz="1400" dirty="0"/>
              <a:t>2. Risk of losing students information</a:t>
            </a:r>
          </a:p>
          <a:p>
            <a:pPr marL="0" indent="0">
              <a:buNone/>
            </a:pPr>
            <a:r>
              <a:rPr lang="en-US" sz="1400" dirty="0"/>
              <a:t>3. </a:t>
            </a:r>
            <a:r>
              <a:rPr lang="en-MY" sz="1400" dirty="0"/>
              <a:t>Losing of personal belongings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62A04-0E26-461A-A460-1579EE944937}"/>
              </a:ext>
            </a:extLst>
          </p:cNvPr>
          <p:cNvSpPr/>
          <p:nvPr/>
        </p:nvSpPr>
        <p:spPr>
          <a:xfrm>
            <a:off x="51003200" y="224536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1630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9255CBD-5626-418C-9E71-0AD3BB121741}"/>
              </a:ext>
            </a:extLst>
          </p:cNvPr>
          <p:cNvSpPr txBox="1">
            <a:spLocks/>
          </p:cNvSpPr>
          <p:nvPr/>
        </p:nvSpPr>
        <p:spPr>
          <a:xfrm>
            <a:off x="248304" y="4503109"/>
            <a:ext cx="3743105" cy="20848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Objectives</a:t>
            </a:r>
            <a:endParaRPr lang="en-US" sz="1400" dirty="0"/>
          </a:p>
          <a:p>
            <a:pPr marL="182563" indent="-182563">
              <a:buFont typeface="Arial" panose="020B0604020202020204" pitchFamily="34" charset="0"/>
              <a:buNone/>
            </a:pPr>
            <a:r>
              <a:rPr lang="en-US" sz="1400" dirty="0"/>
              <a:t>1. To identify current process and problems with the current system.</a:t>
            </a:r>
          </a:p>
          <a:p>
            <a:pPr marL="182563" indent="-182563">
              <a:buFont typeface="Arial" panose="020B0604020202020204" pitchFamily="34" charset="0"/>
              <a:buNone/>
            </a:pPr>
            <a:r>
              <a:rPr lang="en-US" sz="1400" dirty="0"/>
              <a:t>2. To design and develop a system for both user requirements and system requirements. </a:t>
            </a:r>
          </a:p>
          <a:p>
            <a:pPr marL="182563" indent="-182563">
              <a:buFont typeface="Arial" panose="020B0604020202020204" pitchFamily="34" charset="0"/>
              <a:buNone/>
            </a:pPr>
            <a:r>
              <a:rPr lang="en-US" sz="1400" dirty="0"/>
              <a:t>3. To evaluate the functionality and usability of the system.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6F2B61A-425F-4FEA-B761-751959C5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614" y="19823"/>
            <a:ext cx="4967100" cy="67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EFEDC56-9F87-4264-873C-3A6BBABE3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69519"/>
              </p:ext>
            </p:extLst>
          </p:nvPr>
        </p:nvGraphicFramePr>
        <p:xfrm>
          <a:off x="2361028" y="1761979"/>
          <a:ext cx="7469944" cy="33340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1979">
                  <a:extLst>
                    <a:ext uri="{9D8B030D-6E8A-4147-A177-3AD203B41FA5}">
                      <a16:colId xmlns:a16="http://schemas.microsoft.com/office/drawing/2014/main" val="613039186"/>
                    </a:ext>
                  </a:extLst>
                </a:gridCol>
                <a:gridCol w="3737965">
                  <a:extLst>
                    <a:ext uri="{9D8B030D-6E8A-4147-A177-3AD203B41FA5}">
                      <a16:colId xmlns:a16="http://schemas.microsoft.com/office/drawing/2014/main" val="911211065"/>
                    </a:ext>
                  </a:extLst>
                </a:gridCol>
              </a:tblGrid>
              <a:tr h="4608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Problem Statement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Solution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20006"/>
                  </a:ext>
                </a:extLst>
              </a:tr>
              <a:tr h="83338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Too much time consumption in obtaining the details of the 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Online room booking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41383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Manual paper-based system may risk into losing of student and booking information.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Each data of the students will be recorded in a proper database.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66599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1800" kern="1200" dirty="0">
                          <a:effectLst/>
                        </a:rPr>
                        <a:t>Students tend to lost their belonging when they came back to receive their personal belongings.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Booking details is a proof that booking is made by a student.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7974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F5A2-333D-41F4-B1FF-A607654A5044}"/>
              </a:ext>
            </a:extLst>
          </p:cNvPr>
          <p:cNvSpPr txBox="1">
            <a:spLocks/>
          </p:cNvSpPr>
          <p:nvPr/>
        </p:nvSpPr>
        <p:spPr>
          <a:xfrm>
            <a:off x="4629461" y="447653"/>
            <a:ext cx="2933078" cy="46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231128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681" y="221352"/>
            <a:ext cx="555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Theory (10 Usability Heuristic for User Interface Design)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D5B25B-BE87-4F67-907F-1F01AB3B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02104"/>
              </p:ext>
            </p:extLst>
          </p:nvPr>
        </p:nvGraphicFramePr>
        <p:xfrm>
          <a:off x="682171" y="1080151"/>
          <a:ext cx="10827658" cy="5174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4229">
                  <a:extLst>
                    <a:ext uri="{9D8B030D-6E8A-4147-A177-3AD203B41FA5}">
                      <a16:colId xmlns:a16="http://schemas.microsoft.com/office/drawing/2014/main" val="1292570792"/>
                    </a:ext>
                  </a:extLst>
                </a:gridCol>
                <a:gridCol w="6023429">
                  <a:extLst>
                    <a:ext uri="{9D8B030D-6E8A-4147-A177-3AD203B41FA5}">
                      <a16:colId xmlns:a16="http://schemas.microsoft.com/office/drawing/2014/main" val="1794480382"/>
                    </a:ext>
                  </a:extLst>
                </a:gridCol>
              </a:tblGrid>
              <a:tr h="489848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Theory (10 Usability Heuristics by Jakob Nielsen)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Implementation in the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8321"/>
                  </a:ext>
                </a:extLst>
              </a:tr>
              <a:tr h="2598058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17036"/>
                  </a:ext>
                </a:extLst>
              </a:tr>
              <a:tr h="2086419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06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CBD2E27-8648-4ECC-9AAB-23E07150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4" t="9497" r="11784" b="9034"/>
          <a:stretch/>
        </p:blipFill>
        <p:spPr>
          <a:xfrm>
            <a:off x="6589486" y="1710461"/>
            <a:ext cx="3866865" cy="226662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63283-4B61-442E-823D-3FC73A8F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4" t="34439" r="28358" b="34719"/>
          <a:stretch/>
        </p:blipFill>
        <p:spPr>
          <a:xfrm>
            <a:off x="6203205" y="4305875"/>
            <a:ext cx="4639426" cy="179219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352159-1D7E-4FCE-9379-89C9F20BAEA3}"/>
              </a:ext>
            </a:extLst>
          </p:cNvPr>
          <p:cNvSpPr txBox="1"/>
          <p:nvPr/>
        </p:nvSpPr>
        <p:spPr>
          <a:xfrm>
            <a:off x="1349369" y="2674496"/>
            <a:ext cx="343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Aesthetic and minimalist design</a:t>
            </a:r>
            <a:endParaRPr lang="en-MY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00C4C-C8CC-4774-B011-94844C080B44}"/>
              </a:ext>
            </a:extLst>
          </p:cNvPr>
          <p:cNvSpPr txBox="1"/>
          <p:nvPr/>
        </p:nvSpPr>
        <p:spPr>
          <a:xfrm>
            <a:off x="907191" y="4909584"/>
            <a:ext cx="432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Help users recognize, diagnose and recover from errors</a:t>
            </a:r>
          </a:p>
        </p:txBody>
      </p:sp>
    </p:spTree>
    <p:extLst>
      <p:ext uri="{BB962C8B-B14F-4D97-AF65-F5344CB8AC3E}">
        <p14:creationId xmlns:p14="http://schemas.microsoft.com/office/powerpoint/2010/main" val="36656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681" y="221352"/>
            <a:ext cx="555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Theory (10 Usability Heuristic for User Interface Design)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D5B25B-BE87-4F67-907F-1F01AB3B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6808"/>
              </p:ext>
            </p:extLst>
          </p:nvPr>
        </p:nvGraphicFramePr>
        <p:xfrm>
          <a:off x="682171" y="1004715"/>
          <a:ext cx="10827658" cy="52472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4229">
                  <a:extLst>
                    <a:ext uri="{9D8B030D-6E8A-4147-A177-3AD203B41FA5}">
                      <a16:colId xmlns:a16="http://schemas.microsoft.com/office/drawing/2014/main" val="1292570792"/>
                    </a:ext>
                  </a:extLst>
                </a:gridCol>
                <a:gridCol w="6023429">
                  <a:extLst>
                    <a:ext uri="{9D8B030D-6E8A-4147-A177-3AD203B41FA5}">
                      <a16:colId xmlns:a16="http://schemas.microsoft.com/office/drawing/2014/main" val="17944803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Theory (10 Usability Heuristics by Jakob Nielsen)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Implementation in the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8321"/>
                  </a:ext>
                </a:extLst>
              </a:tr>
              <a:tr h="1153551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17036"/>
                  </a:ext>
                </a:extLst>
              </a:tr>
              <a:tr h="3643532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0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352159-1D7E-4FCE-9379-89C9F20BAEA3}"/>
              </a:ext>
            </a:extLst>
          </p:cNvPr>
          <p:cNvSpPr txBox="1"/>
          <p:nvPr/>
        </p:nvSpPr>
        <p:spPr>
          <a:xfrm>
            <a:off x="1349369" y="1801715"/>
            <a:ext cx="343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User control and freedom</a:t>
            </a:r>
            <a:endParaRPr lang="en-MY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00C4C-C8CC-4774-B011-94844C080B44}"/>
              </a:ext>
            </a:extLst>
          </p:cNvPr>
          <p:cNvSpPr txBox="1"/>
          <p:nvPr/>
        </p:nvSpPr>
        <p:spPr>
          <a:xfrm>
            <a:off x="907191" y="4210585"/>
            <a:ext cx="432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Consistency and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95372-8CF3-4F8C-B5D6-5619BE981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07" t="78202" r="32038" b="13383"/>
          <a:stretch/>
        </p:blipFill>
        <p:spPr>
          <a:xfrm>
            <a:off x="7406515" y="1682605"/>
            <a:ext cx="2335237" cy="57677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1CC010-EFAB-4BA8-8642-BCBF1F69D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9" t="9081" r="35204" b="57553"/>
          <a:stretch/>
        </p:blipFill>
        <p:spPr>
          <a:xfrm>
            <a:off x="6096000" y="2737608"/>
            <a:ext cx="4782381" cy="164078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644DD3-45BF-432B-A60C-10644685B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47" t="10139" r="34370" b="57554"/>
          <a:stretch/>
        </p:blipFill>
        <p:spPr>
          <a:xfrm>
            <a:off x="6096000" y="4549139"/>
            <a:ext cx="4782381" cy="153522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8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681" y="221352"/>
            <a:ext cx="555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Theory (10 Usability Heuristic for User Interface Design)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D5B25B-BE87-4F67-907F-1F01AB3B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50542"/>
              </p:ext>
            </p:extLst>
          </p:nvPr>
        </p:nvGraphicFramePr>
        <p:xfrm>
          <a:off x="682171" y="1476478"/>
          <a:ext cx="10827658" cy="4192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4229">
                  <a:extLst>
                    <a:ext uri="{9D8B030D-6E8A-4147-A177-3AD203B41FA5}">
                      <a16:colId xmlns:a16="http://schemas.microsoft.com/office/drawing/2014/main" val="1292570792"/>
                    </a:ext>
                  </a:extLst>
                </a:gridCol>
                <a:gridCol w="6023429">
                  <a:extLst>
                    <a:ext uri="{9D8B030D-6E8A-4147-A177-3AD203B41FA5}">
                      <a16:colId xmlns:a16="http://schemas.microsoft.com/office/drawing/2014/main" val="1794480382"/>
                    </a:ext>
                  </a:extLst>
                </a:gridCol>
              </a:tblGrid>
              <a:tr h="447544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Theory (10 Usability Heuristics by Jakob Nielsen)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Implementation in the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8321"/>
                  </a:ext>
                </a:extLst>
              </a:tr>
              <a:tr h="1380348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17036"/>
                  </a:ext>
                </a:extLst>
              </a:tr>
              <a:tr h="236491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0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352159-1D7E-4FCE-9379-89C9F20BAEA3}"/>
              </a:ext>
            </a:extLst>
          </p:cNvPr>
          <p:cNvSpPr txBox="1"/>
          <p:nvPr/>
        </p:nvSpPr>
        <p:spPr>
          <a:xfrm>
            <a:off x="1349369" y="2208556"/>
            <a:ext cx="343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Match between system and real world</a:t>
            </a:r>
            <a:endParaRPr lang="en-MY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00C4C-C8CC-4774-B011-94844C080B44}"/>
              </a:ext>
            </a:extLst>
          </p:cNvPr>
          <p:cNvSpPr txBox="1"/>
          <p:nvPr/>
        </p:nvSpPr>
        <p:spPr>
          <a:xfrm>
            <a:off x="907191" y="4018503"/>
            <a:ext cx="432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Error prevention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B5EF7-1B7A-4826-8AC8-0AD6B0D76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64" r="82462" b="58159"/>
          <a:stretch/>
        </p:blipFill>
        <p:spPr>
          <a:xfrm>
            <a:off x="6529241" y="2100871"/>
            <a:ext cx="3989901" cy="89247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17CCAC-0B60-4B78-A395-70262013A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62" t="77383" r="21190" b="11304"/>
          <a:stretch/>
        </p:blipFill>
        <p:spPr>
          <a:xfrm>
            <a:off x="6672856" y="4018503"/>
            <a:ext cx="3846286" cy="77550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91EB3E-A387-4EE6-8D6D-054D4E631B03}"/>
              </a:ext>
            </a:extLst>
          </p:cNvPr>
          <p:cNvSpPr/>
          <p:nvPr/>
        </p:nvSpPr>
        <p:spPr>
          <a:xfrm>
            <a:off x="7230794" y="4149969"/>
            <a:ext cx="647112" cy="4642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CC38D-E1D8-4477-AFF8-46BFAECE7369}"/>
              </a:ext>
            </a:extLst>
          </p:cNvPr>
          <p:cNvSpPr/>
          <p:nvPr/>
        </p:nvSpPr>
        <p:spPr>
          <a:xfrm>
            <a:off x="7875564" y="4147623"/>
            <a:ext cx="773723" cy="4642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994F94-4A39-4BB6-A9A0-C828C6B6FE3F}"/>
              </a:ext>
            </a:extLst>
          </p:cNvPr>
          <p:cNvCxnSpPr/>
          <p:nvPr/>
        </p:nvCxnSpPr>
        <p:spPr>
          <a:xfrm flipH="1">
            <a:off x="7090117" y="4611857"/>
            <a:ext cx="337625" cy="4745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95E2FB-5BA8-44C1-A400-0E8C81C00CB9}"/>
              </a:ext>
            </a:extLst>
          </p:cNvPr>
          <p:cNvCxnSpPr/>
          <p:nvPr/>
        </p:nvCxnSpPr>
        <p:spPr>
          <a:xfrm>
            <a:off x="8271803" y="4611857"/>
            <a:ext cx="377484" cy="4745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AB6DED-21DF-462A-B903-3A0EF67CDFBD}"/>
              </a:ext>
            </a:extLst>
          </p:cNvPr>
          <p:cNvSpPr txBox="1"/>
          <p:nvPr/>
        </p:nvSpPr>
        <p:spPr>
          <a:xfrm>
            <a:off x="6274191" y="5073745"/>
            <a:ext cx="163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dirty="0"/>
              <a:t>Primary 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523FBE-2DE6-4EED-A7B9-F691CE9F08BA}"/>
              </a:ext>
            </a:extLst>
          </p:cNvPr>
          <p:cNvSpPr txBox="1"/>
          <p:nvPr/>
        </p:nvSpPr>
        <p:spPr>
          <a:xfrm>
            <a:off x="7833361" y="5058356"/>
            <a:ext cx="1631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" dirty="0"/>
              <a:t>Secondary action</a:t>
            </a:r>
          </a:p>
        </p:txBody>
      </p:sp>
    </p:spTree>
    <p:extLst>
      <p:ext uri="{BB962C8B-B14F-4D97-AF65-F5344CB8AC3E}">
        <p14:creationId xmlns:p14="http://schemas.microsoft.com/office/powerpoint/2010/main" val="161838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8681" y="221352"/>
            <a:ext cx="555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Theory (10 Usability Heuristic for User Interface Design)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D5B25B-BE87-4F67-907F-1F01AB3B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68657"/>
              </p:ext>
            </p:extLst>
          </p:nvPr>
        </p:nvGraphicFramePr>
        <p:xfrm>
          <a:off x="682171" y="1080151"/>
          <a:ext cx="10827658" cy="54472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4229">
                  <a:extLst>
                    <a:ext uri="{9D8B030D-6E8A-4147-A177-3AD203B41FA5}">
                      <a16:colId xmlns:a16="http://schemas.microsoft.com/office/drawing/2014/main" val="1292570792"/>
                    </a:ext>
                  </a:extLst>
                </a:gridCol>
                <a:gridCol w="6023429">
                  <a:extLst>
                    <a:ext uri="{9D8B030D-6E8A-4147-A177-3AD203B41FA5}">
                      <a16:colId xmlns:a16="http://schemas.microsoft.com/office/drawing/2014/main" val="1794480382"/>
                    </a:ext>
                  </a:extLst>
                </a:gridCol>
              </a:tblGrid>
              <a:tr h="489848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Theory (10 Usability Heuristics by Jakob Nielsen)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Implementation in the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68321"/>
                  </a:ext>
                </a:extLst>
              </a:tr>
              <a:tr h="3353693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17036"/>
                  </a:ext>
                </a:extLst>
              </a:tr>
              <a:tr h="1603717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200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352159-1D7E-4FCE-9379-89C9F20BAEA3}"/>
              </a:ext>
            </a:extLst>
          </p:cNvPr>
          <p:cNvSpPr txBox="1"/>
          <p:nvPr/>
        </p:nvSpPr>
        <p:spPr>
          <a:xfrm>
            <a:off x="1349369" y="3090446"/>
            <a:ext cx="343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Recognition rather than recall</a:t>
            </a:r>
            <a:endParaRPr lang="en-MY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00C4C-C8CC-4774-B011-94844C080B44}"/>
              </a:ext>
            </a:extLst>
          </p:cNvPr>
          <p:cNvSpPr txBox="1"/>
          <p:nvPr/>
        </p:nvSpPr>
        <p:spPr>
          <a:xfrm>
            <a:off x="907191" y="5594467"/>
            <a:ext cx="432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Visibility of system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DA1A7-1374-4D99-A93A-6C973050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1" t="39148" r="29881" b="17021"/>
          <a:stretch/>
        </p:blipFill>
        <p:spPr>
          <a:xfrm>
            <a:off x="5894863" y="1706002"/>
            <a:ext cx="5210628" cy="30044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94694-AB5F-434F-AAA5-4E607E2A9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08" t="15733" r="32255" b="67805"/>
          <a:stretch/>
        </p:blipFill>
        <p:spPr>
          <a:xfrm>
            <a:off x="6339940" y="5213646"/>
            <a:ext cx="4320474" cy="112840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7832F1-7F1D-480C-A7B3-D1BD408AB483}"/>
              </a:ext>
            </a:extLst>
          </p:cNvPr>
          <p:cNvSpPr/>
          <p:nvPr/>
        </p:nvSpPr>
        <p:spPr>
          <a:xfrm>
            <a:off x="7188590" y="5531628"/>
            <a:ext cx="928467" cy="2321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255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325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Student Luggage Storage System (SLSS)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Azila</dc:creator>
  <cp:lastModifiedBy>SOFEA AIDA BINTI SALLEHAN</cp:lastModifiedBy>
  <cp:revision>75</cp:revision>
  <dcterms:created xsi:type="dcterms:W3CDTF">2018-09-24T03:48:28Z</dcterms:created>
  <dcterms:modified xsi:type="dcterms:W3CDTF">2020-07-29T09:34:26Z</dcterms:modified>
</cp:coreProperties>
</file>