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84" r:id="rId3"/>
    <p:sldId id="262" r:id="rId4"/>
    <p:sldId id="263" r:id="rId5"/>
    <p:sldId id="268" r:id="rId6"/>
    <p:sldId id="265" r:id="rId7"/>
    <p:sldId id="269" r:id="rId8"/>
    <p:sldId id="285" r:id="rId9"/>
    <p:sldId id="286" r:id="rId10"/>
    <p:sldId id="275" r:id="rId11"/>
    <p:sldId id="287" r:id="rId12"/>
    <p:sldId id="272" r:id="rId13"/>
    <p:sldId id="288" r:id="rId14"/>
    <p:sldId id="273" r:id="rId15"/>
    <p:sldId id="289" r:id="rId16"/>
    <p:sldId id="290" r:id="rId17"/>
    <p:sldId id="291" r:id="rId18"/>
    <p:sldId id="277" r:id="rId19"/>
    <p:sldId id="293" r:id="rId20"/>
    <p:sldId id="292" r:id="rId21"/>
    <p:sldId id="294" r:id="rId22"/>
    <p:sldId id="301" r:id="rId23"/>
    <p:sldId id="295" r:id="rId24"/>
    <p:sldId id="300" r:id="rId25"/>
    <p:sldId id="283" r:id="rId26"/>
    <p:sldId id="296" r:id="rId27"/>
    <p:sldId id="297" r:id="rId28"/>
    <p:sldId id="298" r:id="rId29"/>
    <p:sldId id="299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A2707-04D2-4E79-ACA1-6AD1E226F0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199920-307A-4D6B-B4C0-B7475D0F80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678B9-889A-4039-ACA0-E33696692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B316-5B2D-4419-8A81-ABF77493BC18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9FCA3-CBCA-472A-BCD3-35577E24D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94A39-1532-4F14-BE7B-FBF3AF39C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3F889-CA30-4B21-B76A-EF1B20FE9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106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E45EE-649C-427E-BCF7-C7F1E2A53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AD056C-6A91-4ADF-849A-0FC1DE762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72FCE-7475-4751-8CE3-208BA6B92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B316-5B2D-4419-8A81-ABF77493BC18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9FAED-FCFD-44F1-9714-9A27E2177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D4B1D-3243-4FE4-AF41-6232374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3F889-CA30-4B21-B76A-EF1B20FE9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13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1E5663-863A-4BBB-9420-B68D1A8922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93FDC7-B62F-4549-8ED3-3ED8AC5C1A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9A3D2-4BD2-4544-A025-0A2B11E7E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B316-5B2D-4419-8A81-ABF77493BC18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ED999-2C9A-407C-89BD-9540A0E73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D3B1B-3D1D-4109-9995-280D1BDA2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3F889-CA30-4B21-B76A-EF1B20FE9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16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F50A0-764B-41CF-92CE-8376AFCE2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79B3F-62C7-479C-8DCC-51229A21C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7E19F-C594-4606-9550-18144ED7E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B316-5B2D-4419-8A81-ABF77493BC18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0419E-CD5F-4A5A-9B8E-4A3B80A66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FCC7A-D96B-449E-B83F-DFB250B63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3F889-CA30-4B21-B76A-EF1B20FE9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94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A9524-58C2-49DD-A6E5-3C5D828F3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B6733D-2059-4868-82CF-6BB280DF0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82897-CDEE-4155-AB8A-6C52A3FC7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B316-5B2D-4419-8A81-ABF77493BC18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81088-F8FE-4B75-9D41-4974854B6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92DD6-5BCA-473C-8E93-274540327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3F889-CA30-4B21-B76A-EF1B20FE9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40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97CFD-89EB-44BC-A666-BCFCB2672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4FB5A-A5D5-40C9-A5F6-0917F5223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3D0524-39D5-4F14-9480-B10D22B58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E054CF-022B-4F04-BD5D-04B84872D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B316-5B2D-4419-8A81-ABF77493BC18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0FC41-7C1C-48AD-B425-99684AB0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4479E8-37B4-4AC4-8FC5-FE5C40CB4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3F889-CA30-4B21-B76A-EF1B20FE9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170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4BE50-DD47-49C9-A8E1-075690308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3C709D-D9F3-4FC6-B587-92A78A725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C47B09-17CE-4D72-AC8F-C4ED63C7F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E882E5-6976-4E2F-B79E-FDF3E6F976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1B3C94-5E46-4556-BC67-F7ACC6C356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770E9B-9DF0-4A80-A759-21CD8FFCD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B316-5B2D-4419-8A81-ABF77493BC18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CA4989-8B35-4AB8-9854-3695F1D56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4782BE-A8BD-4023-B7EB-FD1B4FB92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3F889-CA30-4B21-B76A-EF1B20FE9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64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CC12F-2814-4578-9D40-023867B81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0D1F0D-DBBB-478B-90BF-15E2BC12B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B316-5B2D-4419-8A81-ABF77493BC18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90A78-40D3-48C2-8629-DB14533C5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187B43-22B3-4F58-B79F-396F78547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3F889-CA30-4B21-B76A-EF1B20FE9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08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C292E5-5972-4595-A0CC-417B81693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B316-5B2D-4419-8A81-ABF77493BC18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3DB42-0A84-4EAF-9C92-4BDFDC00D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19DE0-8137-4FE7-8D38-D84C68330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3F889-CA30-4B21-B76A-EF1B20FE9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262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C4A0E-DF02-4EC7-A11D-E38E2E6A4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FC347-B0AF-47B4-A27E-36A8D1AFC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9C76D-75B0-45A4-A9BF-953D4CC50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00E2B5-FECF-47C4-B7AF-7A826CA01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B316-5B2D-4419-8A81-ABF77493BC18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02A15D-0D18-482B-9781-DFCE78B6C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F5D9E-CF15-4B01-BC97-FAA9EE937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3F889-CA30-4B21-B76A-EF1B20FE9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2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71A00-263A-413D-A7DF-BE0BBC10A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A4B1F9-4FF5-44BD-878D-7CA686C0A8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2F369F-EB54-4A37-B1D9-7FAFED500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AFB46-3436-486D-9D76-4AE6B2D37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B316-5B2D-4419-8A81-ABF77493BC18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F7351-D7E8-413F-8AAE-A35146F7F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B4C5B-B819-4372-A737-4F9976776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3F889-CA30-4B21-B76A-EF1B20FE9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057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69000">
              <a:srgbClr val="00B0F0"/>
            </a:gs>
            <a:gs pos="83000">
              <a:schemeClr val="accent1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FA9E90-8D9E-4662-ABC3-AD1846FBC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ED6459-6FE0-466B-9602-C0DE189D6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6321C-316C-4933-B95A-7F98C3A7C9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CB316-5B2D-4419-8A81-ABF77493BC18}" type="datetimeFigureOut">
              <a:rPr lang="en-US" smtClean="0"/>
              <a:t>24-Jul-20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DC9C36-FF27-44B7-8FE5-E531FBA2B9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77FA5-00C0-4CE7-A15C-E58604F44A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3F889-CA30-4B21-B76A-EF1B20FE9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186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0F79F-9EA0-469A-B1D6-BD656AAAA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CANDIDATE’S NAME: </a:t>
            </a:r>
          </a:p>
          <a:p>
            <a:pPr marL="0" indent="0">
              <a:buNone/>
            </a:pPr>
            <a:r>
              <a:rPr lang="en-US" dirty="0"/>
              <a:t>Ahmad Taufik Choo bin </a:t>
            </a:r>
            <a:r>
              <a:rPr lang="en-US" dirty="0" err="1"/>
              <a:t>Rahmat</a:t>
            </a:r>
            <a:r>
              <a:rPr lang="en-US" dirty="0"/>
              <a:t> Choo (2017663652)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PROJECT TITLE: </a:t>
            </a:r>
          </a:p>
          <a:p>
            <a:pPr marL="0" indent="0">
              <a:buNone/>
            </a:pPr>
            <a:r>
              <a:rPr lang="en-US" dirty="0"/>
              <a:t>Classification of ‘Buy Muslim First’ Messages on Twitter Using Deep Convolutional Neural Network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PROGRAM: </a:t>
            </a:r>
          </a:p>
          <a:p>
            <a:pPr marL="0" indent="0">
              <a:buNone/>
            </a:pPr>
            <a:r>
              <a:rPr lang="en-US" dirty="0"/>
              <a:t>CS230 – Bachelor of Computer Science (Hons.)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SUPERVISOR’S NAME: </a:t>
            </a:r>
          </a:p>
          <a:p>
            <a:pPr marL="0" indent="0">
              <a:buNone/>
            </a:pPr>
            <a:r>
              <a:rPr lang="en-US" dirty="0" err="1"/>
              <a:t>Norulhidayah</a:t>
            </a:r>
            <a:r>
              <a:rPr lang="en-US" dirty="0"/>
              <a:t> </a:t>
            </a:r>
            <a:r>
              <a:rPr lang="en-US" dirty="0" err="1"/>
              <a:t>binti</a:t>
            </a:r>
            <a:r>
              <a:rPr lang="en-US" dirty="0"/>
              <a:t> Isa </a:t>
            </a: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F130C66D-634F-4A86-932F-08E49B3910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9984" y="5599759"/>
            <a:ext cx="2814356" cy="1472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758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71364-B58D-425B-9180-FEB15B2A73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Analysis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BA0E41-8D12-4895-91E4-A055CD0AC8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62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9384A-3D59-4F2B-A580-77C214D32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925"/>
            <a:ext cx="10515600" cy="5238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twitter4j.org/</a:t>
            </a:r>
            <a:r>
              <a:rPr lang="en-US" dirty="0" err="1"/>
              <a:t>en</a:t>
            </a:r>
            <a:r>
              <a:rPr lang="en-US" dirty="0"/>
              <a:t>/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5FD4B-BE6B-49B3-9A0F-557C9A3DF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B2944C-3FD2-42FF-AD3E-8D9B042E7C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953" t="9183" r="6953"/>
          <a:stretch/>
        </p:blipFill>
        <p:spPr>
          <a:xfrm>
            <a:off x="847725" y="744537"/>
            <a:ext cx="10496550" cy="599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029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D916E-2C4D-4451-B7CE-5A433F4FD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735227"/>
            <a:ext cx="11049000" cy="5387545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java.util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.*;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import twitter4j.Status;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import twitter4j.Paging;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import twitter4j.ResponseList;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import twitter4j.Twitter;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import twitter4j.TwitterFactory;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import twitter4j.auth.AccessToken;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import twitter4j.conf.ConfigurationBuilder;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import twitter4j.TwitterException;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secondBMF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public static void main (String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[]) throws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TwitterException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ConfigurationBuilder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cb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ConfigurationBuilder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cb.setDebugEnabled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(true)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	.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setOAuthConsumerKey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("BU4Sa8c6U3k0kbhNRQjRf2Vpy")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	.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setOAuthConsumerSecret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("6sft9tThD6lvBYKvmQv6bfNZ4LUm6w1Xv7YeWzcjqPyUHE1xnJ")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	.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setOAuthAccessToken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("257897939-p9uCqPMyCuWT4apLCyBdGZJ4m0RpTGLwpN2xSJ5y")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	.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setOAuthAccessTokenSecret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("OeneTmtsvVh8R8lSTvMfEjkphGxji1hCzohSdZkKAheOF");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TwitterFactory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TwitterFactory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cb.build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twitter4j.Twitter twitter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tf.getInstance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List&lt;Status&gt; status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twitter.getHomeTimeline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for (Status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status)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("=================\n&gt;&gt;&gt;"+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st.getUser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getName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()+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	"&lt;&lt;&lt;\n"+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st.getText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()+"\n=================\n\n\n");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35577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1EF8C-2725-4355-91FC-2BF5BD1A0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25500"/>
          </a:xfrm>
        </p:spPr>
        <p:txBody>
          <a:bodyPr/>
          <a:lstStyle/>
          <a:p>
            <a:pPr algn="ctr"/>
            <a:r>
              <a:rPr lang="en-US" dirty="0"/>
              <a:t>developer.twitter.com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FD17C-6CBC-4173-99FF-1139CE49A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79014B-3318-49B2-A635-EBD702753A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639"/>
          <a:stretch/>
        </p:blipFill>
        <p:spPr>
          <a:xfrm>
            <a:off x="1630125" y="800099"/>
            <a:ext cx="8931749" cy="599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605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D7382D7-AC78-49C5-9B3A-A6A987C6FA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3179" y="0"/>
            <a:ext cx="5858821" cy="6858000"/>
          </a:xfrm>
          <a:prstGeom prst="rect">
            <a:avLst/>
          </a:prstGeom>
        </p:spPr>
      </p:pic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21845D8C-23C3-4C6E-93EE-71E90BB0C6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583570"/>
              </p:ext>
            </p:extLst>
          </p:nvPr>
        </p:nvGraphicFramePr>
        <p:xfrm>
          <a:off x="478515" y="4266056"/>
          <a:ext cx="529555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393">
                  <a:extLst>
                    <a:ext uri="{9D8B030D-6E8A-4147-A177-3AD203B41FA5}">
                      <a16:colId xmlns:a16="http://schemas.microsoft.com/office/drawing/2014/main" val="503314808"/>
                    </a:ext>
                  </a:extLst>
                </a:gridCol>
                <a:gridCol w="2833165">
                  <a:extLst>
                    <a:ext uri="{9D8B030D-6E8A-4147-A177-3AD203B41FA5}">
                      <a16:colId xmlns:a16="http://schemas.microsoft.com/office/drawing/2014/main" val="42141075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ASPECT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DETAIL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5323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Source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Twitter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1104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Data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Tweets related to BMF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6324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Data type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String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9126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Amount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2526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59814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Data mining technique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Classification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8053867"/>
                  </a:ext>
                </a:extLst>
              </a:tr>
            </a:tbl>
          </a:graphicData>
        </a:graphic>
      </p:graphicFrame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26E8302-D71F-4E4F-BB1D-962765F708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73" y="390598"/>
            <a:ext cx="4979254" cy="3373291"/>
          </a:xfrm>
        </p:spPr>
      </p:pic>
    </p:spTree>
    <p:extLst>
      <p:ext uri="{BB962C8B-B14F-4D97-AF65-F5344CB8AC3E}">
        <p14:creationId xmlns:p14="http://schemas.microsoft.com/office/powerpoint/2010/main" val="1705319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AF11D-A024-43D7-8534-D17D1850B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7B7C8-574B-48F5-A12C-6661B824A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4050" y="4810125"/>
            <a:ext cx="9429750" cy="204787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Tweet ID </a:t>
            </a:r>
          </a:p>
          <a:p>
            <a:r>
              <a:rPr lang="en-US" dirty="0"/>
              <a:t>User ID </a:t>
            </a:r>
          </a:p>
          <a:p>
            <a:r>
              <a:rPr lang="en-US" dirty="0"/>
              <a:t>Username </a:t>
            </a:r>
          </a:p>
          <a:p>
            <a:r>
              <a:rPr lang="en-US" dirty="0"/>
              <a:t>Tweet text </a:t>
            </a:r>
          </a:p>
          <a:p>
            <a:r>
              <a:rPr lang="en-US" dirty="0"/>
              <a:t>Timestamp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8D7474-E2FB-4F7C-ABD6-CB1F1D1708E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540221" y="142876"/>
            <a:ext cx="11111558" cy="462914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6051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308E2-F6B8-48A5-A6AA-5B21A4A67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Preprocessing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0BFD8FE-CDCF-4AEC-81B0-D168F96916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6765685"/>
              </p:ext>
            </p:extLst>
          </p:nvPr>
        </p:nvGraphicFramePr>
        <p:xfrm>
          <a:off x="838200" y="1825625"/>
          <a:ext cx="10515600" cy="3870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52650">
                  <a:extLst>
                    <a:ext uri="{9D8B030D-6E8A-4147-A177-3AD203B41FA5}">
                      <a16:colId xmlns:a16="http://schemas.microsoft.com/office/drawing/2014/main" val="558316092"/>
                    </a:ext>
                  </a:extLst>
                </a:gridCol>
                <a:gridCol w="8362950">
                  <a:extLst>
                    <a:ext uri="{9D8B030D-6E8A-4147-A177-3AD203B41FA5}">
                      <a16:colId xmlns:a16="http://schemas.microsoft.com/office/drawing/2014/main" val="40815055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Input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Have you tried Muslim products before? You must try them! I always support BMF because I like how Muslims make clean and halal products. Did you know that 85% of high quality carpets are made by Muslims?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3950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Tokenize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['Have', 'you', 'tried', 'Muslim', 'products', 'before?', 'You', 'must', 'try', 'them!', 'I', 'always', 'support', 'BMF', 'because', 'I', 'like', 'how', 'Muslims', 'make', 'clean', 'and', 'halal', 'products.', 'Did', 'you', 'know', 'that', '85%', 'of', 'high', 'quality', 'carpets', 'are', 'made', 'by', 'Muslims?’]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635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Remove punctuation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Have you tried Muslim products before You must try them I always support BMF because I like how Muslims make clean and halal products Did you know that 85 of high quality carpets are made by Muslims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7925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Lowercasing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have you tried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muslim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products before you must try them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always support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bmf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because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like how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muslims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make clean and halal products did you know that 85 of high quality carpets are made by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muslims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7117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Remove stop words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tried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muslim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products must try always support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bmf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like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muslims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make clean halal products know 85 high quality carpets made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muslims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2303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5823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DB0054C7-D0BA-4285-A4E7-03A52B13139F}"/>
              </a:ext>
            </a:extLst>
          </p:cNvPr>
          <p:cNvSpPr/>
          <p:nvPr/>
        </p:nvSpPr>
        <p:spPr>
          <a:xfrm>
            <a:off x="771525" y="1638300"/>
            <a:ext cx="10239375" cy="2047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DC358D6-8DB7-4A81-A195-14E13A8C0436}"/>
              </a:ext>
            </a:extLst>
          </p:cNvPr>
          <p:cNvSpPr/>
          <p:nvPr/>
        </p:nvSpPr>
        <p:spPr>
          <a:xfrm>
            <a:off x="5895975" y="3076575"/>
            <a:ext cx="1552576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D0505BC8-2FBD-4BEF-95FE-D7EC459E3C5D}"/>
              </a:ext>
            </a:extLst>
          </p:cNvPr>
          <p:cNvSpPr/>
          <p:nvPr/>
        </p:nvSpPr>
        <p:spPr>
          <a:xfrm>
            <a:off x="6724650" y="2114550"/>
            <a:ext cx="2257425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6E2C5E1-0277-4DED-AD6F-7DFDB32F3F7C}"/>
              </a:ext>
            </a:extLst>
          </p:cNvPr>
          <p:cNvSpPr/>
          <p:nvPr/>
        </p:nvSpPr>
        <p:spPr>
          <a:xfrm>
            <a:off x="8467725" y="3067050"/>
            <a:ext cx="2257425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626E844-A15C-45A4-B0AB-4FEC0CDC3B4D}"/>
              </a:ext>
            </a:extLst>
          </p:cNvPr>
          <p:cNvSpPr/>
          <p:nvPr/>
        </p:nvSpPr>
        <p:spPr>
          <a:xfrm>
            <a:off x="2238375" y="1876425"/>
            <a:ext cx="4362450" cy="790575"/>
          </a:xfrm>
          <a:prstGeom prst="rect">
            <a:avLst/>
          </a:prstGeom>
          <a:noFill/>
          <a:ln w="254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4347D22-47F1-416C-8171-DAE76EAB53EE}"/>
              </a:ext>
            </a:extLst>
          </p:cNvPr>
          <p:cNvSpPr/>
          <p:nvPr/>
        </p:nvSpPr>
        <p:spPr>
          <a:xfrm>
            <a:off x="2295525" y="2343150"/>
            <a:ext cx="590550" cy="1809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9A01FAA-3A53-485D-89EC-E0CF3850F65F}"/>
              </a:ext>
            </a:extLst>
          </p:cNvPr>
          <p:cNvSpPr/>
          <p:nvPr/>
        </p:nvSpPr>
        <p:spPr>
          <a:xfrm>
            <a:off x="4505324" y="2333624"/>
            <a:ext cx="809625" cy="1905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D50BFFB-26B2-408A-8C73-1D588B25F1C4}"/>
              </a:ext>
            </a:extLst>
          </p:cNvPr>
          <p:cNvSpPr/>
          <p:nvPr/>
        </p:nvSpPr>
        <p:spPr>
          <a:xfrm>
            <a:off x="3352799" y="2247900"/>
            <a:ext cx="809625" cy="3714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7964BD9-8B0A-45FF-9F32-F4D15C0EF167}"/>
              </a:ext>
            </a:extLst>
          </p:cNvPr>
          <p:cNvSpPr/>
          <p:nvPr/>
        </p:nvSpPr>
        <p:spPr>
          <a:xfrm>
            <a:off x="5648324" y="2219325"/>
            <a:ext cx="885826" cy="3714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B911E8AF-36E2-4C30-A765-94B9A969E55D}"/>
              </a:ext>
            </a:extLst>
          </p:cNvPr>
          <p:cNvSpPr/>
          <p:nvPr/>
        </p:nvSpPr>
        <p:spPr>
          <a:xfrm>
            <a:off x="1200150" y="3019426"/>
            <a:ext cx="1638300" cy="390524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69CFFB7-B229-4FC7-B902-DE3C72D15450}"/>
              </a:ext>
            </a:extLst>
          </p:cNvPr>
          <p:cNvSpPr/>
          <p:nvPr/>
        </p:nvSpPr>
        <p:spPr>
          <a:xfrm>
            <a:off x="1019175" y="2038350"/>
            <a:ext cx="838200" cy="438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BA04338-5D51-484D-899C-DA9351843A73}"/>
              </a:ext>
            </a:extLst>
          </p:cNvPr>
          <p:cNvSpPr/>
          <p:nvPr/>
        </p:nvSpPr>
        <p:spPr>
          <a:xfrm>
            <a:off x="9763125" y="2028825"/>
            <a:ext cx="838200" cy="438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796DC4-A833-407F-B468-116082721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BMF Classification Process Flowchart 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99130BBA-AA18-4032-83C2-ECE4649836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4600625"/>
              </p:ext>
            </p:extLst>
          </p:nvPr>
        </p:nvGraphicFramePr>
        <p:xfrm>
          <a:off x="838200" y="1805940"/>
          <a:ext cx="10515600" cy="15697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168400">
                  <a:extLst>
                    <a:ext uri="{9D8B030D-6E8A-4147-A177-3AD203B41FA5}">
                      <a16:colId xmlns:a16="http://schemas.microsoft.com/office/drawing/2014/main" val="3740644042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759702892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520319199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3044234295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3468777588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389561045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1365316276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122703946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Start 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Clean the sentence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Load into the model for prediction </a:t>
                      </a:r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End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6836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Tokenize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Remove punctuation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Lowercasing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Remove stop words </a:t>
                      </a:r>
                    </a:p>
                  </a:txBody>
                  <a:tcPr anchor="ctr"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5347418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856949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Input the sentence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Convert into sequences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Predicted polarity of the sentiment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1326072"/>
                  </a:ext>
                </a:extLst>
              </a:tr>
            </a:tbl>
          </a:graphicData>
        </a:graphic>
      </p:graphicFrame>
      <p:sp>
        <p:nvSpPr>
          <p:cNvPr id="22" name="Arrow: Right 21">
            <a:extLst>
              <a:ext uri="{FF2B5EF4-FFF2-40B4-BE49-F238E27FC236}">
                <a16:creationId xmlns:a16="http://schemas.microsoft.com/office/drawing/2014/main" id="{95E854E1-B0AD-4AEF-8D1C-B5D73104047D}"/>
              </a:ext>
            </a:extLst>
          </p:cNvPr>
          <p:cNvSpPr/>
          <p:nvPr/>
        </p:nvSpPr>
        <p:spPr>
          <a:xfrm rot="4081599">
            <a:off x="1352550" y="2676525"/>
            <a:ext cx="504825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98E541AE-822F-4597-A2C7-F69A098E1F71}"/>
              </a:ext>
            </a:extLst>
          </p:cNvPr>
          <p:cNvSpPr/>
          <p:nvPr/>
        </p:nvSpPr>
        <p:spPr>
          <a:xfrm rot="18094043">
            <a:off x="2828925" y="2962275"/>
            <a:ext cx="504825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87C452BE-5663-4809-8578-350208CA4590}"/>
              </a:ext>
            </a:extLst>
          </p:cNvPr>
          <p:cNvSpPr/>
          <p:nvPr/>
        </p:nvSpPr>
        <p:spPr>
          <a:xfrm rot="4081599">
            <a:off x="5429247" y="2933700"/>
            <a:ext cx="504825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E5F358CF-DE72-4B65-A4F7-3D830C6ADE45}"/>
              </a:ext>
            </a:extLst>
          </p:cNvPr>
          <p:cNvSpPr/>
          <p:nvPr/>
        </p:nvSpPr>
        <p:spPr>
          <a:xfrm rot="17578504">
            <a:off x="6858000" y="2676525"/>
            <a:ext cx="504825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5BDC1E9C-37B4-4A75-9854-4D18BD0AD42A}"/>
              </a:ext>
            </a:extLst>
          </p:cNvPr>
          <p:cNvSpPr/>
          <p:nvPr/>
        </p:nvSpPr>
        <p:spPr>
          <a:xfrm rot="4081599">
            <a:off x="8429624" y="2686049"/>
            <a:ext cx="504825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A8B15DE0-C26C-499B-A3CC-E6B7F617F481}"/>
              </a:ext>
            </a:extLst>
          </p:cNvPr>
          <p:cNvSpPr/>
          <p:nvPr/>
        </p:nvSpPr>
        <p:spPr>
          <a:xfrm rot="17578504">
            <a:off x="9801226" y="2676525"/>
            <a:ext cx="504825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92170404-88E0-4C8B-AA93-CDF516E3E519}"/>
              </a:ext>
            </a:extLst>
          </p:cNvPr>
          <p:cNvSpPr/>
          <p:nvPr/>
        </p:nvSpPr>
        <p:spPr>
          <a:xfrm>
            <a:off x="3028950" y="2362200"/>
            <a:ext cx="200025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6FABEB8C-67D5-41D9-853E-9775647471DC}"/>
              </a:ext>
            </a:extLst>
          </p:cNvPr>
          <p:cNvSpPr/>
          <p:nvPr/>
        </p:nvSpPr>
        <p:spPr>
          <a:xfrm>
            <a:off x="4248150" y="2371725"/>
            <a:ext cx="200025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1CED9375-7830-46B5-996E-844A7341DE00}"/>
              </a:ext>
            </a:extLst>
          </p:cNvPr>
          <p:cNvSpPr/>
          <p:nvPr/>
        </p:nvSpPr>
        <p:spPr>
          <a:xfrm>
            <a:off x="5381625" y="2371725"/>
            <a:ext cx="200025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5778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5866B8C-133F-44A6-A2DD-21B6B1BF9D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97" y="1352260"/>
            <a:ext cx="5772956" cy="4153480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6709903-882B-4B05-872C-36F16C8A43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0847" y="1352260"/>
            <a:ext cx="5772956" cy="415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2454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C777D-4E3F-4F78-8FCC-6ECD8B6F3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Pseudocode (Implementation)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08854-00CB-4051-96BE-603140DE6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input=</a:t>
            </a:r>
            <a:r>
              <a:rPr lang="en-US" dirty="0" err="1"/>
              <a:t>entry.get</a:t>
            </a:r>
            <a:r>
              <a:rPr lang="en-US" dirty="0"/>
              <a:t>() </a:t>
            </a:r>
          </a:p>
          <a:p>
            <a:r>
              <a:rPr lang="en-US" dirty="0"/>
              <a:t>if </a:t>
            </a:r>
            <a:r>
              <a:rPr lang="en-US" dirty="0" err="1"/>
              <a:t>len</a:t>
            </a:r>
            <a:r>
              <a:rPr lang="en-US" dirty="0"/>
              <a:t>(input)==0: output=‘’ #blank </a:t>
            </a:r>
          </a:p>
          <a:p>
            <a:r>
              <a:rPr lang="en-US" dirty="0"/>
              <a:t>else: </a:t>
            </a:r>
          </a:p>
          <a:p>
            <a:pPr lvl="1"/>
            <a:r>
              <a:rPr lang="en-US" dirty="0"/>
              <a:t>token=clean(input) </a:t>
            </a:r>
          </a:p>
          <a:p>
            <a:pPr lvl="1"/>
            <a:r>
              <a:rPr lang="en-US" dirty="0" err="1"/>
              <a:t>document.append</a:t>
            </a:r>
            <a:r>
              <a:rPr lang="en-US" dirty="0"/>
              <a:t>(token) </a:t>
            </a:r>
          </a:p>
          <a:p>
            <a:pPr lvl="1"/>
            <a:r>
              <a:rPr lang="en-US" dirty="0"/>
              <a:t>encoded=</a:t>
            </a:r>
            <a:r>
              <a:rPr lang="en-US" dirty="0" err="1"/>
              <a:t>tokenizer.texts_to_sequences</a:t>
            </a:r>
            <a:r>
              <a:rPr lang="en-US" dirty="0"/>
              <a:t>(document) </a:t>
            </a:r>
          </a:p>
          <a:p>
            <a:pPr lvl="1"/>
            <a:r>
              <a:rPr lang="en-US" dirty="0"/>
              <a:t>padded=</a:t>
            </a:r>
            <a:r>
              <a:rPr lang="en-US" dirty="0" err="1"/>
              <a:t>pad_sequences</a:t>
            </a:r>
            <a:r>
              <a:rPr lang="en-US" dirty="0"/>
              <a:t>(encoded, </a:t>
            </a:r>
            <a:r>
              <a:rPr lang="en-US" dirty="0" err="1"/>
              <a:t>maxlen</a:t>
            </a:r>
            <a:r>
              <a:rPr lang="en-US" dirty="0"/>
              <a:t>=ML, padding=‘post’) </a:t>
            </a:r>
          </a:p>
          <a:p>
            <a:pPr lvl="1"/>
            <a:r>
              <a:rPr lang="en-US" dirty="0"/>
              <a:t>output=</a:t>
            </a:r>
            <a:r>
              <a:rPr lang="en-US" dirty="0" err="1"/>
              <a:t>loaded_model.predict_clasess</a:t>
            </a:r>
            <a:r>
              <a:rPr lang="en-US" dirty="0"/>
              <a:t>(padded) </a:t>
            </a:r>
          </a:p>
          <a:p>
            <a:pPr lvl="1"/>
            <a:r>
              <a:rPr lang="en-US" dirty="0"/>
              <a:t>label[‘text’]=output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2A0425-776A-4B91-A203-EDE98E7B33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221" y="1342988"/>
            <a:ext cx="3096057" cy="533474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68285B91-A21D-4A4B-821F-8CB93B86A5C5}"/>
              </a:ext>
            </a:extLst>
          </p:cNvPr>
          <p:cNvSpPr/>
          <p:nvPr/>
        </p:nvSpPr>
        <p:spPr>
          <a:xfrm>
            <a:off x="3838575" y="1943100"/>
            <a:ext cx="752475" cy="2190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B5DD128-CAE9-4613-BA0F-A38EA2A3AB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630" y="1914496"/>
            <a:ext cx="5477639" cy="419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944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44D6-B5A9-4CF2-8CDD-70766117D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27EC0-1100-469B-9F5E-0B7379142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BMF initiative is gaining popularity in our country but there exists little to no way of identifying the market opinion regarding it. </a:t>
            </a:r>
          </a:p>
          <a:p>
            <a:r>
              <a:rPr lang="en-US" dirty="0"/>
              <a:t>Muslim markets does not have enough source to collect the required intelligence to plan business strategies. </a:t>
            </a:r>
          </a:p>
          <a:p>
            <a:r>
              <a:rPr lang="en-US" dirty="0"/>
              <a:t>Manual predictions take too much time and effort while machine learning can perform with relative ease. </a:t>
            </a:r>
          </a:p>
        </p:txBody>
      </p:sp>
    </p:spTree>
    <p:extLst>
      <p:ext uri="{BB962C8B-B14F-4D97-AF65-F5344CB8AC3E}">
        <p14:creationId xmlns:p14="http://schemas.microsoft.com/office/powerpoint/2010/main" val="13675954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672B3-5C73-4D07-8690-B61B8AFDF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 Setup (python)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AE9A0-C143-4FC9-ACF7-FCE3D209B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550"/>
            <a:ext cx="10515600" cy="48244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Sample input (raw data):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After seeing the viral video of a Muslim being caught spitting on the food of his customer before he served it, I have decided that I will no longer support the Muslim market, and anything related to Muslim products. </a:t>
            </a:r>
          </a:p>
          <a:p>
            <a:pPr marL="0" indent="0">
              <a:buNone/>
            </a:pPr>
            <a:r>
              <a:rPr lang="en-US" sz="2400" dirty="0"/>
              <a:t>To conduct the experiments, data must be cleaned (first step).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Next step, the padded sequences must be loaded to the model for prediction of the polarity.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76E8BA7-A233-4ABF-8A4C-840EB21532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782440"/>
              </p:ext>
            </p:extLst>
          </p:nvPr>
        </p:nvGraphicFramePr>
        <p:xfrm>
          <a:off x="838199" y="3105150"/>
          <a:ext cx="10515599" cy="2225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7221">
                  <a:extLst>
                    <a:ext uri="{9D8B030D-6E8A-4147-A177-3AD203B41FA5}">
                      <a16:colId xmlns:a16="http://schemas.microsoft.com/office/drawing/2014/main" val="2927104988"/>
                    </a:ext>
                  </a:extLst>
                </a:gridCol>
                <a:gridCol w="9148378">
                  <a:extLst>
                    <a:ext uri="{9D8B030D-6E8A-4147-A177-3AD203B41FA5}">
                      <a16:colId xmlns:a16="http://schemas.microsoft.com/office/drawing/2014/main" val="3803405863"/>
                    </a:ext>
                  </a:extLst>
                </a:gridCol>
              </a:tblGrid>
              <a:tr h="132506">
                <a:tc>
                  <a:txBody>
                    <a:bodyPr/>
                    <a:lstStyle/>
                    <a:p>
                      <a:r>
                        <a:rPr lang="en-US" sz="1100" dirty="0"/>
                        <a:t>Tokenize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['After', 'seeing', 'the', 'viral', 'video', 'of', 'a', 'Muslim', 'being', 'caught', 'spitting', 'on', 'the', 'food', 'of', 'his', 'customer', 'before', 'he', 'served', 'it,', 'I', 'have', 'decided', 'that', 'I', 'will', 'no', 'longer', 'support', 'the', 'Muslim', 'market', 'and', 'anything', 'related', 'to', 'Muslim', 'products.']</a:t>
                      </a:r>
                      <a:endParaRPr 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2108793"/>
                  </a:ext>
                </a:extLst>
              </a:tr>
              <a:tr h="132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Remove punctuation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After seeing the viral video of a Muslim being caught spitting on the food of his customer before he served it I have decided that I will no longer support the Muslim market and anything related to Muslim products</a:t>
                      </a:r>
                      <a:endParaRPr 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3560221"/>
                  </a:ext>
                </a:extLst>
              </a:tr>
              <a:tr h="132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Lowercasing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after seeing the viral video of a </a:t>
                      </a:r>
                      <a:r>
                        <a:rPr lang="en-US" sz="1100" dirty="0" err="1"/>
                        <a:t>muslim</a:t>
                      </a:r>
                      <a:r>
                        <a:rPr lang="en-US" sz="1100" dirty="0"/>
                        <a:t> being caught spitting on the food of his customer before he served it </a:t>
                      </a:r>
                      <a:r>
                        <a:rPr lang="en-US" sz="1100" dirty="0" err="1"/>
                        <a:t>i</a:t>
                      </a:r>
                      <a:r>
                        <a:rPr lang="en-US" sz="1100" dirty="0"/>
                        <a:t> have decided that </a:t>
                      </a:r>
                      <a:r>
                        <a:rPr lang="en-US" sz="1100" dirty="0" err="1"/>
                        <a:t>i</a:t>
                      </a:r>
                      <a:r>
                        <a:rPr lang="en-US" sz="1100" dirty="0"/>
                        <a:t> will no longer support the </a:t>
                      </a:r>
                      <a:r>
                        <a:rPr lang="en-US" sz="1100" dirty="0" err="1"/>
                        <a:t>muslim</a:t>
                      </a:r>
                      <a:r>
                        <a:rPr lang="en-US" sz="1100" dirty="0"/>
                        <a:t> market and anything related to </a:t>
                      </a:r>
                      <a:r>
                        <a:rPr lang="en-US" sz="1100" dirty="0" err="1"/>
                        <a:t>muslim</a:t>
                      </a:r>
                      <a:r>
                        <a:rPr lang="en-US" sz="1100" dirty="0"/>
                        <a:t> products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4099207"/>
                  </a:ext>
                </a:extLst>
              </a:tr>
              <a:tr h="132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Remove stop words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seeing viral video </a:t>
                      </a:r>
                      <a:r>
                        <a:rPr lang="en-US" sz="1100" dirty="0" err="1"/>
                        <a:t>muslim</a:t>
                      </a:r>
                      <a:r>
                        <a:rPr lang="en-US" sz="1100" dirty="0"/>
                        <a:t> caught spitting food customer served decided longer support </a:t>
                      </a:r>
                      <a:r>
                        <a:rPr lang="en-US" sz="1100" dirty="0" err="1"/>
                        <a:t>muslim</a:t>
                      </a:r>
                      <a:r>
                        <a:rPr lang="en-US" sz="1100" dirty="0"/>
                        <a:t> market anything related </a:t>
                      </a:r>
                      <a:r>
                        <a:rPr lang="en-US" sz="1100" dirty="0" err="1"/>
                        <a:t>muslim</a:t>
                      </a:r>
                      <a:r>
                        <a:rPr lang="en-US" sz="1100" dirty="0"/>
                        <a:t> products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1993162"/>
                  </a:ext>
                </a:extLst>
              </a:tr>
              <a:tr h="132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Convert to sequences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[2, 3, 4, 1, 5, 6, 7, 8, 9, 10, 11, 12, 1, 13, 14, 15, 1, 16]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596953"/>
                  </a:ext>
                </a:extLst>
              </a:tr>
              <a:tr h="132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Padding (post)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[ 2  3  4  1  5  6  7  8  9 10 11 12  1 13 14 15  1 16  0  0  0  0  0]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989413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55FA2F3B-7F51-4B43-AADD-5AC2F83A654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418" b="22418"/>
          <a:stretch/>
        </p:blipFill>
        <p:spPr>
          <a:xfrm>
            <a:off x="2185767" y="5819776"/>
            <a:ext cx="3153215" cy="304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3097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53037-F6D8-4091-86C7-7E81407E0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 Analysis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5143871-0CA9-4117-92AF-3741B3AD90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6326012"/>
              </p:ext>
            </p:extLst>
          </p:nvPr>
        </p:nvGraphicFramePr>
        <p:xfrm>
          <a:off x="838200" y="1825625"/>
          <a:ext cx="10515600" cy="3337560"/>
        </p:xfrm>
        <a:graphic>
          <a:graphicData uri="http://schemas.openxmlformats.org/drawingml/2006/table">
            <a:tbl>
              <a:tblPr firstRow="1" lastCol="1">
                <a:tableStyleId>{5C22544A-7EE6-4342-B048-85BDC9FD1C3A}</a:tableStyleId>
              </a:tblPr>
              <a:tblGrid>
                <a:gridCol w="1609725">
                  <a:extLst>
                    <a:ext uri="{9D8B030D-6E8A-4147-A177-3AD203B41FA5}">
                      <a16:colId xmlns:a16="http://schemas.microsoft.com/office/drawing/2014/main" val="2453063319"/>
                    </a:ext>
                  </a:extLst>
                </a:gridCol>
                <a:gridCol w="3495675">
                  <a:extLst>
                    <a:ext uri="{9D8B030D-6E8A-4147-A177-3AD203B41FA5}">
                      <a16:colId xmlns:a16="http://schemas.microsoft.com/office/drawing/2014/main" val="569099169"/>
                    </a:ext>
                  </a:extLst>
                </a:gridCol>
                <a:gridCol w="3495675">
                  <a:extLst>
                    <a:ext uri="{9D8B030D-6E8A-4147-A177-3AD203B41FA5}">
                      <a16:colId xmlns:a16="http://schemas.microsoft.com/office/drawing/2014/main" val="1100575711"/>
                    </a:ext>
                  </a:extLst>
                </a:gridCol>
                <a:gridCol w="1914525">
                  <a:extLst>
                    <a:ext uri="{9D8B030D-6E8A-4147-A177-3AD203B41FA5}">
                      <a16:colId xmlns:a16="http://schemas.microsoft.com/office/drawing/2014/main" val="19450182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Filter Size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Kernel Size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Dropout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Accuracy (%)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0816635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 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45.78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399621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53.88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964253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47.27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26485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51.90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9087378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128 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43.67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320577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55.46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170035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51.39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09797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52.02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5422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66315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97BEB-B7BA-4BD3-8CDB-D7D3ED6BB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 Analysis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63CB3-92D5-4ADE-893E-B0EA5BE04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Based on the results, the classifier is working but with low performance. </a:t>
            </a:r>
          </a:p>
          <a:p>
            <a:r>
              <a:rPr lang="en-US" sz="2000" dirty="0"/>
              <a:t>Analysis suggests that the issue may have been caused by a problem in model training. </a:t>
            </a:r>
          </a:p>
          <a:p>
            <a:r>
              <a:rPr lang="en-US" sz="2000" dirty="0"/>
              <a:t>The highest accuracy was 55.46% gained from the following specs: </a:t>
            </a:r>
          </a:p>
          <a:p>
            <a:pPr lvl="1"/>
            <a:r>
              <a:rPr lang="en-US" sz="1600" dirty="0"/>
              <a:t>Filter size = 128 </a:t>
            </a:r>
          </a:p>
          <a:p>
            <a:pPr lvl="1"/>
            <a:r>
              <a:rPr lang="en-US" sz="1600" dirty="0"/>
              <a:t>Kernel size = 5 </a:t>
            </a:r>
          </a:p>
          <a:p>
            <a:pPr lvl="1"/>
            <a:r>
              <a:rPr lang="en-US" sz="1600" dirty="0"/>
              <a:t>Dropout = 0.1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288B3EEC-1AB6-4DAA-9D70-A505ED70CB7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5854889"/>
                  </p:ext>
                </p:extLst>
              </p:nvPr>
            </p:nvGraphicFramePr>
            <p:xfrm>
              <a:off x="3104605" y="3393368"/>
              <a:ext cx="8425543" cy="320954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644434">
                      <a:extLst>
                        <a:ext uri="{9D8B030D-6E8A-4147-A177-3AD203B41FA5}">
                          <a16:colId xmlns:a16="http://schemas.microsoft.com/office/drawing/2014/main" val="3415658895"/>
                        </a:ext>
                      </a:extLst>
                    </a:gridCol>
                    <a:gridCol w="853440">
                      <a:extLst>
                        <a:ext uri="{9D8B030D-6E8A-4147-A177-3AD203B41FA5}">
                          <a16:colId xmlns:a16="http://schemas.microsoft.com/office/drawing/2014/main" val="3630248778"/>
                        </a:ext>
                      </a:extLst>
                    </a:gridCol>
                    <a:gridCol w="2080623">
                      <a:extLst>
                        <a:ext uri="{9D8B030D-6E8A-4147-A177-3AD203B41FA5}">
                          <a16:colId xmlns:a16="http://schemas.microsoft.com/office/drawing/2014/main" val="1172098059"/>
                        </a:ext>
                      </a:extLst>
                    </a:gridCol>
                    <a:gridCol w="2080623">
                      <a:extLst>
                        <a:ext uri="{9D8B030D-6E8A-4147-A177-3AD203B41FA5}">
                          <a16:colId xmlns:a16="http://schemas.microsoft.com/office/drawing/2014/main" val="384163532"/>
                        </a:ext>
                      </a:extLst>
                    </a:gridCol>
                    <a:gridCol w="2766423">
                      <a:extLst>
                        <a:ext uri="{9D8B030D-6E8A-4147-A177-3AD203B41FA5}">
                          <a16:colId xmlns:a16="http://schemas.microsoft.com/office/drawing/2014/main" val="3460195588"/>
                        </a:ext>
                      </a:extLst>
                    </a:gridCol>
                  </a:tblGrid>
                  <a:tr h="370840">
                    <a:tc rowSpan="2" gridSpan="2"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 rowSpan="2" hMerge="1"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Predicted Class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endParaRPr lang="en-US" sz="1400" b="0" dirty="0"/>
                        </a:p>
                      </a:txBody>
                      <a:tcPr anchor="ctr"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69484927"/>
                      </a:ext>
                    </a:extLst>
                  </a:tr>
                  <a:tr h="370840">
                    <a:tc gridSpan="2" vMerge="1"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/>
                    </a:tc>
                    <a:tc hMerge="1" vMerge="1"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Positive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Negative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26640995"/>
                      </a:ext>
                    </a:extLst>
                  </a:tr>
                  <a:tr h="185420">
                    <a:tc rowSpan="4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Actual Class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Positive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/>
                            <a:t>613 </a:t>
                          </a:r>
                        </a:p>
                      </a:txBody>
                      <a:tcPr anchor="ctr"/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/>
                            <a:t>481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Sensitivity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0782632"/>
                      </a:ext>
                    </a:extLst>
                  </a:tr>
                  <a:tr h="18542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613 </m:t>
                                    </m:r>
                                  </m:num>
                                  <m:den>
                                    <m:r>
                                      <a:rPr lang="en-US" sz="1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613+481</m:t>
                                    </m:r>
                                  </m:den>
                                </m:f>
                                <m:r>
                                  <a:rPr lang="en-US" sz="1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=0.560 </m:t>
                                </m:r>
                              </m:oMath>
                            </m:oMathPara>
                          </a14:m>
                          <a:endParaRPr lang="en-US" sz="14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89262306"/>
                      </a:ext>
                    </a:extLst>
                  </a:tr>
                  <a:tr h="185420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Negative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/>
                            <a:t>644 </a:t>
                          </a:r>
                        </a:p>
                      </a:txBody>
                      <a:tcPr anchor="ctr"/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/>
                            <a:t>788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Specificity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6237463"/>
                      </a:ext>
                    </a:extLst>
                  </a:tr>
                  <a:tr h="18542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788 </m:t>
                                    </m:r>
                                  </m:num>
                                  <m:den>
                                    <m:r>
                                      <a:rPr lang="en-US" sz="1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788+644 </m:t>
                                    </m:r>
                                  </m:den>
                                </m:f>
                                <m:r>
                                  <a:rPr lang="en-US" sz="1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=0.550 </m:t>
                                </m:r>
                              </m:oMath>
                            </m:oMathPara>
                          </a14:m>
                          <a:endParaRPr lang="en-US" sz="14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1415395"/>
                      </a:ext>
                    </a:extLst>
                  </a:tr>
                  <a:tr h="370840">
                    <a:tc rowSpan="2" gridSpan="2">
                      <a:txBody>
                        <a:bodyPr/>
                        <a:lstStyle/>
                        <a:p>
                          <a:pPr algn="ctr"/>
                          <a:endParaRPr lang="en-US" sz="1400" b="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2" hMerge="1"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Precision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Negative predictive value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Accuracy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9071176"/>
                      </a:ext>
                    </a:extLst>
                  </a:tr>
                  <a:tr h="370840">
                    <a:tc gridSpan="2" vMerge="1"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613 </m:t>
                                    </m:r>
                                  </m:num>
                                  <m:den>
                                    <m:r>
                                      <a:rPr lang="en-US" sz="1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613+644 </m:t>
                                    </m:r>
                                  </m:den>
                                </m:f>
                                <m:r>
                                  <a:rPr lang="en-US" sz="1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=0.488 </m:t>
                                </m:r>
                              </m:oMath>
                            </m:oMathPara>
                          </a14:m>
                          <a:endParaRPr lang="en-US" sz="14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788 </m:t>
                                    </m:r>
                                  </m:num>
                                  <m:den>
                                    <m:r>
                                      <a:rPr lang="en-US" sz="1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788+481 </m:t>
                                    </m:r>
                                  </m:den>
                                </m:f>
                                <m:r>
                                  <a:rPr lang="en-US" sz="1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=0.621 </m:t>
                                </m:r>
                              </m:oMath>
                            </m:oMathPara>
                          </a14:m>
                          <a:endParaRPr lang="en-US" sz="14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613+788 </m:t>
                                    </m:r>
                                  </m:num>
                                  <m:den>
                                    <m:r>
                                      <a:rPr lang="en-US" sz="1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613+788+481+644 </m:t>
                                    </m:r>
                                  </m:den>
                                </m:f>
                                <m:r>
                                  <a:rPr lang="en-US" sz="1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=0.555 </m:t>
                                </m:r>
                              </m:oMath>
                            </m:oMathPara>
                          </a14:m>
                          <a:endParaRPr lang="en-US" sz="14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3819203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288B3EEC-1AB6-4DAA-9D70-A505ED70CB7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5854889"/>
                  </p:ext>
                </p:extLst>
              </p:nvPr>
            </p:nvGraphicFramePr>
            <p:xfrm>
              <a:off x="3104605" y="3393368"/>
              <a:ext cx="8425543" cy="320954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644434">
                      <a:extLst>
                        <a:ext uri="{9D8B030D-6E8A-4147-A177-3AD203B41FA5}">
                          <a16:colId xmlns:a16="http://schemas.microsoft.com/office/drawing/2014/main" val="3415658895"/>
                        </a:ext>
                      </a:extLst>
                    </a:gridCol>
                    <a:gridCol w="853440">
                      <a:extLst>
                        <a:ext uri="{9D8B030D-6E8A-4147-A177-3AD203B41FA5}">
                          <a16:colId xmlns:a16="http://schemas.microsoft.com/office/drawing/2014/main" val="3630248778"/>
                        </a:ext>
                      </a:extLst>
                    </a:gridCol>
                    <a:gridCol w="2080623">
                      <a:extLst>
                        <a:ext uri="{9D8B030D-6E8A-4147-A177-3AD203B41FA5}">
                          <a16:colId xmlns:a16="http://schemas.microsoft.com/office/drawing/2014/main" val="1172098059"/>
                        </a:ext>
                      </a:extLst>
                    </a:gridCol>
                    <a:gridCol w="2080623">
                      <a:extLst>
                        <a:ext uri="{9D8B030D-6E8A-4147-A177-3AD203B41FA5}">
                          <a16:colId xmlns:a16="http://schemas.microsoft.com/office/drawing/2014/main" val="384163532"/>
                        </a:ext>
                      </a:extLst>
                    </a:gridCol>
                    <a:gridCol w="2766423">
                      <a:extLst>
                        <a:ext uri="{9D8B030D-6E8A-4147-A177-3AD203B41FA5}">
                          <a16:colId xmlns:a16="http://schemas.microsoft.com/office/drawing/2014/main" val="3460195588"/>
                        </a:ext>
                      </a:extLst>
                    </a:gridCol>
                  </a:tblGrid>
                  <a:tr h="370840">
                    <a:tc rowSpan="2" gridSpan="2"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 rowSpan="2" hMerge="1"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Predicted Class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endParaRPr lang="en-US" sz="1400" b="0" dirty="0"/>
                        </a:p>
                      </a:txBody>
                      <a:tcPr anchor="ctr"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69484927"/>
                      </a:ext>
                    </a:extLst>
                  </a:tr>
                  <a:tr h="370840">
                    <a:tc gridSpan="2" vMerge="1"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/>
                    </a:tc>
                    <a:tc hMerge="1" vMerge="1"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Positive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Negative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26640995"/>
                      </a:ext>
                    </a:extLst>
                  </a:tr>
                  <a:tr h="304800">
                    <a:tc rowSpan="4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Actual Class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Positive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/>
                            <a:t>613 </a:t>
                          </a:r>
                        </a:p>
                      </a:txBody>
                      <a:tcPr anchor="ctr"/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/>
                            <a:t>481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Sensitivity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0782632"/>
                      </a:ext>
                    </a:extLst>
                  </a:tr>
                  <a:tr h="495808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4846" t="-210976" r="-441" b="-3365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89262306"/>
                      </a:ext>
                    </a:extLst>
                  </a:tr>
                  <a:tr h="304800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Negative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/>
                            <a:t>644 </a:t>
                          </a:r>
                        </a:p>
                      </a:txBody>
                      <a:tcPr anchor="ctr"/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/>
                            <a:t>788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Specificity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6237463"/>
                      </a:ext>
                    </a:extLst>
                  </a:tr>
                  <a:tr h="495808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4846" t="-376543" r="-441" b="-1790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1415395"/>
                      </a:ext>
                    </a:extLst>
                  </a:tr>
                  <a:tr h="370840">
                    <a:tc rowSpan="2" gridSpan="2">
                      <a:txBody>
                        <a:bodyPr/>
                        <a:lstStyle/>
                        <a:p>
                          <a:pPr algn="ctr"/>
                          <a:endParaRPr lang="en-US" sz="1400" b="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2" hMerge="1"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Precision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Negative predictive value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bg1"/>
                              </a:solidFill>
                            </a:rPr>
                            <a:t>Accuracy </a:t>
                          </a: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9071176"/>
                      </a:ext>
                    </a:extLst>
                  </a:tr>
                  <a:tr h="495808">
                    <a:tc gridSpan="2" vMerge="1">
                      <a:txBody>
                        <a:bodyPr/>
                        <a:lstStyle/>
                        <a:p>
                          <a:pPr algn="ctr"/>
                          <a:endParaRPr lang="en-US" b="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72434" t="-545122" r="-234018" b="-24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71930" t="-545122" r="-133333" b="-24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4846" t="-545122" r="-441" b="-24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3819203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459306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7A782-1876-442D-981B-A362043FC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537B8-E5FD-40A5-9E60-E6B567E63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E3A5059-BC02-4FB6-BEE5-6EEDA3C70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4909" y="95564"/>
            <a:ext cx="5282182" cy="205708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C7B3DFA-AB38-4FFB-95FD-27CAB5DD3A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8050" y="2397785"/>
            <a:ext cx="5295900" cy="20624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E28DD9C-0E9B-4683-B6F2-B62F3C5C6C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8050" y="4702678"/>
            <a:ext cx="5295900" cy="2062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4064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AA169-50DD-4336-A4A7-113C2C836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0E3EB-F2EC-4A9A-97FA-ABF472E5D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Accuracy has room for improvements. </a:t>
            </a:r>
          </a:p>
          <a:p>
            <a:r>
              <a:rPr lang="en-US" dirty="0"/>
              <a:t>All objectives are achieved. </a:t>
            </a:r>
          </a:p>
          <a:p>
            <a:r>
              <a:rPr lang="en-US" dirty="0"/>
              <a:t>Future works must use better dataset. </a:t>
            </a:r>
          </a:p>
        </p:txBody>
      </p:sp>
    </p:spTree>
    <p:extLst>
      <p:ext uri="{BB962C8B-B14F-4D97-AF65-F5344CB8AC3E}">
        <p14:creationId xmlns:p14="http://schemas.microsoft.com/office/powerpoint/2010/main" val="8951129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551F8-8964-4BC2-AF5B-0BE7C07AE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32244-F3EF-49B3-85DB-9088ADF3C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Alsaeedi</a:t>
            </a:r>
            <a:r>
              <a:rPr lang="en-US" dirty="0"/>
              <a:t>, A., &amp; Khan, M. Z. (2019). </a:t>
            </a:r>
            <a:r>
              <a:rPr lang="en-US" i="1" dirty="0"/>
              <a:t>A Study on Sentiment Analysis Techniques of Twitter Data</a:t>
            </a:r>
            <a:r>
              <a:rPr lang="en-US" dirty="0"/>
              <a:t>. </a:t>
            </a:r>
            <a:r>
              <a:rPr lang="en-US" i="1" dirty="0"/>
              <a:t>10</a:t>
            </a:r>
            <a:r>
              <a:rPr lang="en-US" dirty="0"/>
              <a:t>(2), 361–374.</a:t>
            </a:r>
          </a:p>
          <a:p>
            <a:pPr marL="0" indent="0">
              <a:buNone/>
            </a:pPr>
            <a:r>
              <a:rPr lang="en-US" dirty="0"/>
              <a:t>Attia, M., </a:t>
            </a:r>
            <a:r>
              <a:rPr lang="en-US" dirty="0" err="1"/>
              <a:t>Samih</a:t>
            </a:r>
            <a:r>
              <a:rPr lang="en-US" dirty="0"/>
              <a:t>, Y., </a:t>
            </a:r>
            <a:r>
              <a:rPr lang="en-US" dirty="0" err="1"/>
              <a:t>Elkahky</a:t>
            </a:r>
            <a:r>
              <a:rPr lang="en-US" dirty="0"/>
              <a:t>, A., &amp; </a:t>
            </a:r>
            <a:r>
              <a:rPr lang="en-US" dirty="0" err="1"/>
              <a:t>Kallmeyer</a:t>
            </a:r>
            <a:r>
              <a:rPr lang="en-US" dirty="0"/>
              <a:t>, L. (2016). </a:t>
            </a:r>
            <a:r>
              <a:rPr lang="en-US" i="1" dirty="0"/>
              <a:t>Multilingual Multi-class Sentiment Classification Using Convolutional Neural Networks</a:t>
            </a:r>
            <a:r>
              <a:rPr lang="en-US" dirty="0"/>
              <a:t>. 635–640.</a:t>
            </a:r>
          </a:p>
          <a:p>
            <a:pPr marL="0" indent="0">
              <a:buNone/>
            </a:pPr>
            <a:r>
              <a:rPr lang="en-US" dirty="0" err="1"/>
              <a:t>Bommerson</a:t>
            </a:r>
            <a:r>
              <a:rPr lang="en-US" dirty="0"/>
              <a:t>, B. (2015). </a:t>
            </a:r>
            <a:r>
              <a:rPr lang="en-US" i="1" dirty="0"/>
              <a:t>Machine learning to classify bullying messages on Twitter Research questions</a:t>
            </a:r>
            <a:r>
              <a:rPr lang="en-US" dirty="0"/>
              <a:t>. </a:t>
            </a:r>
            <a:r>
              <a:rPr lang="en-US" i="1" dirty="0"/>
              <a:t>2005</a:t>
            </a:r>
            <a:r>
              <a:rPr lang="en-US" dirty="0"/>
              <a:t>, 1–14.</a:t>
            </a:r>
          </a:p>
          <a:p>
            <a:pPr marL="0" indent="0">
              <a:buNone/>
            </a:pPr>
            <a:r>
              <a:rPr lang="en-US" dirty="0"/>
              <a:t>Cheng, G., &amp; Guo, W. (2017). </a:t>
            </a:r>
            <a:r>
              <a:rPr lang="en-US" i="1" dirty="0"/>
              <a:t>Rock Images Classification by using Deep Convolution Neural Network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Deriu</a:t>
            </a:r>
            <a:r>
              <a:rPr lang="en-US" dirty="0"/>
              <a:t>, J., &amp; </a:t>
            </a:r>
            <a:r>
              <a:rPr lang="en-US" dirty="0" err="1"/>
              <a:t>Cieliebak</a:t>
            </a:r>
            <a:r>
              <a:rPr lang="en-US" dirty="0"/>
              <a:t>, M. (2016). </a:t>
            </a:r>
            <a:r>
              <a:rPr lang="en-US" i="1" dirty="0"/>
              <a:t>Sentiment Analysis using Convolutional Neural Networks with Multi-Task Training and Distant Supervision on Italian Tweets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77817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A4B21-F366-42F9-AE68-E91A787C7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CB981-CE44-4793-AE31-DDC74AC4F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Go, A., </a:t>
            </a:r>
            <a:r>
              <a:rPr lang="en-US" dirty="0" err="1"/>
              <a:t>Bhayani</a:t>
            </a:r>
            <a:r>
              <a:rPr lang="en-US" dirty="0"/>
              <a:t>, R., &amp; Huang, L. (n.d.). </a:t>
            </a:r>
            <a:r>
              <a:rPr lang="en-US" i="1" dirty="0"/>
              <a:t>Twitter Sentiment Classification using Distant Supervision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Gupta, B., Negi, M., Vishwakarma, K., </a:t>
            </a:r>
            <a:r>
              <a:rPr lang="en-US" dirty="0" err="1"/>
              <a:t>Badhani</a:t>
            </a:r>
            <a:r>
              <a:rPr lang="en-US" dirty="0"/>
              <a:t>, P., &amp; Rawat, G. (2017). </a:t>
            </a:r>
            <a:r>
              <a:rPr lang="en-US" i="1" dirty="0"/>
              <a:t>Study of Twitter Sentiment Analysis using Machine Learning Algorithms on Python</a:t>
            </a:r>
            <a:r>
              <a:rPr lang="en-US" dirty="0"/>
              <a:t>. </a:t>
            </a:r>
            <a:r>
              <a:rPr lang="en-US" i="1" dirty="0"/>
              <a:t>165</a:t>
            </a:r>
            <a:r>
              <a:rPr lang="en-US" dirty="0"/>
              <a:t>(9), 29–34.</a:t>
            </a:r>
          </a:p>
          <a:p>
            <a:pPr marL="0" indent="0">
              <a:buNone/>
            </a:pPr>
            <a:r>
              <a:rPr lang="en-US" dirty="0" err="1"/>
              <a:t>Hosseinmardi</a:t>
            </a:r>
            <a:r>
              <a:rPr lang="en-US" dirty="0"/>
              <a:t>, H., Mattson, S. A., Rafiq, R. I., Han, R., </a:t>
            </a:r>
            <a:r>
              <a:rPr lang="en-US" dirty="0" err="1"/>
              <a:t>Lv</a:t>
            </a:r>
            <a:r>
              <a:rPr lang="en-US" dirty="0"/>
              <a:t>, Q., &amp; Mishra, S. (2014). </a:t>
            </a:r>
            <a:r>
              <a:rPr lang="en-US" i="1" dirty="0"/>
              <a:t>Detection of Cyberbullying Incidents on the Instagram Social Network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Ismail, I., </a:t>
            </a:r>
            <a:r>
              <a:rPr lang="en-US" dirty="0" err="1"/>
              <a:t>Azlina</a:t>
            </a:r>
            <a:r>
              <a:rPr lang="en-US" dirty="0"/>
              <a:t>, N., Abdullah, N., Ahmad, Z., &amp; </a:t>
            </a:r>
            <a:r>
              <a:rPr lang="en-US" dirty="0" err="1"/>
              <a:t>Sidek</a:t>
            </a:r>
            <a:r>
              <a:rPr lang="en-US" dirty="0"/>
              <a:t>, N. L. (2011). </a:t>
            </a:r>
            <a:r>
              <a:rPr lang="en-US" i="1" dirty="0"/>
              <a:t>Halal Principles and Halal Purchase Intention Among Muslim Consumers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Jianqiang</a:t>
            </a:r>
            <a:r>
              <a:rPr lang="en-US" dirty="0"/>
              <a:t>, Z., </a:t>
            </a:r>
            <a:r>
              <a:rPr lang="en-US" dirty="0" err="1"/>
              <a:t>Xiaolin</a:t>
            </a:r>
            <a:r>
              <a:rPr lang="en-US" dirty="0"/>
              <a:t>, G. U. I., &amp; </a:t>
            </a:r>
            <a:r>
              <a:rPr lang="en-US" dirty="0" err="1"/>
              <a:t>Xuejun</a:t>
            </a:r>
            <a:r>
              <a:rPr lang="en-US" dirty="0"/>
              <a:t>, Z. (2018). Deep Convolution Neural Networks for Twitter Sentiment Analysis. </a:t>
            </a:r>
            <a:r>
              <a:rPr lang="en-US" i="1" dirty="0"/>
              <a:t>IEEE Access</a:t>
            </a:r>
            <a:r>
              <a:rPr lang="en-US" dirty="0"/>
              <a:t>, </a:t>
            </a:r>
            <a:r>
              <a:rPr lang="en-US" i="1" dirty="0"/>
              <a:t>6</a:t>
            </a:r>
            <a:r>
              <a:rPr lang="en-US" dirty="0"/>
              <a:t>, 23253–23260. https://doi.org/10.1109/ACCESS.2017.2776930</a:t>
            </a:r>
          </a:p>
        </p:txBody>
      </p:sp>
    </p:spTree>
    <p:extLst>
      <p:ext uri="{BB962C8B-B14F-4D97-AF65-F5344CB8AC3E}">
        <p14:creationId xmlns:p14="http://schemas.microsoft.com/office/powerpoint/2010/main" val="35007632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A4B21-F366-42F9-AE68-E91A787C7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CB981-CE44-4793-AE31-DDC74AC4F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Karim, J. A., Rahman, S. A., &amp; </a:t>
            </a:r>
            <a:r>
              <a:rPr lang="en-US" dirty="0" err="1"/>
              <a:t>Ariffin</a:t>
            </a:r>
            <a:r>
              <a:rPr lang="en-US" dirty="0"/>
              <a:t>, Z. Z. (2011). </a:t>
            </a:r>
            <a:r>
              <a:rPr lang="en-US" i="1" dirty="0"/>
              <a:t>Do Muslims Purchase Muslim Products ? Muslim Centric Ness : An Exploratory Study</a:t>
            </a:r>
            <a:r>
              <a:rPr lang="en-US" dirty="0"/>
              <a:t>. </a:t>
            </a:r>
            <a:r>
              <a:rPr lang="en-US" i="1" dirty="0"/>
              <a:t>25</a:t>
            </a:r>
            <a:r>
              <a:rPr lang="en-US" dirty="0"/>
              <a:t>, 60–65.</a:t>
            </a:r>
          </a:p>
          <a:p>
            <a:pPr marL="0" indent="0">
              <a:buNone/>
            </a:pPr>
            <a:r>
              <a:rPr lang="en-US" dirty="0" err="1"/>
              <a:t>Kharde</a:t>
            </a:r>
            <a:r>
              <a:rPr lang="en-US" dirty="0"/>
              <a:t>, V. A. (2016). </a:t>
            </a:r>
            <a:r>
              <a:rPr lang="en-US" i="1" dirty="0"/>
              <a:t>Sentiment Analysis of Twitter Data : A Survey of Techniques</a:t>
            </a:r>
            <a:r>
              <a:rPr lang="en-US" dirty="0"/>
              <a:t>. </a:t>
            </a:r>
            <a:r>
              <a:rPr lang="en-US" i="1" dirty="0"/>
              <a:t>139</a:t>
            </a:r>
            <a:r>
              <a:rPr lang="en-US" dirty="0"/>
              <a:t>(11), 5–15.</a:t>
            </a:r>
          </a:p>
          <a:p>
            <a:pPr marL="0" indent="0">
              <a:buNone/>
            </a:pPr>
            <a:r>
              <a:rPr lang="en-US" dirty="0"/>
              <a:t>Kim, H., &amp; </a:t>
            </a:r>
            <a:r>
              <a:rPr lang="en-US" dirty="0" err="1"/>
              <a:t>Jeong</a:t>
            </a:r>
            <a:r>
              <a:rPr lang="en-US" dirty="0"/>
              <a:t>, Y. (2019). </a:t>
            </a:r>
            <a:r>
              <a:rPr lang="en-US" i="1" dirty="0"/>
              <a:t>applied sciences Sentiment Classification Using Convolutional Neural Networks</a:t>
            </a:r>
            <a:r>
              <a:rPr lang="en-US" dirty="0"/>
              <a:t>. 1–14. https://doi.org/10.3390/app9112347</a:t>
            </a:r>
          </a:p>
          <a:p>
            <a:pPr marL="0" indent="0">
              <a:buNone/>
            </a:pPr>
            <a:r>
              <a:rPr lang="en-US" dirty="0"/>
              <a:t>Kumar, A., &amp; Sebastian, T. M. (2012). </a:t>
            </a:r>
            <a:r>
              <a:rPr lang="en-US" i="1" dirty="0"/>
              <a:t>Sentiment Analysis on Twitter</a:t>
            </a:r>
            <a:r>
              <a:rPr lang="en-US" dirty="0"/>
              <a:t>. </a:t>
            </a:r>
            <a:r>
              <a:rPr lang="en-US" i="1" dirty="0"/>
              <a:t>9</a:t>
            </a:r>
            <a:r>
              <a:rPr lang="en-US" dirty="0"/>
              <a:t>(4), 372–378.</a:t>
            </a:r>
          </a:p>
          <a:p>
            <a:pPr marL="0" indent="0">
              <a:buNone/>
            </a:pPr>
            <a:r>
              <a:rPr lang="en-US" dirty="0" err="1"/>
              <a:t>Molchanov</a:t>
            </a:r>
            <a:r>
              <a:rPr lang="en-US" dirty="0"/>
              <a:t>, P., Yang, X., Gupta, S., Kim, K., Tyree, S., &amp; Kautz, J. (n.d.). </a:t>
            </a:r>
            <a:r>
              <a:rPr lang="en-US" i="1" dirty="0"/>
              <a:t>Online Detection and Classification of Dynamic Hand Gestures with Recurrent 3D Convolutional Neural Networks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68988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A4B21-F366-42F9-AE68-E91A787C7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CB981-CE44-4793-AE31-DDC74AC4F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Passonneau</a:t>
            </a:r>
            <a:r>
              <a:rPr lang="en-US" dirty="0"/>
              <a:t>, R., Agrawal, A., </a:t>
            </a:r>
            <a:r>
              <a:rPr lang="en-US" dirty="0" err="1"/>
              <a:t>Xie</a:t>
            </a:r>
            <a:r>
              <a:rPr lang="en-US" dirty="0"/>
              <a:t>, B., </a:t>
            </a:r>
            <a:r>
              <a:rPr lang="en-US" dirty="0" err="1"/>
              <a:t>Vovsha</a:t>
            </a:r>
            <a:r>
              <a:rPr lang="en-US" dirty="0"/>
              <a:t>, I., &amp; </a:t>
            </a:r>
            <a:r>
              <a:rPr lang="en-US" dirty="0" err="1"/>
              <a:t>Rambow</a:t>
            </a:r>
            <a:r>
              <a:rPr lang="en-US" dirty="0"/>
              <a:t>, O. (2011). </a:t>
            </a:r>
            <a:r>
              <a:rPr lang="en-US" i="1" dirty="0"/>
              <a:t>Sentiment Analysis of Twitter Data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Puteh</a:t>
            </a:r>
            <a:r>
              <a:rPr lang="en-US" dirty="0"/>
              <a:t>, M., Abu Bakar, A., Hamdan, A. R., &amp; Omar, K. (2008). </a:t>
            </a:r>
            <a:r>
              <a:rPr lang="en-US" i="1" dirty="0"/>
              <a:t>Classifying Heterogeneous Data With Artificial Immune System</a:t>
            </a:r>
            <a:r>
              <a:rPr lang="en-US" dirty="0"/>
              <a:t>. 4–8.</a:t>
            </a:r>
          </a:p>
          <a:p>
            <a:pPr marL="0" indent="0">
              <a:buNone/>
            </a:pPr>
            <a:r>
              <a:rPr lang="en-US" dirty="0" err="1"/>
              <a:t>Rakhlin</a:t>
            </a:r>
            <a:r>
              <a:rPr lang="en-US" dirty="0"/>
              <a:t>, A., Shvets, A., </a:t>
            </a:r>
            <a:r>
              <a:rPr lang="en-US" dirty="0" err="1"/>
              <a:t>Iglovikov</a:t>
            </a:r>
            <a:r>
              <a:rPr lang="en-US" dirty="0"/>
              <a:t>, V., &amp; Kalinin, A. A. (n.d.). </a:t>
            </a:r>
            <a:r>
              <a:rPr lang="en-US" i="1" dirty="0"/>
              <a:t>Deep Convolutional Neural Networks for Breast Cancer Histology Image Analysis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Rawat, W., &amp; Wang, Z. (2017). </a:t>
            </a:r>
            <a:r>
              <a:rPr lang="en-US" i="1" dirty="0"/>
              <a:t>Deep Convolutional Neural Networks for Image Classification : A Comprehensive Review Deep Convolutional Neural Networks for Image Classification : A Comprehensive Review</a:t>
            </a:r>
            <a:r>
              <a:rPr lang="en-US" dirty="0"/>
              <a:t>. </a:t>
            </a:r>
            <a:r>
              <a:rPr lang="en-US" i="1" dirty="0"/>
              <a:t>October</a:t>
            </a:r>
            <a:r>
              <a:rPr lang="en-US" dirty="0"/>
              <a:t>. https://doi.org/10.1162/NECO</a:t>
            </a:r>
          </a:p>
          <a:p>
            <a:pPr marL="0" indent="0">
              <a:buNone/>
            </a:pPr>
            <a:r>
              <a:rPr lang="en-US" dirty="0" err="1"/>
              <a:t>Severyn</a:t>
            </a:r>
            <a:r>
              <a:rPr lang="en-US" dirty="0"/>
              <a:t>, A., &amp; </a:t>
            </a:r>
            <a:r>
              <a:rPr lang="en-US" dirty="0" err="1"/>
              <a:t>Moschitti</a:t>
            </a:r>
            <a:r>
              <a:rPr lang="en-US" dirty="0"/>
              <a:t>, A. (2015). </a:t>
            </a:r>
            <a:r>
              <a:rPr lang="en-US" i="1" dirty="0"/>
              <a:t>UNITN : Training Deep Convolutional Neural Network for Twitter Sentiment Classification</a:t>
            </a:r>
            <a:r>
              <a:rPr lang="en-US" dirty="0"/>
              <a:t>. </a:t>
            </a:r>
            <a:r>
              <a:rPr lang="en-US" i="1" dirty="0" err="1"/>
              <a:t>SemEval</a:t>
            </a:r>
            <a:r>
              <a:rPr lang="en-US" dirty="0"/>
              <a:t>, 464–469.</a:t>
            </a:r>
          </a:p>
        </p:txBody>
      </p:sp>
    </p:spTree>
    <p:extLst>
      <p:ext uri="{BB962C8B-B14F-4D97-AF65-F5344CB8AC3E}">
        <p14:creationId xmlns:p14="http://schemas.microsoft.com/office/powerpoint/2010/main" val="21789407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A4B21-F366-42F9-AE68-E91A787C7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CB981-CE44-4793-AE31-DDC74AC4F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Spencer, J., &amp; </a:t>
            </a:r>
            <a:r>
              <a:rPr lang="en-US" dirty="0" err="1"/>
              <a:t>Uchyigit</a:t>
            </a:r>
            <a:r>
              <a:rPr lang="en-US" dirty="0"/>
              <a:t>, G. (n.d.). </a:t>
            </a:r>
            <a:r>
              <a:rPr lang="en-US" i="1" dirty="0" err="1"/>
              <a:t>Sentimentor</a:t>
            </a:r>
            <a:r>
              <a:rPr lang="en-US" i="1" dirty="0"/>
              <a:t> : Sentiment Analysis of Twitter Data</a:t>
            </a:r>
            <a:r>
              <a:rPr lang="en-US" dirty="0"/>
              <a:t>. 56–66.</a:t>
            </a:r>
          </a:p>
          <a:p>
            <a:pPr marL="0" indent="0">
              <a:buNone/>
            </a:pPr>
            <a:r>
              <a:rPr lang="en-US" dirty="0"/>
              <a:t>Tang, D., Qin, B., &amp; Liu, T. (2014). </a:t>
            </a:r>
            <a:r>
              <a:rPr lang="en-US" i="1" dirty="0"/>
              <a:t>Aspect Level Sentiment Classification with Deep Memory Network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Tripathy</a:t>
            </a:r>
            <a:r>
              <a:rPr lang="en-US" dirty="0"/>
              <a:t>, A., Agrawal, A., &amp; </a:t>
            </a:r>
            <a:r>
              <a:rPr lang="en-US" dirty="0" err="1"/>
              <a:t>Rath</a:t>
            </a:r>
            <a:r>
              <a:rPr lang="en-US" dirty="0"/>
              <a:t>, S. K. (2016). Classification of sentiment reviews using n-gram machine learning approach. </a:t>
            </a:r>
            <a:r>
              <a:rPr lang="en-US" i="1" dirty="0"/>
              <a:t>Expert Systems With Applications</a:t>
            </a:r>
            <a:r>
              <a:rPr lang="en-US" dirty="0"/>
              <a:t>, </a:t>
            </a:r>
            <a:r>
              <a:rPr lang="en-US" i="1" dirty="0"/>
              <a:t>57</a:t>
            </a:r>
            <a:r>
              <a:rPr lang="en-US" dirty="0"/>
              <a:t>, 117–126. https://doi.org/10.1016/j.eswa.2016.03.028</a:t>
            </a:r>
          </a:p>
          <a:p>
            <a:pPr marL="0" indent="0">
              <a:buNone/>
            </a:pPr>
            <a:r>
              <a:rPr lang="en-US" dirty="0" err="1"/>
              <a:t>Wehrmann</a:t>
            </a:r>
            <a:r>
              <a:rPr lang="en-US" dirty="0"/>
              <a:t>, J., Becker, W. E., &amp; Barros, R. C. (2018). </a:t>
            </a:r>
            <a:r>
              <a:rPr lang="en-US" i="1" dirty="0"/>
              <a:t>A Multi-Task Neural Network for Multilingual Sentiment Classification and Language Detection on Twitter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Wikipedia. (2016). </a:t>
            </a:r>
            <a:r>
              <a:rPr lang="en-US" i="1" dirty="0"/>
              <a:t>Giant Hypermarket</a:t>
            </a:r>
            <a:r>
              <a:rPr lang="en-US" dirty="0"/>
              <a:t>. https://en.wikipedia.org/w/index.php?%0Atitle=Giant_Hypermarket&amp;oldid=916901328</a:t>
            </a:r>
          </a:p>
        </p:txBody>
      </p:sp>
    </p:spTree>
    <p:extLst>
      <p:ext uri="{BB962C8B-B14F-4D97-AF65-F5344CB8AC3E}">
        <p14:creationId xmlns:p14="http://schemas.microsoft.com/office/powerpoint/2010/main" val="1115199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12E75-B9E9-4DBA-B77B-67DB5A2E2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B4C44-4F24-4814-8F26-730AA6041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identify the steps involved in data preparation. </a:t>
            </a:r>
          </a:p>
          <a:p>
            <a:r>
              <a:rPr lang="en-US" dirty="0"/>
              <a:t>To develop a prototype classifier using DCNN. </a:t>
            </a:r>
          </a:p>
          <a:p>
            <a:r>
              <a:rPr lang="en-US" dirty="0"/>
              <a:t>To evaluate the performance of the classifier in term of accuracy. </a:t>
            </a:r>
          </a:p>
        </p:txBody>
      </p:sp>
    </p:spTree>
    <p:extLst>
      <p:ext uri="{BB962C8B-B14F-4D97-AF65-F5344CB8AC3E}">
        <p14:creationId xmlns:p14="http://schemas.microsoft.com/office/powerpoint/2010/main" val="2137535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21B67-BF9C-4948-82F0-0559DA622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F7D3D-1483-40D7-B731-2B95F8347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Twitter data is obtainable by integrating Java application with the Twitter service by using Twitter4J library. </a:t>
            </a:r>
          </a:p>
          <a:p>
            <a:r>
              <a:rPr lang="en-US" dirty="0"/>
              <a:t>All data is collected directly from Twitter. </a:t>
            </a:r>
          </a:p>
          <a:p>
            <a:r>
              <a:rPr lang="en-US" dirty="0"/>
              <a:t>2526 instances of Twitter data were collected.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0205063-B9C1-40C0-9328-62ED857D46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5460" y="6176963"/>
            <a:ext cx="4271865" cy="52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3884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F51A0-004C-4B22-96D6-7091E840E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Researches on Twitter Messages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22D4350-E9F8-46B7-BA5A-D2FBA938AE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0858923"/>
              </p:ext>
            </p:extLst>
          </p:nvPr>
        </p:nvGraphicFramePr>
        <p:xfrm>
          <a:off x="838200" y="1825624"/>
          <a:ext cx="10515597" cy="3413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8005">
                  <a:extLst>
                    <a:ext uri="{9D8B030D-6E8A-4147-A177-3AD203B41FA5}">
                      <a16:colId xmlns:a16="http://schemas.microsoft.com/office/drawing/2014/main" val="418055198"/>
                    </a:ext>
                  </a:extLst>
                </a:gridCol>
                <a:gridCol w="4127157">
                  <a:extLst>
                    <a:ext uri="{9D8B030D-6E8A-4147-A177-3AD203B41FA5}">
                      <a16:colId xmlns:a16="http://schemas.microsoft.com/office/drawing/2014/main" val="3693375150"/>
                    </a:ext>
                  </a:extLst>
                </a:gridCol>
                <a:gridCol w="2370435">
                  <a:extLst>
                    <a:ext uri="{9D8B030D-6E8A-4147-A177-3AD203B41FA5}">
                      <a16:colId xmlns:a16="http://schemas.microsoft.com/office/drawing/2014/main" val="1245922683"/>
                    </a:ext>
                  </a:extLst>
                </a:gridCol>
              </a:tblGrid>
              <a:tr h="67044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Research Title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Aim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Algorithm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364306"/>
                  </a:ext>
                </a:extLst>
              </a:tr>
              <a:tr h="8163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Classification of sentiment reviews using n-gram machine learning approach (</a:t>
                      </a:r>
                      <a:r>
                        <a:rPr lang="en-US" dirty="0" err="1"/>
                        <a:t>Tripathy</a:t>
                      </a:r>
                      <a:r>
                        <a:rPr lang="en-US" dirty="0"/>
                        <a:t>, Agrawal, &amp; </a:t>
                      </a:r>
                      <a:r>
                        <a:rPr lang="en-US" dirty="0" err="1"/>
                        <a:t>Rath</a:t>
                      </a:r>
                      <a:r>
                        <a:rPr lang="en-US" dirty="0"/>
                        <a:t>, 2016)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evaluate the accuracy of four different approaches of sentiment analysis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Naïve Bayes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12051"/>
                  </a:ext>
                </a:extLst>
              </a:tr>
              <a:tr h="816340">
                <a:tc>
                  <a:txBody>
                    <a:bodyPr/>
                    <a:lstStyle/>
                    <a:p>
                      <a:r>
                        <a:rPr lang="en-US" dirty="0"/>
                        <a:t>Sentiment Classification Using Convolutional Neural Network (Kim &amp; </a:t>
                      </a:r>
                      <a:r>
                        <a:rPr lang="en-US" dirty="0" err="1"/>
                        <a:t>Jeong</a:t>
                      </a:r>
                      <a:r>
                        <a:rPr lang="en-US" dirty="0"/>
                        <a:t>, 2019)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develop new approach using consecutive convolutional layers for longer texts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Convolutional Neural Networks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6703942"/>
                  </a:ext>
                </a:extLst>
              </a:tr>
              <a:tr h="816340">
                <a:tc>
                  <a:txBody>
                    <a:bodyPr/>
                    <a:lstStyle/>
                    <a:p>
                      <a:r>
                        <a:rPr lang="en-US" dirty="0"/>
                        <a:t>Machine Learning-Based Sentiment Analysis for Twitter Accounts (Hasan, </a:t>
                      </a:r>
                      <a:r>
                        <a:rPr lang="en-US" dirty="0" err="1"/>
                        <a:t>Moin</a:t>
                      </a:r>
                      <a:r>
                        <a:rPr lang="en-US" dirty="0"/>
                        <a:t>, Karim, &amp; </a:t>
                      </a:r>
                      <a:r>
                        <a:rPr lang="en-US" dirty="0" err="1"/>
                        <a:t>Shamshirband</a:t>
                      </a:r>
                      <a:r>
                        <a:rPr lang="en-US" dirty="0"/>
                        <a:t>, 2018)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develop a hybrid approach for sentiment analysis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Support vector machines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6627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919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DCB4A-F6D0-4014-8565-52B47B518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Researches using DCNN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662CF32-85A2-4195-9C5D-3C9F47852D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069381"/>
              </p:ext>
            </p:extLst>
          </p:nvPr>
        </p:nvGraphicFramePr>
        <p:xfrm>
          <a:off x="838200" y="1825624"/>
          <a:ext cx="10515597" cy="3972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6341">
                  <a:extLst>
                    <a:ext uri="{9D8B030D-6E8A-4147-A177-3AD203B41FA5}">
                      <a16:colId xmlns:a16="http://schemas.microsoft.com/office/drawing/2014/main" val="2621271123"/>
                    </a:ext>
                  </a:extLst>
                </a:gridCol>
                <a:gridCol w="4312508">
                  <a:extLst>
                    <a:ext uri="{9D8B030D-6E8A-4147-A177-3AD203B41FA5}">
                      <a16:colId xmlns:a16="http://schemas.microsoft.com/office/drawing/2014/main" val="1096063863"/>
                    </a:ext>
                  </a:extLst>
                </a:gridCol>
                <a:gridCol w="3766748">
                  <a:extLst>
                    <a:ext uri="{9D8B030D-6E8A-4147-A177-3AD203B41FA5}">
                      <a16:colId xmlns:a16="http://schemas.microsoft.com/office/drawing/2014/main" val="3948165742"/>
                    </a:ext>
                  </a:extLst>
                </a:gridCol>
              </a:tblGrid>
              <a:tr h="522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Field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Research Title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Aim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3441870"/>
                  </a:ext>
                </a:extLst>
              </a:tr>
              <a:tr h="707441">
                <a:tc>
                  <a:txBody>
                    <a:bodyPr/>
                    <a:lstStyle/>
                    <a:p>
                      <a:r>
                        <a:rPr lang="en-US" dirty="0"/>
                        <a:t>Granularity analysis in image classification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Rock Images Classification by using Deep Convolution Neural Network (Cheng &amp; Guo, 2017)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improve efficiency and accuracy of manual granularity analysis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443427"/>
                  </a:ext>
                </a:extLst>
              </a:tr>
              <a:tr h="707441">
                <a:tc>
                  <a:txBody>
                    <a:bodyPr/>
                    <a:lstStyle/>
                    <a:p>
                      <a:r>
                        <a:rPr lang="en-US" dirty="0"/>
                        <a:t>Sentiment analysis 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UNITN: Training Deep Convolutional Neural Network for Twitter Sentiment Classification (</a:t>
                      </a:r>
                      <a:r>
                        <a:rPr lang="en-US" dirty="0" err="1"/>
                        <a:t>Severyn</a:t>
                      </a:r>
                      <a:r>
                        <a:rPr lang="en-US" dirty="0"/>
                        <a:t> &amp; </a:t>
                      </a:r>
                      <a:r>
                        <a:rPr lang="en-US" dirty="0" err="1"/>
                        <a:t>Moschitti</a:t>
                      </a:r>
                      <a:r>
                        <a:rPr lang="en-US" dirty="0"/>
                        <a:t>, 2015)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develop a process to initialize CNN parameter weights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8196759"/>
                  </a:ext>
                </a:extLst>
              </a:tr>
              <a:tr h="707441">
                <a:tc>
                  <a:txBody>
                    <a:bodyPr/>
                    <a:lstStyle/>
                    <a:p>
                      <a:r>
                        <a:rPr lang="en-US" dirty="0"/>
                        <a:t>Breast cancer histology image analysis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Deep Convolutional Neural Network for Breast Cancer Histology Image Analysis (</a:t>
                      </a:r>
                      <a:r>
                        <a:rPr lang="en-US" dirty="0" err="1"/>
                        <a:t>Rakhlin</a:t>
                      </a:r>
                      <a:r>
                        <a:rPr lang="en-US" dirty="0"/>
                        <a:t>, Shvets, </a:t>
                      </a:r>
                      <a:r>
                        <a:rPr lang="en-US" dirty="0" err="1"/>
                        <a:t>Iglovikov</a:t>
                      </a:r>
                      <a:r>
                        <a:rPr lang="en-US" dirty="0"/>
                        <a:t>, &amp; Kalinin, 2018)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develop computational approach for breast cancer histology image classification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8877981"/>
                  </a:ext>
                </a:extLst>
              </a:tr>
              <a:tr h="707441">
                <a:tc>
                  <a:txBody>
                    <a:bodyPr/>
                    <a:lstStyle/>
                    <a:p>
                      <a:r>
                        <a:rPr lang="en-US" dirty="0"/>
                        <a:t>Image classification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Deep Convolutional Neural Networks for Image Classification (Rawat &amp; Wang, 2017)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identify the importance of DCNN in image classification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36445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416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55E29-3950-48CF-8131-A843955B7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Similar Systems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E978664-23F6-4F3B-9E84-06186BE916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158676"/>
              </p:ext>
            </p:extLst>
          </p:nvPr>
        </p:nvGraphicFramePr>
        <p:xfrm>
          <a:off x="838200" y="1825625"/>
          <a:ext cx="10515600" cy="3836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55724">
                  <a:extLst>
                    <a:ext uri="{9D8B030D-6E8A-4147-A177-3AD203B41FA5}">
                      <a16:colId xmlns:a16="http://schemas.microsoft.com/office/drawing/2014/main" val="2515243143"/>
                    </a:ext>
                  </a:extLst>
                </a:gridCol>
                <a:gridCol w="4359876">
                  <a:extLst>
                    <a:ext uri="{9D8B030D-6E8A-4147-A177-3AD203B41FA5}">
                      <a16:colId xmlns:a16="http://schemas.microsoft.com/office/drawing/2014/main" val="2307293301"/>
                    </a:ext>
                  </a:extLst>
                </a:gridCol>
              </a:tblGrid>
              <a:tr h="62101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Research Title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Aim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3069246"/>
                  </a:ext>
                </a:extLst>
              </a:tr>
              <a:tr h="1071977">
                <a:tc>
                  <a:txBody>
                    <a:bodyPr/>
                    <a:lstStyle/>
                    <a:p>
                      <a:r>
                        <a:rPr lang="en-US" dirty="0"/>
                        <a:t>UNITN: Training Deep Convolutional Neural Network for Twitter Sentiment Classification (</a:t>
                      </a:r>
                      <a:r>
                        <a:rPr lang="en-US" dirty="0" err="1"/>
                        <a:t>Severyn</a:t>
                      </a:r>
                      <a:r>
                        <a:rPr lang="en-US" dirty="0"/>
                        <a:t> &amp; </a:t>
                      </a:r>
                      <a:r>
                        <a:rPr lang="en-US" dirty="0" err="1"/>
                        <a:t>Moschitti</a:t>
                      </a:r>
                      <a:r>
                        <a:rPr lang="en-US" dirty="0"/>
                        <a:t>, 2015)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develop a process to initialize CNN parameter weights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2776481"/>
                  </a:ext>
                </a:extLst>
              </a:tr>
              <a:tr h="1071977">
                <a:tc>
                  <a:txBody>
                    <a:bodyPr/>
                    <a:lstStyle/>
                    <a:p>
                      <a:r>
                        <a:rPr lang="en-US" dirty="0"/>
                        <a:t>A Study of Sentiment Analysis Techniques of Twitter Data (</a:t>
                      </a:r>
                      <a:r>
                        <a:rPr lang="en-US" dirty="0" err="1"/>
                        <a:t>Alsaeedi</a:t>
                      </a:r>
                      <a:r>
                        <a:rPr lang="en-US" dirty="0"/>
                        <a:t> &amp; Khan, 2019)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explore the various methods for sentiment analysis applied to Twitter data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4022648"/>
                  </a:ext>
                </a:extLst>
              </a:tr>
              <a:tr h="1071977">
                <a:tc>
                  <a:txBody>
                    <a:bodyPr/>
                    <a:lstStyle/>
                    <a:p>
                      <a:r>
                        <a:rPr lang="en-US" dirty="0"/>
                        <a:t>Twitter Sentiment Classification using Distant Supervision (Go, </a:t>
                      </a:r>
                      <a:r>
                        <a:rPr lang="en-US" dirty="0" err="1"/>
                        <a:t>Bhayani</a:t>
                      </a:r>
                      <a:r>
                        <a:rPr lang="en-US" dirty="0"/>
                        <a:t>, &amp; Huang, 2009)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develop a method for sentiment analysis using machine learning algorithms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3681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220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016C619A-FC81-405E-BDC3-ABE6CAF12EB6}"/>
              </a:ext>
            </a:extLst>
          </p:cNvPr>
          <p:cNvSpPr/>
          <p:nvPr/>
        </p:nvSpPr>
        <p:spPr>
          <a:xfrm>
            <a:off x="1057276" y="1790700"/>
            <a:ext cx="10344150" cy="32480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BD1BA7E-3140-4C61-8FBB-7A76C0929F51}"/>
              </a:ext>
            </a:extLst>
          </p:cNvPr>
          <p:cNvSpPr/>
          <p:nvPr/>
        </p:nvSpPr>
        <p:spPr>
          <a:xfrm>
            <a:off x="9617799" y="2541272"/>
            <a:ext cx="1402625" cy="1211577"/>
          </a:xfrm>
          <a:prstGeom prst="rect">
            <a:avLst/>
          </a:prstGeom>
          <a:solidFill>
            <a:schemeClr val="accent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CFEC0C3-172E-4505-865B-3E6B73602182}"/>
              </a:ext>
            </a:extLst>
          </p:cNvPr>
          <p:cNvSpPr/>
          <p:nvPr/>
        </p:nvSpPr>
        <p:spPr>
          <a:xfrm>
            <a:off x="7811045" y="3674747"/>
            <a:ext cx="809896" cy="426719"/>
          </a:xfrm>
          <a:prstGeom prst="rect">
            <a:avLst/>
          </a:prstGeom>
          <a:solidFill>
            <a:schemeClr val="accent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934958-D057-42FD-A0D8-163DCC85AF12}"/>
              </a:ext>
            </a:extLst>
          </p:cNvPr>
          <p:cNvSpPr/>
          <p:nvPr/>
        </p:nvSpPr>
        <p:spPr>
          <a:xfrm>
            <a:off x="7639049" y="2542905"/>
            <a:ext cx="1175658" cy="426719"/>
          </a:xfrm>
          <a:prstGeom prst="rect">
            <a:avLst/>
          </a:prstGeom>
          <a:solidFill>
            <a:schemeClr val="accent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492F25B-7E86-470A-9EC2-2503ED217040}"/>
              </a:ext>
            </a:extLst>
          </p:cNvPr>
          <p:cNvSpPr/>
          <p:nvPr/>
        </p:nvSpPr>
        <p:spPr>
          <a:xfrm>
            <a:off x="5500551" y="2884171"/>
            <a:ext cx="1175658" cy="426719"/>
          </a:xfrm>
          <a:prstGeom prst="rect">
            <a:avLst/>
          </a:prstGeom>
          <a:solidFill>
            <a:schemeClr val="accent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7D17DF7-041D-4339-8910-7FE0CA84D20A}"/>
              </a:ext>
            </a:extLst>
          </p:cNvPr>
          <p:cNvSpPr/>
          <p:nvPr/>
        </p:nvSpPr>
        <p:spPr>
          <a:xfrm>
            <a:off x="3318510" y="2637881"/>
            <a:ext cx="1375954" cy="1010194"/>
          </a:xfrm>
          <a:prstGeom prst="rect">
            <a:avLst/>
          </a:prstGeom>
          <a:solidFill>
            <a:schemeClr val="accent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4C8AB53-F0AE-432F-91AF-4C3266625ECD}"/>
              </a:ext>
            </a:extLst>
          </p:cNvPr>
          <p:cNvSpPr/>
          <p:nvPr/>
        </p:nvSpPr>
        <p:spPr>
          <a:xfrm>
            <a:off x="1171575" y="2533650"/>
            <a:ext cx="1409699" cy="2333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D5BF4DE-15D9-438D-A544-54707EC24D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8741010"/>
              </p:ext>
            </p:extLst>
          </p:nvPr>
        </p:nvGraphicFramePr>
        <p:xfrm>
          <a:off x="847725" y="1835150"/>
          <a:ext cx="10515600" cy="294943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51967988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6546623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48867189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170281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209625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Java 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Python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358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879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Data Collection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Data Preprocessing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Training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Model Development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3225137"/>
                  </a:ext>
                </a:extLst>
              </a:tr>
              <a:tr h="183691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Java source code </a:t>
                      </a:r>
                    </a:p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Twitter API </a:t>
                      </a:r>
                    </a:p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Excel files </a:t>
                      </a:r>
                    </a:p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Notepad files 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357188" indent="-171450" algn="l">
                        <a:buFontTx/>
                        <a:buChar char="-"/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Tokenization </a:t>
                      </a:r>
                    </a:p>
                    <a:p>
                      <a:pPr marL="357188" indent="-171450" algn="l">
                        <a:buFontTx/>
                        <a:buChar char="-"/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Remove punctuation </a:t>
                      </a:r>
                    </a:p>
                    <a:p>
                      <a:pPr marL="357188" indent="-171450" algn="l">
                        <a:buFontTx/>
                        <a:buChar char="-"/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Lowercasing </a:t>
                      </a:r>
                    </a:p>
                    <a:p>
                      <a:pPr marL="357188" indent="-171450" algn="l">
                        <a:buFontTx/>
                        <a:buChar char="-"/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Remove stop words </a:t>
                      </a: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Splitting (90:10)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Testing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Tx/>
                        <a:buChar char="-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Embedding layer </a:t>
                      </a: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Convolution layer </a:t>
                      </a: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Max pooling layer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676301"/>
                  </a:ext>
                </a:extLst>
              </a:tr>
            </a:tbl>
          </a:graphicData>
        </a:graphic>
      </p:graphicFrame>
      <p:pic>
        <p:nvPicPr>
          <p:cNvPr id="2052" name="Picture 4" descr="Java logo vector (.EPS, 389.49 Kb) download">
            <a:extLst>
              <a:ext uri="{FF2B5EF4-FFF2-40B4-BE49-F238E27FC236}">
                <a16:creationId xmlns:a16="http://schemas.microsoft.com/office/drawing/2014/main" id="{D28898FC-9635-4E77-AE83-B53071FBE4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3959" y="5894664"/>
            <a:ext cx="858474" cy="85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4DAB5458-D098-4DAB-9877-49559B3E80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7083" y="6045731"/>
            <a:ext cx="644592" cy="640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82AD8DB-5B2F-498B-AD42-ECF985885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Conceptual Framework 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33A52618-3DD1-41C8-9151-EE7B6B4C42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445" y="2767743"/>
            <a:ext cx="1336646" cy="699511"/>
          </a:xfrm>
          <a:prstGeom prst="rect">
            <a:avLst/>
          </a:prstGeom>
        </p:spPr>
      </p:pic>
      <p:sp>
        <p:nvSpPr>
          <p:cNvPr id="16" name="Arrow: Down 15">
            <a:extLst>
              <a:ext uri="{FF2B5EF4-FFF2-40B4-BE49-F238E27FC236}">
                <a16:creationId xmlns:a16="http://schemas.microsoft.com/office/drawing/2014/main" id="{8288D6C0-1512-458E-92C4-89FB31CD1E3D}"/>
              </a:ext>
            </a:extLst>
          </p:cNvPr>
          <p:cNvSpPr/>
          <p:nvPr/>
        </p:nvSpPr>
        <p:spPr>
          <a:xfrm>
            <a:off x="1807303" y="3269168"/>
            <a:ext cx="117446" cy="21811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27BE01C6-3FA4-436C-9DCE-9FE241E8EA5C}"/>
              </a:ext>
            </a:extLst>
          </p:cNvPr>
          <p:cNvSpPr/>
          <p:nvPr/>
        </p:nvSpPr>
        <p:spPr>
          <a:xfrm>
            <a:off x="1807303" y="3620867"/>
            <a:ext cx="117446" cy="21811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18542E2A-DE8D-421C-94DE-B7AA35A15A00}"/>
              </a:ext>
            </a:extLst>
          </p:cNvPr>
          <p:cNvSpPr/>
          <p:nvPr/>
        </p:nvSpPr>
        <p:spPr>
          <a:xfrm>
            <a:off x="1807303" y="3982232"/>
            <a:ext cx="117446" cy="21811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CE8CEBBD-D5EE-4F9A-9D71-D78799D88DE3}"/>
              </a:ext>
            </a:extLst>
          </p:cNvPr>
          <p:cNvSpPr/>
          <p:nvPr/>
        </p:nvSpPr>
        <p:spPr>
          <a:xfrm>
            <a:off x="1807303" y="4368126"/>
            <a:ext cx="117446" cy="21811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009E2E07-427A-4C42-BE52-9DACC7950479}"/>
              </a:ext>
            </a:extLst>
          </p:cNvPr>
          <p:cNvSpPr/>
          <p:nvPr/>
        </p:nvSpPr>
        <p:spPr>
          <a:xfrm rot="16200000">
            <a:off x="6948897" y="-1781719"/>
            <a:ext cx="400595" cy="8355872"/>
          </a:xfrm>
          <a:prstGeom prst="rightBrace">
            <a:avLst>
              <a:gd name="adj1" fmla="val 147282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row: Down 36">
            <a:extLst>
              <a:ext uri="{FF2B5EF4-FFF2-40B4-BE49-F238E27FC236}">
                <a16:creationId xmlns:a16="http://schemas.microsoft.com/office/drawing/2014/main" id="{2CC37BCF-AD70-4F0B-A29B-FD7806DDF703}"/>
              </a:ext>
            </a:extLst>
          </p:cNvPr>
          <p:cNvSpPr/>
          <p:nvPr/>
        </p:nvSpPr>
        <p:spPr>
          <a:xfrm rot="14863577">
            <a:off x="7041798" y="2468555"/>
            <a:ext cx="247650" cy="8421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row: Down 37">
            <a:extLst>
              <a:ext uri="{FF2B5EF4-FFF2-40B4-BE49-F238E27FC236}">
                <a16:creationId xmlns:a16="http://schemas.microsoft.com/office/drawing/2014/main" id="{49561BC4-A624-4CF3-A0C7-2AACDDE66421}"/>
              </a:ext>
            </a:extLst>
          </p:cNvPr>
          <p:cNvSpPr/>
          <p:nvPr/>
        </p:nvSpPr>
        <p:spPr>
          <a:xfrm rot="17669562">
            <a:off x="7111943" y="3167957"/>
            <a:ext cx="247650" cy="9201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Arrow: Down 40">
            <a:extLst>
              <a:ext uri="{FF2B5EF4-FFF2-40B4-BE49-F238E27FC236}">
                <a16:creationId xmlns:a16="http://schemas.microsoft.com/office/drawing/2014/main" id="{C0C1733E-39A5-47D1-813A-9B3041FD0E74}"/>
              </a:ext>
            </a:extLst>
          </p:cNvPr>
          <p:cNvSpPr/>
          <p:nvPr/>
        </p:nvSpPr>
        <p:spPr>
          <a:xfrm rot="15103008">
            <a:off x="9013473" y="3268654"/>
            <a:ext cx="247650" cy="8421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D9D95A56-F14D-4E41-9AD7-CB3566733705}"/>
              </a:ext>
            </a:extLst>
          </p:cNvPr>
          <p:cNvSpPr/>
          <p:nvPr/>
        </p:nvSpPr>
        <p:spPr>
          <a:xfrm rot="16904345">
            <a:off x="9092845" y="2472449"/>
            <a:ext cx="247650" cy="6693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rrow: Down 42">
            <a:extLst>
              <a:ext uri="{FF2B5EF4-FFF2-40B4-BE49-F238E27FC236}">
                <a16:creationId xmlns:a16="http://schemas.microsoft.com/office/drawing/2014/main" id="{6A958CA1-B40B-4062-B2AA-1704B0AC5597}"/>
              </a:ext>
            </a:extLst>
          </p:cNvPr>
          <p:cNvSpPr/>
          <p:nvPr/>
        </p:nvSpPr>
        <p:spPr>
          <a:xfrm rot="16200000">
            <a:off x="4981575" y="2800350"/>
            <a:ext cx="24765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row: Down 43">
            <a:extLst>
              <a:ext uri="{FF2B5EF4-FFF2-40B4-BE49-F238E27FC236}">
                <a16:creationId xmlns:a16="http://schemas.microsoft.com/office/drawing/2014/main" id="{2E9C8993-E336-419F-B7C5-96233AB801AC}"/>
              </a:ext>
            </a:extLst>
          </p:cNvPr>
          <p:cNvSpPr/>
          <p:nvPr/>
        </p:nvSpPr>
        <p:spPr>
          <a:xfrm rot="16200000">
            <a:off x="2828925" y="2952750"/>
            <a:ext cx="24765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616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7950C1C-7229-4B30-89D5-9680C06EC47E}"/>
              </a:ext>
            </a:extLst>
          </p:cNvPr>
          <p:cNvSpPr/>
          <p:nvPr/>
        </p:nvSpPr>
        <p:spPr>
          <a:xfrm>
            <a:off x="771525" y="1362075"/>
            <a:ext cx="10544175" cy="38385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DBB10-EE35-443F-84A6-A333AD0BC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Methodology Framework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0CA24D-2512-4389-8469-DAB975D619AF}"/>
              </a:ext>
            </a:extLst>
          </p:cNvPr>
          <p:cNvSpPr/>
          <p:nvPr/>
        </p:nvSpPr>
        <p:spPr>
          <a:xfrm>
            <a:off x="1038225" y="2057400"/>
            <a:ext cx="1285875" cy="371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64DFFE-A623-430A-B0BF-B6BB97162BA3}"/>
              </a:ext>
            </a:extLst>
          </p:cNvPr>
          <p:cNvSpPr/>
          <p:nvPr/>
        </p:nvSpPr>
        <p:spPr>
          <a:xfrm>
            <a:off x="3476625" y="2095500"/>
            <a:ext cx="1285875" cy="371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7947D0B-9869-4A6C-8823-FF4C57B3B18B}"/>
              </a:ext>
            </a:extLst>
          </p:cNvPr>
          <p:cNvSpPr/>
          <p:nvPr/>
        </p:nvSpPr>
        <p:spPr>
          <a:xfrm>
            <a:off x="5753100" y="1838325"/>
            <a:ext cx="2152649" cy="771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119D0AC-70E1-41B2-9ED2-AA89B053750C}"/>
              </a:ext>
            </a:extLst>
          </p:cNvPr>
          <p:cNvSpPr/>
          <p:nvPr/>
        </p:nvSpPr>
        <p:spPr>
          <a:xfrm>
            <a:off x="9124950" y="1838325"/>
            <a:ext cx="1676400" cy="771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EF2EA83-3DAC-46C7-AC19-7BD201C27FDE}"/>
              </a:ext>
            </a:extLst>
          </p:cNvPr>
          <p:cNvSpPr/>
          <p:nvPr/>
        </p:nvSpPr>
        <p:spPr>
          <a:xfrm>
            <a:off x="3562350" y="2676524"/>
            <a:ext cx="1162050" cy="295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65A7284-DBD5-4811-96E5-93E257BF6A8C}"/>
              </a:ext>
            </a:extLst>
          </p:cNvPr>
          <p:cNvSpPr/>
          <p:nvPr/>
        </p:nvSpPr>
        <p:spPr>
          <a:xfrm>
            <a:off x="6276976" y="2676525"/>
            <a:ext cx="1714500" cy="276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EAF192C-765B-439A-8266-A70374DAC28C}"/>
              </a:ext>
            </a:extLst>
          </p:cNvPr>
          <p:cNvSpPr/>
          <p:nvPr/>
        </p:nvSpPr>
        <p:spPr>
          <a:xfrm>
            <a:off x="9067800" y="2705100"/>
            <a:ext cx="1790699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2887069-8D89-434F-91F7-2E9A468F1BE8}"/>
              </a:ext>
            </a:extLst>
          </p:cNvPr>
          <p:cNvSpPr/>
          <p:nvPr/>
        </p:nvSpPr>
        <p:spPr>
          <a:xfrm>
            <a:off x="1038225" y="3295651"/>
            <a:ext cx="1295400" cy="342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9E53464-91D9-4F25-8509-3273E4DA77EC}"/>
              </a:ext>
            </a:extLst>
          </p:cNvPr>
          <p:cNvSpPr/>
          <p:nvPr/>
        </p:nvSpPr>
        <p:spPr>
          <a:xfrm>
            <a:off x="4667251" y="3067050"/>
            <a:ext cx="1704974" cy="742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F67A08-09A9-4060-8675-1E36D94BD120}"/>
              </a:ext>
            </a:extLst>
          </p:cNvPr>
          <p:cNvSpPr/>
          <p:nvPr/>
        </p:nvSpPr>
        <p:spPr>
          <a:xfrm>
            <a:off x="9172575" y="3314700"/>
            <a:ext cx="1524000" cy="371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D734D9F-7731-40A2-AD05-1C084DB77B43}"/>
              </a:ext>
            </a:extLst>
          </p:cNvPr>
          <p:cNvSpPr/>
          <p:nvPr/>
        </p:nvSpPr>
        <p:spPr>
          <a:xfrm>
            <a:off x="1038225" y="4019550"/>
            <a:ext cx="1295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E477138-7F48-4507-A5EC-EE29D3F1D036}"/>
              </a:ext>
            </a:extLst>
          </p:cNvPr>
          <p:cNvSpPr/>
          <p:nvPr/>
        </p:nvSpPr>
        <p:spPr>
          <a:xfrm>
            <a:off x="4152900" y="3895725"/>
            <a:ext cx="2390775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F462B06-3754-426B-89E4-355DFDBFD476}"/>
              </a:ext>
            </a:extLst>
          </p:cNvPr>
          <p:cNvSpPr/>
          <p:nvPr/>
        </p:nvSpPr>
        <p:spPr>
          <a:xfrm>
            <a:off x="9315450" y="4029075"/>
            <a:ext cx="1285875" cy="371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A2AA145-233A-47D5-8A31-5632C6F701EE}"/>
              </a:ext>
            </a:extLst>
          </p:cNvPr>
          <p:cNvSpPr/>
          <p:nvPr/>
        </p:nvSpPr>
        <p:spPr>
          <a:xfrm>
            <a:off x="1057275" y="2676525"/>
            <a:ext cx="1247775" cy="333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6D0FFBD-8BBC-42C0-AE46-AE02A410D590}"/>
              </a:ext>
            </a:extLst>
          </p:cNvPr>
          <p:cNvSpPr/>
          <p:nvPr/>
        </p:nvSpPr>
        <p:spPr>
          <a:xfrm>
            <a:off x="942975" y="4581526"/>
            <a:ext cx="1466850" cy="342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B2D9CAB-37C2-42D9-B329-D95394FEC076}"/>
              </a:ext>
            </a:extLst>
          </p:cNvPr>
          <p:cNvSpPr/>
          <p:nvPr/>
        </p:nvSpPr>
        <p:spPr>
          <a:xfrm>
            <a:off x="4276725" y="4505325"/>
            <a:ext cx="1809749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A12C06C-5625-41E1-841E-B8BFB14EDC98}"/>
              </a:ext>
            </a:extLst>
          </p:cNvPr>
          <p:cNvSpPr/>
          <p:nvPr/>
        </p:nvSpPr>
        <p:spPr>
          <a:xfrm>
            <a:off x="9201150" y="4572000"/>
            <a:ext cx="1457325" cy="371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4FFDE24-65DB-49BE-B063-56611563D3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3177966"/>
              </p:ext>
            </p:extLst>
          </p:nvPr>
        </p:nvGraphicFramePr>
        <p:xfrm>
          <a:off x="838200" y="1454150"/>
          <a:ext cx="10515600" cy="34848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85925">
                  <a:extLst>
                    <a:ext uri="{9D8B030D-6E8A-4147-A177-3AD203B41FA5}">
                      <a16:colId xmlns:a16="http://schemas.microsoft.com/office/drawing/2014/main" val="988373842"/>
                    </a:ext>
                  </a:extLst>
                </a:gridCol>
                <a:gridCol w="3238500">
                  <a:extLst>
                    <a:ext uri="{9D8B030D-6E8A-4147-A177-3AD203B41FA5}">
                      <a16:colId xmlns:a16="http://schemas.microsoft.com/office/drawing/2014/main" val="650316899"/>
                    </a:ext>
                  </a:extLst>
                </a:gridCol>
                <a:gridCol w="2762250">
                  <a:extLst>
                    <a:ext uri="{9D8B030D-6E8A-4147-A177-3AD203B41FA5}">
                      <a16:colId xmlns:a16="http://schemas.microsoft.com/office/drawing/2014/main" val="1750414812"/>
                    </a:ext>
                  </a:extLst>
                </a:gridCol>
                <a:gridCol w="2828925">
                  <a:extLst>
                    <a:ext uri="{9D8B030D-6E8A-4147-A177-3AD203B41FA5}">
                      <a16:colId xmlns:a16="http://schemas.microsoft.com/office/drawing/2014/main" val="42416046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PHASE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ACTIVITIES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OUTPUT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931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Preliminary Study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Literature Review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Read articles on: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Twitter sentiment analysis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DCNN classifier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Twitter API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628650" indent="0"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Background of Study </a:t>
                      </a:r>
                    </a:p>
                    <a:p>
                      <a:pPr marL="628650" indent="0"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Problem Statement </a:t>
                      </a:r>
                    </a:p>
                    <a:p>
                      <a:pPr marL="628650" indent="0"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Objectives </a:t>
                      </a:r>
                    </a:p>
                    <a:p>
                      <a:pPr marL="628650" indent="0"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Scope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0542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Data Collection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Twitter API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Extract data from Twitter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2526 instances of raw data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9434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Data Preprocessing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2333625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Tokenize </a:t>
                      </a:r>
                    </a:p>
                    <a:p>
                      <a:pPr marL="2333625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Remove punctuation </a:t>
                      </a:r>
                    </a:p>
                    <a:p>
                      <a:pPr marL="2333625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Lowercasing </a:t>
                      </a:r>
                    </a:p>
                    <a:p>
                      <a:pPr marL="2333625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Remove stop words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Cleaned documents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7255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Algorithm Design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18859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Develop the model </a:t>
                      </a:r>
                    </a:p>
                    <a:p>
                      <a:pPr marL="18859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Fit the model on training data </a:t>
                      </a:r>
                    </a:p>
                    <a:p>
                      <a:pPr marL="18859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Test the model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BMF data model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505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Findings and Results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18859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Model accuracy analysis </a:t>
                      </a:r>
                    </a:p>
                    <a:p>
                      <a:pPr marL="18859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Documentation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Final Project Report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2988748"/>
                  </a:ext>
                </a:extLst>
              </a:tr>
            </a:tbl>
          </a:graphicData>
        </a:graphic>
      </p:graphicFrame>
      <p:sp>
        <p:nvSpPr>
          <p:cNvPr id="27" name="Arrow: Right 26">
            <a:extLst>
              <a:ext uri="{FF2B5EF4-FFF2-40B4-BE49-F238E27FC236}">
                <a16:creationId xmlns:a16="http://schemas.microsoft.com/office/drawing/2014/main" id="{9A6A2BD3-2E69-4FF8-8297-75B9A7BFABED}"/>
              </a:ext>
            </a:extLst>
          </p:cNvPr>
          <p:cNvSpPr/>
          <p:nvPr/>
        </p:nvSpPr>
        <p:spPr>
          <a:xfrm>
            <a:off x="2505075" y="2095500"/>
            <a:ext cx="838200" cy="2762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DEBF4291-9EE0-416A-9AAC-86D6C7AD2616}"/>
              </a:ext>
            </a:extLst>
          </p:cNvPr>
          <p:cNvSpPr/>
          <p:nvPr/>
        </p:nvSpPr>
        <p:spPr>
          <a:xfrm>
            <a:off x="4857750" y="2124075"/>
            <a:ext cx="838200" cy="2762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E9B3EB51-D6F5-415B-A0DB-14B77859A2D5}"/>
              </a:ext>
            </a:extLst>
          </p:cNvPr>
          <p:cNvSpPr/>
          <p:nvPr/>
        </p:nvSpPr>
        <p:spPr>
          <a:xfrm>
            <a:off x="8124825" y="2114550"/>
            <a:ext cx="838200" cy="2762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462E22A2-05A2-4B79-823E-EAD56E7F60EB}"/>
              </a:ext>
            </a:extLst>
          </p:cNvPr>
          <p:cNvSpPr/>
          <p:nvPr/>
        </p:nvSpPr>
        <p:spPr>
          <a:xfrm>
            <a:off x="2533650" y="2676525"/>
            <a:ext cx="838200" cy="2762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9C3D63D3-DFC3-45D2-9D30-8A4B5F9C5649}"/>
              </a:ext>
            </a:extLst>
          </p:cNvPr>
          <p:cNvSpPr/>
          <p:nvPr/>
        </p:nvSpPr>
        <p:spPr>
          <a:xfrm>
            <a:off x="5038725" y="2705100"/>
            <a:ext cx="838200" cy="2762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1CE9E666-B5A5-4C25-9DCC-41D851687654}"/>
              </a:ext>
            </a:extLst>
          </p:cNvPr>
          <p:cNvSpPr/>
          <p:nvPr/>
        </p:nvSpPr>
        <p:spPr>
          <a:xfrm>
            <a:off x="8105775" y="2686050"/>
            <a:ext cx="838200" cy="2762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952E5FBE-C96C-4AF5-8D92-E7663AF4267A}"/>
              </a:ext>
            </a:extLst>
          </p:cNvPr>
          <p:cNvSpPr/>
          <p:nvPr/>
        </p:nvSpPr>
        <p:spPr>
          <a:xfrm>
            <a:off x="2676524" y="3286125"/>
            <a:ext cx="1685925" cy="2762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205FF8CA-316D-4536-AF02-3DF746525BAD}"/>
              </a:ext>
            </a:extLst>
          </p:cNvPr>
          <p:cNvSpPr/>
          <p:nvPr/>
        </p:nvSpPr>
        <p:spPr>
          <a:xfrm>
            <a:off x="6953250" y="3352800"/>
            <a:ext cx="1657350" cy="2762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4972111F-7B5F-45EB-AA10-2A1DAEE741B8}"/>
              </a:ext>
            </a:extLst>
          </p:cNvPr>
          <p:cNvSpPr/>
          <p:nvPr/>
        </p:nvSpPr>
        <p:spPr>
          <a:xfrm>
            <a:off x="2590799" y="4076700"/>
            <a:ext cx="1285875" cy="2762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39840149-2632-4578-B6D5-33362E0E4C17}"/>
              </a:ext>
            </a:extLst>
          </p:cNvPr>
          <p:cNvSpPr/>
          <p:nvPr/>
        </p:nvSpPr>
        <p:spPr>
          <a:xfrm>
            <a:off x="2695575" y="4600575"/>
            <a:ext cx="1333500" cy="2762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3FFB0691-A5B9-4106-AE35-66059B6C01F8}"/>
              </a:ext>
            </a:extLst>
          </p:cNvPr>
          <p:cNvSpPr/>
          <p:nvPr/>
        </p:nvSpPr>
        <p:spPr>
          <a:xfrm>
            <a:off x="7038975" y="4124325"/>
            <a:ext cx="1866900" cy="2762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D7E6A8C3-B29C-438C-8627-288F771CD4EC}"/>
              </a:ext>
            </a:extLst>
          </p:cNvPr>
          <p:cNvSpPr/>
          <p:nvPr/>
        </p:nvSpPr>
        <p:spPr>
          <a:xfrm>
            <a:off x="6610349" y="4610100"/>
            <a:ext cx="2028825" cy="2762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2CEBF412-A888-426F-BEDA-673E0905B9FF}"/>
              </a:ext>
            </a:extLst>
          </p:cNvPr>
          <p:cNvSpPr/>
          <p:nvPr/>
        </p:nvSpPr>
        <p:spPr>
          <a:xfrm rot="5400000">
            <a:off x="1581150" y="2495550"/>
            <a:ext cx="190500" cy="123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1C31A6C9-7DAD-4D04-ADED-20459A31E756}"/>
              </a:ext>
            </a:extLst>
          </p:cNvPr>
          <p:cNvSpPr/>
          <p:nvPr/>
        </p:nvSpPr>
        <p:spPr>
          <a:xfrm rot="5400000">
            <a:off x="1600200" y="3076576"/>
            <a:ext cx="190500" cy="123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D78A303C-A2F3-400A-B392-1D1357F82814}"/>
              </a:ext>
            </a:extLst>
          </p:cNvPr>
          <p:cNvSpPr/>
          <p:nvPr/>
        </p:nvSpPr>
        <p:spPr>
          <a:xfrm rot="5400000">
            <a:off x="1600200" y="3762378"/>
            <a:ext cx="190500" cy="123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2D28205D-B688-45DB-8BC5-AC72171D2E3C}"/>
              </a:ext>
            </a:extLst>
          </p:cNvPr>
          <p:cNvSpPr/>
          <p:nvPr/>
        </p:nvSpPr>
        <p:spPr>
          <a:xfrm rot="5400000">
            <a:off x="1623829" y="4457520"/>
            <a:ext cx="109903" cy="714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83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2088</TotalTime>
  <Words>2479</Words>
  <Application>Microsoft Office PowerPoint</Application>
  <PresentationFormat>Widescreen</PresentationFormat>
  <Paragraphs>314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Cambria Math</vt:lpstr>
      <vt:lpstr>Courier New</vt:lpstr>
      <vt:lpstr>Office Theme</vt:lpstr>
      <vt:lpstr>PowerPoint Presentation</vt:lpstr>
      <vt:lpstr>Problem Statement </vt:lpstr>
      <vt:lpstr>Objectives </vt:lpstr>
      <vt:lpstr>Scope </vt:lpstr>
      <vt:lpstr>Other Researches on Twitter Messages </vt:lpstr>
      <vt:lpstr>Other Researches using DCNN </vt:lpstr>
      <vt:lpstr>Similar Systems </vt:lpstr>
      <vt:lpstr>Project Conceptual Framework </vt:lpstr>
      <vt:lpstr>Project Methodology Framework </vt:lpstr>
      <vt:lpstr>Data Analysis </vt:lpstr>
      <vt:lpstr>twitter4j.org/en/</vt:lpstr>
      <vt:lpstr>PowerPoint Presentation</vt:lpstr>
      <vt:lpstr>developer.twitter.com</vt:lpstr>
      <vt:lpstr>PowerPoint Presentation</vt:lpstr>
      <vt:lpstr>PowerPoint Presentation</vt:lpstr>
      <vt:lpstr>Preprocessing </vt:lpstr>
      <vt:lpstr>BMF Classification Process Flowchart </vt:lpstr>
      <vt:lpstr>PowerPoint Presentation</vt:lpstr>
      <vt:lpstr>Pseudocode (Implementation) </vt:lpstr>
      <vt:lpstr>Experiment Setup (python) </vt:lpstr>
      <vt:lpstr>Result Analysis </vt:lpstr>
      <vt:lpstr>Result Analysis </vt:lpstr>
      <vt:lpstr>PowerPoint Presentation</vt:lpstr>
      <vt:lpstr>Conclusion </vt:lpstr>
      <vt:lpstr>References </vt:lpstr>
      <vt:lpstr>References </vt:lpstr>
      <vt:lpstr>References </vt:lpstr>
      <vt:lpstr>References 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AHMAD TAUFIK CHOO BIN RAHMAT CHOO</dc:creator>
  <cp:lastModifiedBy>AHMAD TAUFIK CHOO BIN RAHMAT CHOO</cp:lastModifiedBy>
  <cp:revision>137</cp:revision>
  <dcterms:created xsi:type="dcterms:W3CDTF">2019-12-14T08:12:51Z</dcterms:created>
  <dcterms:modified xsi:type="dcterms:W3CDTF">2020-07-24T17:28:39Z</dcterms:modified>
</cp:coreProperties>
</file>