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52" r:id="rId2"/>
    <p:sldMasterId id="2147483665" r:id="rId3"/>
  </p:sldMasterIdLst>
  <p:notesMasterIdLst>
    <p:notesMasterId r:id="rId22"/>
  </p:notesMasterIdLst>
  <p:handoutMasterIdLst>
    <p:handoutMasterId r:id="rId23"/>
  </p:handoutMasterIdLst>
  <p:sldIdLst>
    <p:sldId id="256" r:id="rId4"/>
    <p:sldId id="274" r:id="rId5"/>
    <p:sldId id="300" r:id="rId6"/>
    <p:sldId id="258" r:id="rId7"/>
    <p:sldId id="259" r:id="rId8"/>
    <p:sldId id="261" r:id="rId9"/>
    <p:sldId id="257" r:id="rId10"/>
    <p:sldId id="324" r:id="rId11"/>
    <p:sldId id="328" r:id="rId12"/>
    <p:sldId id="332" r:id="rId13"/>
    <p:sldId id="330" r:id="rId14"/>
    <p:sldId id="329" r:id="rId15"/>
    <p:sldId id="333" r:id="rId16"/>
    <p:sldId id="303" r:id="rId17"/>
    <p:sldId id="316" r:id="rId18"/>
    <p:sldId id="327" r:id="rId19"/>
    <p:sldId id="335" r:id="rId20"/>
    <p:sldId id="334" r:id="rId21"/>
  </p:sldIdLst>
  <p:sldSz cx="9144000" cy="5143500" type="screen16x9"/>
  <p:notesSz cx="7102475" cy="85582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696"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D3B"/>
    <a:srgbClr val="F2AC30"/>
    <a:srgbClr val="FE3FE4"/>
    <a:srgbClr val="EDED4D"/>
    <a:srgbClr val="4265F8"/>
    <a:srgbClr val="33E97C"/>
    <a:srgbClr val="2FC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2" d="100"/>
          <a:sy n="92" d="100"/>
        </p:scale>
        <p:origin x="756" y="72"/>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696"/>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27911"/>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4023092" y="0"/>
            <a:ext cx="3077739" cy="427911"/>
          </a:xfrm>
          <a:prstGeom prst="rect">
            <a:avLst/>
          </a:prstGeom>
        </p:spPr>
        <p:txBody>
          <a:bodyPr vert="horz" lIns="91440" tIns="45720" rIns="91440" bIns="45720" rtlCol="0"/>
          <a:lstStyle>
            <a:lvl1pPr algn="r">
              <a:defRPr sz="1200"/>
            </a:lvl1pPr>
          </a:lstStyle>
          <a:p>
            <a:fld id="{73E6A9F2-3C09-406A-BE9B-6FF53D5EE53D}" type="datetimeFigureOut">
              <a:rPr lang="ko-KR" altLang="en-US" smtClean="0"/>
              <a:t>2020-08-01</a:t>
            </a:fld>
            <a:endParaRPr lang="ko-KR" altLang="en-US"/>
          </a:p>
        </p:txBody>
      </p:sp>
      <p:sp>
        <p:nvSpPr>
          <p:cNvPr id="4" name="Footer Placeholder 3"/>
          <p:cNvSpPr>
            <a:spLocks noGrp="1"/>
          </p:cNvSpPr>
          <p:nvPr>
            <p:ph type="ftr" sz="quarter" idx="2"/>
          </p:nvPr>
        </p:nvSpPr>
        <p:spPr>
          <a:xfrm>
            <a:off x="0" y="8128817"/>
            <a:ext cx="3077739" cy="427911"/>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4023092" y="8128817"/>
            <a:ext cx="3077739" cy="427911"/>
          </a:xfrm>
          <a:prstGeom prst="rect">
            <a:avLst/>
          </a:prstGeom>
        </p:spPr>
        <p:txBody>
          <a:bodyPr vert="horz" lIns="91440" tIns="45720" rIns="91440" bIns="45720" rtlCol="0" anchor="b"/>
          <a:lstStyle>
            <a:lvl1pPr algn="r">
              <a:defRPr sz="1200"/>
            </a:lvl1pPr>
          </a:lstStyle>
          <a:p>
            <a:fld id="{8D7A34FA-9674-4E4A-9898-DC5815357AEF}" type="slidenum">
              <a:rPr lang="ko-KR" altLang="en-US" smtClean="0"/>
              <a:t>‹#›</a:t>
            </a:fld>
            <a:endParaRPr lang="ko-KR" altLang="en-US"/>
          </a:p>
        </p:txBody>
      </p:sp>
    </p:spTree>
    <p:extLst>
      <p:ext uri="{BB962C8B-B14F-4D97-AF65-F5344CB8AC3E}">
        <p14:creationId xmlns:p14="http://schemas.microsoft.com/office/powerpoint/2010/main" val="974250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27911"/>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4023092" y="0"/>
            <a:ext cx="3077739" cy="427911"/>
          </a:xfrm>
          <a:prstGeom prst="rect">
            <a:avLst/>
          </a:prstGeom>
        </p:spPr>
        <p:txBody>
          <a:bodyPr vert="horz" lIns="91440" tIns="45720" rIns="91440" bIns="45720" rtlCol="0"/>
          <a:lstStyle>
            <a:lvl1pPr algn="r">
              <a:defRPr sz="1200"/>
            </a:lvl1pPr>
          </a:lstStyle>
          <a:p>
            <a:fld id="{137B55AB-6DCB-4684-BEB9-B4896045B37D}" type="datetimeFigureOut">
              <a:rPr lang="ko-KR" altLang="en-US" smtClean="0"/>
              <a:t>2020-08-01</a:t>
            </a:fld>
            <a:endParaRPr lang="ko-KR" altLang="en-US"/>
          </a:p>
        </p:txBody>
      </p:sp>
      <p:sp>
        <p:nvSpPr>
          <p:cNvPr id="4" name="Slide Image Placeholder 3"/>
          <p:cNvSpPr>
            <a:spLocks noGrp="1" noRot="1" noChangeAspect="1"/>
          </p:cNvSpPr>
          <p:nvPr>
            <p:ph type="sldImg" idx="2"/>
          </p:nvPr>
        </p:nvSpPr>
        <p:spPr>
          <a:xfrm>
            <a:off x="698500" y="641350"/>
            <a:ext cx="5705475" cy="32099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710248" y="4065151"/>
            <a:ext cx="5681980" cy="3851196"/>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128817"/>
            <a:ext cx="3077739" cy="427911"/>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4023092" y="8128817"/>
            <a:ext cx="3077739" cy="427911"/>
          </a:xfrm>
          <a:prstGeom prst="rect">
            <a:avLst/>
          </a:prstGeom>
        </p:spPr>
        <p:txBody>
          <a:bodyPr vert="horz" lIns="91440" tIns="45720" rIns="91440" bIns="45720" rtlCol="0" anchor="b"/>
          <a:lstStyle>
            <a:lvl1pPr algn="r">
              <a:defRPr sz="1200"/>
            </a:lvl1pPr>
          </a:lstStyle>
          <a:p>
            <a:fld id="{DABA2CFF-3AE3-4BFA-9DFB-02C4C132EE13}" type="slidenum">
              <a:rPr lang="ko-KR" altLang="en-US" smtClean="0"/>
              <a:t>‹#›</a:t>
            </a:fld>
            <a:endParaRPr lang="ko-KR" altLang="en-US"/>
          </a:p>
        </p:txBody>
      </p:sp>
    </p:spTree>
    <p:extLst>
      <p:ext uri="{BB962C8B-B14F-4D97-AF65-F5344CB8AC3E}">
        <p14:creationId xmlns:p14="http://schemas.microsoft.com/office/powerpoint/2010/main" val="2628499527"/>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DABA2CFF-3AE3-4BFA-9DFB-02C4C132EE13}" type="slidenum">
              <a:rPr lang="ko-KR" altLang="en-US" smtClean="0"/>
              <a:t>2</a:t>
            </a:fld>
            <a:endParaRPr lang="ko-KR" altLang="en-US"/>
          </a:p>
        </p:txBody>
      </p:sp>
    </p:spTree>
    <p:extLst>
      <p:ext uri="{BB962C8B-B14F-4D97-AF65-F5344CB8AC3E}">
        <p14:creationId xmlns:p14="http://schemas.microsoft.com/office/powerpoint/2010/main" val="40316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DABA2CFF-3AE3-4BFA-9DFB-02C4C132EE13}" type="slidenum">
              <a:rPr lang="ko-KR" altLang="en-US" smtClean="0"/>
              <a:t>4</a:t>
            </a:fld>
            <a:endParaRPr lang="ko-KR" altLang="en-US"/>
          </a:p>
        </p:txBody>
      </p:sp>
    </p:spTree>
    <p:extLst>
      <p:ext uri="{BB962C8B-B14F-4D97-AF65-F5344CB8AC3E}">
        <p14:creationId xmlns:p14="http://schemas.microsoft.com/office/powerpoint/2010/main" val="41186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DABA2CFF-3AE3-4BFA-9DFB-02C4C132EE13}" type="slidenum">
              <a:rPr lang="ko-KR" altLang="en-US" smtClean="0"/>
              <a:t>7</a:t>
            </a:fld>
            <a:endParaRPr lang="ko-KR" altLang="en-US"/>
          </a:p>
        </p:txBody>
      </p:sp>
    </p:spTree>
    <p:extLst>
      <p:ext uri="{BB962C8B-B14F-4D97-AF65-F5344CB8AC3E}">
        <p14:creationId xmlns:p14="http://schemas.microsoft.com/office/powerpoint/2010/main" val="40144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DABA2CFF-3AE3-4BFA-9DFB-02C4C132EE13}" type="slidenum">
              <a:rPr lang="ko-KR" altLang="en-US" smtClean="0"/>
              <a:t>14</a:t>
            </a:fld>
            <a:endParaRPr lang="ko-KR" altLang="en-US"/>
          </a:p>
        </p:txBody>
      </p:sp>
    </p:spTree>
    <p:extLst>
      <p:ext uri="{BB962C8B-B14F-4D97-AF65-F5344CB8AC3E}">
        <p14:creationId xmlns:p14="http://schemas.microsoft.com/office/powerpoint/2010/main" val="147459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2" hasCustomPrompt="1"/>
          </p:nvPr>
        </p:nvSpPr>
        <p:spPr>
          <a:xfrm>
            <a:off x="3210021" y="3003798"/>
            <a:ext cx="2880320" cy="432048"/>
          </a:xfrm>
          <a:prstGeom prst="rect">
            <a:avLst/>
          </a:prstGeom>
        </p:spPr>
        <p:txBody>
          <a:bodyPr anchor="ctr"/>
          <a:lstStyle>
            <a:lvl1pPr marL="0" indent="0" algn="ctr">
              <a:buFontTx/>
              <a:buNone/>
              <a:defRPr sz="1100" b="1">
                <a:solidFill>
                  <a:schemeClr val="tx1">
                    <a:lumMod val="75000"/>
                    <a:lumOff val="25000"/>
                  </a:schemeClr>
                </a:solidFill>
                <a:latin typeface="+mn-lt"/>
                <a:cs typeface="Arial" pitchFamily="34" charset="0"/>
              </a:defRPr>
            </a:lvl1pPr>
          </a:lstStyle>
          <a:p>
            <a:pPr lvl="0"/>
            <a:r>
              <a:rPr lang="en-US" altLang="ko-KR" dirty="0"/>
              <a:t>INSERT THE TITLE </a:t>
            </a:r>
          </a:p>
          <a:p>
            <a:pPr lvl="0"/>
            <a:r>
              <a:rPr lang="en-US" altLang="ko-KR" dirty="0"/>
              <a:t>OF YOUR PRESENTATION HERE</a:t>
            </a:r>
          </a:p>
        </p:txBody>
      </p:sp>
      <p:sp>
        <p:nvSpPr>
          <p:cNvPr id="6" name="Title 1"/>
          <p:cNvSpPr>
            <a:spLocks noGrp="1"/>
          </p:cNvSpPr>
          <p:nvPr>
            <p:ph type="title" hasCustomPrompt="1"/>
          </p:nvPr>
        </p:nvSpPr>
        <p:spPr>
          <a:xfrm>
            <a:off x="3210021" y="1707654"/>
            <a:ext cx="2880320" cy="1296144"/>
          </a:xfrm>
          <a:prstGeom prst="rect">
            <a:avLst/>
          </a:prstGeom>
        </p:spPr>
        <p:txBody>
          <a:bodyPr anchor="ctr"/>
          <a:lstStyle>
            <a:lvl1pPr algn="ctr">
              <a:defRPr sz="2800" b="1" baseline="0">
                <a:solidFill>
                  <a:schemeClr val="tx1">
                    <a:lumMod val="75000"/>
                    <a:lumOff val="25000"/>
                  </a:schemeClr>
                </a:solidFill>
                <a:latin typeface="+mj-lt"/>
                <a:cs typeface="Arial" pitchFamily="34" charset="0"/>
              </a:defRPr>
            </a:lvl1pPr>
          </a:lstStyle>
          <a:p>
            <a:r>
              <a:rPr lang="en-US" altLang="ko-KR" dirty="0"/>
              <a:t>FREE</a:t>
            </a:r>
            <a:br>
              <a:rPr lang="en-US" altLang="ko-KR" dirty="0"/>
            </a:br>
            <a:r>
              <a:rPr lang="en-US" altLang="ko-KR" dirty="0"/>
              <a:t>PPT </a:t>
            </a:r>
            <a:br>
              <a:rPr lang="en-US" altLang="ko-KR" dirty="0"/>
            </a:br>
            <a:r>
              <a:rPr lang="en-US" altLang="ko-KR" dirty="0"/>
              <a:t>TEMPLATES</a:t>
            </a:r>
            <a:endParaRPr lang="ko-KR" altLang="en-US" dirty="0"/>
          </a:p>
        </p:txBody>
      </p:sp>
    </p:spTree>
    <p:extLst>
      <p:ext uri="{BB962C8B-B14F-4D97-AF65-F5344CB8AC3E}">
        <p14:creationId xmlns:p14="http://schemas.microsoft.com/office/powerpoint/2010/main" val="69168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1177930"/>
            <a:ext cx="18288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userDrawn="1"/>
        </p:nvSpPr>
        <p:spPr>
          <a:xfrm>
            <a:off x="1828800" y="3042333"/>
            <a:ext cx="1828800" cy="1872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icture Placeholder 2"/>
          <p:cNvSpPr>
            <a:spLocks noGrp="1"/>
          </p:cNvSpPr>
          <p:nvPr>
            <p:ph type="pic" idx="11" hasCustomPrompt="1"/>
          </p:nvPr>
        </p:nvSpPr>
        <p:spPr>
          <a:xfrm>
            <a:off x="1828800" y="1178138"/>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Rectangle 10"/>
          <p:cNvSpPr/>
          <p:nvPr userDrawn="1"/>
        </p:nvSpPr>
        <p:spPr>
          <a:xfrm>
            <a:off x="3657600" y="1177930"/>
            <a:ext cx="1828800" cy="187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userDrawn="1"/>
        </p:nvSpPr>
        <p:spPr>
          <a:xfrm>
            <a:off x="5486400" y="3042333"/>
            <a:ext cx="18288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icture Placeholder 2"/>
          <p:cNvSpPr>
            <a:spLocks noGrp="1"/>
          </p:cNvSpPr>
          <p:nvPr>
            <p:ph type="pic" idx="12" hasCustomPrompt="1"/>
          </p:nvPr>
        </p:nvSpPr>
        <p:spPr>
          <a:xfrm>
            <a:off x="3657600" y="3042333"/>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Picture Placeholder 2"/>
          <p:cNvSpPr>
            <a:spLocks noGrp="1"/>
          </p:cNvSpPr>
          <p:nvPr>
            <p:ph type="pic" idx="13" hasCustomPrompt="1"/>
          </p:nvPr>
        </p:nvSpPr>
        <p:spPr>
          <a:xfrm>
            <a:off x="0" y="3042333"/>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4" hasCustomPrompt="1"/>
          </p:nvPr>
        </p:nvSpPr>
        <p:spPr>
          <a:xfrm>
            <a:off x="5486400" y="1178138"/>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5" hasCustomPrompt="1"/>
          </p:nvPr>
        </p:nvSpPr>
        <p:spPr>
          <a:xfrm>
            <a:off x="7315200" y="3042333"/>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Rectangle 16"/>
          <p:cNvSpPr/>
          <p:nvPr userDrawn="1"/>
        </p:nvSpPr>
        <p:spPr>
          <a:xfrm>
            <a:off x="7315200" y="1177930"/>
            <a:ext cx="1828800" cy="18722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Title 1">
            <a:extLst>
              <a:ext uri="{FF2B5EF4-FFF2-40B4-BE49-F238E27FC236}">
                <a16:creationId xmlns:a16="http://schemas.microsoft.com/office/drawing/2014/main" id="{BC411CE2-DDDA-4E92-AC47-8E2E7BFBD87F}"/>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19" name="Text Placeholder 9">
            <a:extLst>
              <a:ext uri="{FF2B5EF4-FFF2-40B4-BE49-F238E27FC236}">
                <a16:creationId xmlns:a16="http://schemas.microsoft.com/office/drawing/2014/main" id="{C17BD2BE-B5DC-44EE-ADF8-C3DB99AFA2CA}"/>
              </a:ext>
            </a:extLst>
          </p:cNvPr>
          <p:cNvSpPr>
            <a:spLocks noGrp="1"/>
          </p:cNvSpPr>
          <p:nvPr>
            <p:ph type="body" sz="quarter" idx="16"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401621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Picture Placeholder 2"/>
          <p:cNvSpPr>
            <a:spLocks noGrp="1"/>
          </p:cNvSpPr>
          <p:nvPr>
            <p:ph type="pic" idx="1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874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Isosceles Triangle 9"/>
          <p:cNvSpPr/>
          <p:nvPr userDrawn="1"/>
        </p:nvSpPr>
        <p:spPr>
          <a:xfrm rot="10800000">
            <a:off x="-1" y="-1"/>
            <a:ext cx="9143999" cy="5143499"/>
          </a:xfrm>
          <a:prstGeom prst="triangle">
            <a:avLst>
              <a:gd name="adj" fmla="val 28960"/>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그림 개체 틀 5">
            <a:extLst>
              <a:ext uri="{FF2B5EF4-FFF2-40B4-BE49-F238E27FC236}">
                <a16:creationId xmlns:a16="http://schemas.microsoft.com/office/drawing/2014/main" id="{FADE6738-9B24-46DC-A806-C322EE3B9BD7}"/>
              </a:ext>
            </a:extLst>
          </p:cNvPr>
          <p:cNvSpPr>
            <a:spLocks noGrp="1"/>
          </p:cNvSpPr>
          <p:nvPr>
            <p:ph type="pic" idx="11" hasCustomPrompt="1"/>
          </p:nvPr>
        </p:nvSpPr>
        <p:spPr>
          <a:xfrm>
            <a:off x="2" y="-6529"/>
            <a:ext cx="9143998" cy="5070347"/>
          </a:xfrm>
          <a:custGeom>
            <a:avLst/>
            <a:gdLst>
              <a:gd name="connsiteX0" fmla="*/ 0 w 9143998"/>
              <a:gd name="connsiteY0" fmla="*/ 0 h 5070347"/>
              <a:gd name="connsiteX1" fmla="*/ 9143998 w 9143998"/>
              <a:gd name="connsiteY1" fmla="*/ 0 h 5070347"/>
              <a:gd name="connsiteX2" fmla="*/ 7095742 w 9143998"/>
              <a:gd name="connsiteY2" fmla="*/ 5070347 h 5070347"/>
            </a:gdLst>
            <a:ahLst/>
            <a:cxnLst>
              <a:cxn ang="0">
                <a:pos x="connsiteX0" y="connsiteY0"/>
              </a:cxn>
              <a:cxn ang="0">
                <a:pos x="connsiteX1" y="connsiteY1"/>
              </a:cxn>
              <a:cxn ang="0">
                <a:pos x="connsiteX2" y="connsiteY2"/>
              </a:cxn>
            </a:cxnLst>
            <a:rect l="l" t="t" r="r" b="b"/>
            <a:pathLst>
              <a:path w="9143998" h="5070347">
                <a:moveTo>
                  <a:pt x="0" y="0"/>
                </a:moveTo>
                <a:lnTo>
                  <a:pt x="9143998" y="0"/>
                </a:lnTo>
                <a:lnTo>
                  <a:pt x="7095742" y="507034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3039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2"/>
          <p:cNvSpPr>
            <a:spLocks noGrp="1"/>
          </p:cNvSpPr>
          <p:nvPr>
            <p:ph type="pic" idx="11" hasCustomPrompt="1"/>
          </p:nvPr>
        </p:nvSpPr>
        <p:spPr>
          <a:xfrm>
            <a:off x="531095" y="2589087"/>
            <a:ext cx="3464841" cy="25544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570858" y="0"/>
            <a:ext cx="2377405" cy="25544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2986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Frame 2"/>
          <p:cNvSpPr/>
          <p:nvPr userDrawn="1"/>
        </p:nvSpPr>
        <p:spPr>
          <a:xfrm>
            <a:off x="540000" y="2427734"/>
            <a:ext cx="2591840" cy="2175766"/>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Frame 12"/>
          <p:cNvSpPr/>
          <p:nvPr userDrawn="1"/>
        </p:nvSpPr>
        <p:spPr>
          <a:xfrm>
            <a:off x="3276080" y="2427734"/>
            <a:ext cx="2591840" cy="2175766"/>
          </a:xfrm>
          <a:prstGeom prst="frame">
            <a:avLst>
              <a:gd name="adj1" fmla="val 15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Frame 13"/>
          <p:cNvSpPr/>
          <p:nvPr userDrawn="1"/>
        </p:nvSpPr>
        <p:spPr>
          <a:xfrm>
            <a:off x="6012160" y="2427734"/>
            <a:ext cx="2591840" cy="2175766"/>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Picture Placeholder 2"/>
          <p:cNvSpPr>
            <a:spLocks noGrp="1"/>
          </p:cNvSpPr>
          <p:nvPr>
            <p:ph type="pic" idx="11" hasCustomPrompt="1"/>
          </p:nvPr>
        </p:nvSpPr>
        <p:spPr>
          <a:xfrm>
            <a:off x="75371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2" hasCustomPrompt="1"/>
          </p:nvPr>
        </p:nvSpPr>
        <p:spPr>
          <a:xfrm>
            <a:off x="3483054"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3" hasCustomPrompt="1"/>
          </p:nvPr>
        </p:nvSpPr>
        <p:spPr>
          <a:xfrm>
            <a:off x="622587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Title 1">
            <a:extLst>
              <a:ext uri="{FF2B5EF4-FFF2-40B4-BE49-F238E27FC236}">
                <a16:creationId xmlns:a16="http://schemas.microsoft.com/office/drawing/2014/main" id="{9CD0968B-C293-4E0A-879B-E1D7528644D1}"/>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15" name="Text Placeholder 9">
            <a:extLst>
              <a:ext uri="{FF2B5EF4-FFF2-40B4-BE49-F238E27FC236}">
                <a16:creationId xmlns:a16="http://schemas.microsoft.com/office/drawing/2014/main" id="{63404E90-4158-403D-A53D-4AECAC89316E}"/>
              </a:ext>
            </a:extLst>
          </p:cNvPr>
          <p:cNvSpPr>
            <a:spLocks noGrp="1"/>
          </p:cNvSpPr>
          <p:nvPr>
            <p:ph type="body" sz="quarter" idx="14"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222483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519682" y="1419623"/>
            <a:ext cx="4032000" cy="10081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2" hasCustomPrompt="1"/>
          </p:nvPr>
        </p:nvSpPr>
        <p:spPr>
          <a:xfrm>
            <a:off x="519682" y="2499742"/>
            <a:ext cx="4032000" cy="10081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3" hasCustomPrompt="1"/>
          </p:nvPr>
        </p:nvSpPr>
        <p:spPr>
          <a:xfrm>
            <a:off x="519682" y="3579862"/>
            <a:ext cx="4032000" cy="10081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Rectangle 10"/>
          <p:cNvSpPr/>
          <p:nvPr userDrawn="1"/>
        </p:nvSpPr>
        <p:spPr>
          <a:xfrm>
            <a:off x="4551149" y="1419623"/>
            <a:ext cx="4068000" cy="1008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userDrawn="1"/>
        </p:nvSpPr>
        <p:spPr>
          <a:xfrm>
            <a:off x="4551149" y="2499742"/>
            <a:ext cx="4068000" cy="1008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userDrawn="1"/>
        </p:nvSpPr>
        <p:spPr>
          <a:xfrm>
            <a:off x="4551149" y="3579862"/>
            <a:ext cx="4068000"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userDrawn="1"/>
        </p:nvSpPr>
        <p:spPr>
          <a:xfrm>
            <a:off x="4676958" y="1509679"/>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userDrawn="1"/>
        </p:nvSpPr>
        <p:spPr>
          <a:xfrm>
            <a:off x="4676958" y="2589798"/>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userDrawn="1"/>
        </p:nvSpPr>
        <p:spPr>
          <a:xfrm>
            <a:off x="4676958" y="3669917"/>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itle 1">
            <a:extLst>
              <a:ext uri="{FF2B5EF4-FFF2-40B4-BE49-F238E27FC236}">
                <a16:creationId xmlns:a16="http://schemas.microsoft.com/office/drawing/2014/main" id="{D6FC884E-37FC-4F8B-B0AE-73C03E156226}"/>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18" name="Text Placeholder 9">
            <a:extLst>
              <a:ext uri="{FF2B5EF4-FFF2-40B4-BE49-F238E27FC236}">
                <a16:creationId xmlns:a16="http://schemas.microsoft.com/office/drawing/2014/main" id="{D578CCDF-B86D-478C-B990-CBB1FB88088A}"/>
              </a:ext>
            </a:extLst>
          </p:cNvPr>
          <p:cNvSpPr>
            <a:spLocks noGrp="1"/>
          </p:cNvSpPr>
          <p:nvPr>
            <p:ph type="body" sz="quarter" idx="14"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146576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Rectangle 1"/>
          <p:cNvSpPr/>
          <p:nvPr userDrawn="1"/>
        </p:nvSpPr>
        <p:spPr>
          <a:xfrm>
            <a:off x="0" y="1347614"/>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147" name="Picture 3" descr="D:\KBM-정애\014-Fullppt\PNG이미지\탭.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1491" y="1101476"/>
            <a:ext cx="2443294" cy="30092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KBM-정애\014-Fullppt\PNG이미지\핸드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46831" y="2063670"/>
            <a:ext cx="1841393" cy="2230873"/>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2" hasCustomPrompt="1"/>
          </p:nvPr>
        </p:nvSpPr>
        <p:spPr>
          <a:xfrm>
            <a:off x="6671220" y="1404593"/>
            <a:ext cx="1702924" cy="2265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3" hasCustomPrompt="1"/>
          </p:nvPr>
        </p:nvSpPr>
        <p:spPr>
          <a:xfrm>
            <a:off x="5514680" y="2155596"/>
            <a:ext cx="1027522" cy="16182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Title 1">
            <a:extLst>
              <a:ext uri="{FF2B5EF4-FFF2-40B4-BE49-F238E27FC236}">
                <a16:creationId xmlns:a16="http://schemas.microsoft.com/office/drawing/2014/main" id="{32A023F0-0472-4D05-8356-F4D9C9FB7B77}"/>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9" name="Text Placeholder 9">
            <a:extLst>
              <a:ext uri="{FF2B5EF4-FFF2-40B4-BE49-F238E27FC236}">
                <a16:creationId xmlns:a16="http://schemas.microsoft.com/office/drawing/2014/main" id="{F744C2FB-3B15-44C3-A8D1-15400687949D}"/>
              </a:ext>
            </a:extLst>
          </p:cNvPr>
          <p:cNvSpPr>
            <a:spLocks noGrp="1"/>
          </p:cNvSpPr>
          <p:nvPr>
            <p:ph type="body" sz="quarter" idx="14"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773382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Rectangle 1"/>
          <p:cNvSpPr/>
          <p:nvPr userDrawn="1"/>
        </p:nvSpPr>
        <p:spPr>
          <a:xfrm>
            <a:off x="0" y="0"/>
            <a:ext cx="363589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8196"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608" y="949099"/>
            <a:ext cx="6624736" cy="3369448"/>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
          <p:cNvSpPr>
            <a:spLocks noGrp="1"/>
          </p:cNvSpPr>
          <p:nvPr>
            <p:ph type="pic" idx="12" hasCustomPrompt="1"/>
          </p:nvPr>
        </p:nvSpPr>
        <p:spPr>
          <a:xfrm>
            <a:off x="2843808" y="1384815"/>
            <a:ext cx="3168352" cy="2334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1936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427446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5477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Isosceles Triangle 1"/>
          <p:cNvSpPr/>
          <p:nvPr userDrawn="1"/>
        </p:nvSpPr>
        <p:spPr>
          <a:xfrm rot="18846045">
            <a:off x="-137472" y="414397"/>
            <a:ext cx="3931058" cy="3388842"/>
          </a:xfrm>
          <a:prstGeom prst="triangl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idx="12" hasCustomPrompt="1"/>
          </p:nvPr>
        </p:nvSpPr>
        <p:spPr>
          <a:xfrm>
            <a:off x="1187624" y="1443924"/>
            <a:ext cx="2052000" cy="2052000"/>
          </a:xfrm>
          <a:prstGeom prst="ellipse">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Text Placeholder 3">
            <a:extLst>
              <a:ext uri="{FF2B5EF4-FFF2-40B4-BE49-F238E27FC236}">
                <a16:creationId xmlns:a16="http://schemas.microsoft.com/office/drawing/2014/main" id="{441B99D2-420D-46C6-A410-C37693C29853}"/>
              </a:ext>
            </a:extLst>
          </p:cNvPr>
          <p:cNvSpPr>
            <a:spLocks noGrp="1"/>
          </p:cNvSpPr>
          <p:nvPr userDrawn="1">
            <p:ph type="body" sz="quarter" idx="13" hasCustomPrompt="1"/>
          </p:nvPr>
        </p:nvSpPr>
        <p:spPr>
          <a:xfrm>
            <a:off x="4427984" y="2833286"/>
            <a:ext cx="4032448" cy="288000"/>
          </a:xfrm>
          <a:prstGeom prst="rect">
            <a:avLst/>
          </a:prstGeom>
        </p:spPr>
        <p:txBody>
          <a:bodyPr/>
          <a:lstStyle>
            <a:lvl1pPr marL="0" indent="0" algn="l">
              <a:buFontTx/>
              <a:buNone/>
              <a:defRPr sz="1400" b="1">
                <a:solidFill>
                  <a:schemeClr val="tx1">
                    <a:lumMod val="75000"/>
                    <a:lumOff val="25000"/>
                  </a:schemeClr>
                </a:solidFill>
                <a:latin typeface="+mn-lt"/>
                <a:cs typeface="Arial" pitchFamily="34" charset="0"/>
              </a:defRPr>
            </a:lvl1pPr>
          </a:lstStyle>
          <a:p>
            <a:pPr marL="0" indent="0" algn="l">
              <a:buNone/>
            </a:pPr>
            <a:r>
              <a:rPr lang="en-US" altLang="ko-KR" sz="1000" dirty="0">
                <a:solidFill>
                  <a:schemeClr val="tx1">
                    <a:lumMod val="65000"/>
                    <a:lumOff val="35000"/>
                  </a:schemeClr>
                </a:solidFill>
                <a:latin typeface="+mn-lt"/>
                <a:cs typeface="Arial" pitchFamily="34" charset="0"/>
              </a:rPr>
              <a:t>This text can be replaced with your own text</a:t>
            </a:r>
            <a:endParaRPr lang="ko-KR" altLang="en-US" sz="1000" dirty="0">
              <a:solidFill>
                <a:schemeClr val="tx1">
                  <a:lumMod val="65000"/>
                  <a:lumOff val="35000"/>
                </a:schemeClr>
              </a:solidFill>
              <a:latin typeface="+mn-lt"/>
              <a:cs typeface="Arial" pitchFamily="34" charset="0"/>
            </a:endParaRPr>
          </a:p>
        </p:txBody>
      </p:sp>
      <p:sp>
        <p:nvSpPr>
          <p:cNvPr id="10" name="Title 1">
            <a:extLst>
              <a:ext uri="{FF2B5EF4-FFF2-40B4-BE49-F238E27FC236}">
                <a16:creationId xmlns:a16="http://schemas.microsoft.com/office/drawing/2014/main" id="{C6AD0303-FAF6-40B7-9DEB-08AFB34663A1}"/>
              </a:ext>
            </a:extLst>
          </p:cNvPr>
          <p:cNvSpPr>
            <a:spLocks noGrp="1"/>
          </p:cNvSpPr>
          <p:nvPr userDrawn="1">
            <p:ph type="title" hasCustomPrompt="1"/>
          </p:nvPr>
        </p:nvSpPr>
        <p:spPr>
          <a:xfrm>
            <a:off x="4427984" y="2285796"/>
            <a:ext cx="4032448" cy="540000"/>
          </a:xfrm>
          <a:prstGeom prst="rect">
            <a:avLst/>
          </a:prstGeom>
        </p:spPr>
        <p:txBody>
          <a:bodyPr anchor="ctr"/>
          <a:lstStyle>
            <a:lvl1pPr algn="l">
              <a:defRPr sz="2000" b="1" baseline="0">
                <a:solidFill>
                  <a:schemeClr val="tx1">
                    <a:lumMod val="75000"/>
                    <a:lumOff val="25000"/>
                  </a:schemeClr>
                </a:solidFill>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297536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74518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BCD8F5-B952-4024-B2F0-53E21A9D4803}"/>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Text Placeholder 9">
            <a:extLst>
              <a:ext uri="{FF2B5EF4-FFF2-40B4-BE49-F238E27FC236}">
                <a16:creationId xmlns:a16="http://schemas.microsoft.com/office/drawing/2014/main" id="{CE2BB9C2-E1D2-4E0C-BFE1-64849A73E12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11243973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688" y="25735"/>
            <a:ext cx="7380312"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407445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Isosceles Triangle 3"/>
          <p:cNvSpPr/>
          <p:nvPr userDrawn="1"/>
        </p:nvSpPr>
        <p:spPr>
          <a:xfrm rot="18846045">
            <a:off x="4183006" y="327638"/>
            <a:ext cx="3931058" cy="3388842"/>
          </a:xfrm>
          <a:prstGeom prst="triangl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2" hasCustomPrompt="1"/>
          </p:nvPr>
        </p:nvSpPr>
        <p:spPr>
          <a:xfrm>
            <a:off x="5580112" y="1340365"/>
            <a:ext cx="2016225" cy="2482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741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2"/>
          <p:cNvSpPr>
            <a:spLocks noGrp="1"/>
          </p:cNvSpPr>
          <p:nvPr>
            <p:ph type="pic" idx="11" hasCustomPrompt="1"/>
          </p:nvPr>
        </p:nvSpPr>
        <p:spPr>
          <a:xfrm>
            <a:off x="0" y="0"/>
            <a:ext cx="9144000" cy="257175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72423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2"/>
          <p:cNvSpPr>
            <a:spLocks noGrp="1"/>
          </p:cNvSpPr>
          <p:nvPr>
            <p:ph type="pic" idx="11" hasCustomPrompt="1"/>
          </p:nvPr>
        </p:nvSpPr>
        <p:spPr>
          <a:xfrm>
            <a:off x="2661159" y="1176822"/>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4653380" y="1176822"/>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5" hasCustomPrompt="1"/>
          </p:nvPr>
        </p:nvSpPr>
        <p:spPr>
          <a:xfrm>
            <a:off x="4653380" y="3011113"/>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Picture Placeholder 2"/>
          <p:cNvSpPr>
            <a:spLocks noGrp="1"/>
          </p:cNvSpPr>
          <p:nvPr>
            <p:ph type="pic" idx="16" hasCustomPrompt="1"/>
          </p:nvPr>
        </p:nvSpPr>
        <p:spPr>
          <a:xfrm>
            <a:off x="2661159" y="3011113"/>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Rectangle 13"/>
          <p:cNvSpPr/>
          <p:nvPr userDrawn="1"/>
        </p:nvSpPr>
        <p:spPr>
          <a:xfrm>
            <a:off x="668938" y="1176822"/>
            <a:ext cx="18288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userDrawn="1"/>
        </p:nvSpPr>
        <p:spPr>
          <a:xfrm>
            <a:off x="6645602" y="1176822"/>
            <a:ext cx="18288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userDrawn="1"/>
        </p:nvSpPr>
        <p:spPr>
          <a:xfrm>
            <a:off x="6645602" y="3011109"/>
            <a:ext cx="1828800" cy="17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userDrawn="1"/>
        </p:nvSpPr>
        <p:spPr>
          <a:xfrm>
            <a:off x="668938" y="3011109"/>
            <a:ext cx="1828800" cy="17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itle 1">
            <a:extLst>
              <a:ext uri="{FF2B5EF4-FFF2-40B4-BE49-F238E27FC236}">
                <a16:creationId xmlns:a16="http://schemas.microsoft.com/office/drawing/2014/main" id="{C04E2E11-A6E0-49CA-B50A-B4CE00AA51B2}"/>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18" name="Text Placeholder 9">
            <a:extLst>
              <a:ext uri="{FF2B5EF4-FFF2-40B4-BE49-F238E27FC236}">
                <a16:creationId xmlns:a16="http://schemas.microsoft.com/office/drawing/2014/main" id="{87C6EABD-F67F-49B4-A51B-E101FB5998F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35380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362"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1136584"/>
            <a:ext cx="3672408" cy="3661662"/>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1" hasCustomPrompt="1"/>
          </p:nvPr>
        </p:nvSpPr>
        <p:spPr>
          <a:xfrm>
            <a:off x="4947625" y="1297014"/>
            <a:ext cx="3325137" cy="232379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1">
            <a:extLst>
              <a:ext uri="{FF2B5EF4-FFF2-40B4-BE49-F238E27FC236}">
                <a16:creationId xmlns:a16="http://schemas.microsoft.com/office/drawing/2014/main" id="{31A1507E-95E7-4D48-BBB7-ECCACC931BF6}"/>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6" name="Text Placeholder 9">
            <a:extLst>
              <a:ext uri="{FF2B5EF4-FFF2-40B4-BE49-F238E27FC236}">
                <a16:creationId xmlns:a16="http://schemas.microsoft.com/office/drawing/2014/main" id="{29D945A9-9C37-4202-A44A-216BEE4A5EB3}"/>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210527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91836"/>
      </p:ext>
    </p:extLst>
  </p:cSld>
  <p:clrMap bg1="lt1" tx1="dk1" bg2="lt2" tx2="dk2" accent1="accent1" accent2="accent2" accent3="accent3" accent4="accent4" accent5="accent5" accent6="accent6" hlink="hlink" folHlink="folHlink"/>
  <p:sldLayoutIdLst>
    <p:sldLayoutId id="2147483650" r:id="rId1"/>
    <p:sldLayoutId id="2147483671" r:id="rId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94083"/>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5" r:id="rId3"/>
    <p:sldLayoutId id="2147483667" r:id="rId4"/>
    <p:sldLayoutId id="2147483656" r:id="rId5"/>
    <p:sldLayoutId id="2147483670" r:id="rId6"/>
    <p:sldLayoutId id="2147483657" r:id="rId7"/>
    <p:sldLayoutId id="2147483658" r:id="rId8"/>
    <p:sldLayoutId id="2147483659" r:id="rId9"/>
    <p:sldLayoutId id="2147483662" r:id="rId10"/>
    <p:sldLayoutId id="2147483663" r:id="rId11"/>
    <p:sldLayoutId id="2147483660" r:id="rId12"/>
    <p:sldLayoutId id="2147483661" r:id="rId13"/>
    <p:sldLayoutId id="2147483664" r:id="rId14"/>
    <p:sldLayoutId id="2147483669" r:id="rId15"/>
    <p:sldLayoutId id="2147483672" r:id="rId16"/>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49472"/>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54383" y="3516668"/>
            <a:ext cx="1010796" cy="249958"/>
          </a:xfrm>
          <a:prstGeom prst="rect">
            <a:avLst/>
          </a:prstGeom>
        </p:spPr>
      </p:pic>
      <p:sp>
        <p:nvSpPr>
          <p:cNvPr id="7" name="Text Placeholder 6"/>
          <p:cNvSpPr>
            <a:spLocks noGrp="1"/>
          </p:cNvSpPr>
          <p:nvPr>
            <p:ph type="body" sz="quarter" idx="12"/>
          </p:nvPr>
        </p:nvSpPr>
        <p:spPr>
          <a:xfrm>
            <a:off x="755576" y="2571750"/>
            <a:ext cx="7632848" cy="1697797"/>
          </a:xfrm>
          <a:solidFill>
            <a:schemeClr val="bg2"/>
          </a:solidFill>
          <a:effectLst>
            <a:softEdge rad="63500"/>
          </a:effectLst>
        </p:spPr>
        <p:txBody>
          <a:bodyPr anchor="ctr"/>
          <a:lstStyle/>
          <a:p>
            <a:pPr algn="l">
              <a:lnSpc>
                <a:spcPct val="150000"/>
              </a:lnSpc>
              <a:spcBef>
                <a:spcPts val="0"/>
              </a:spcBef>
              <a:defRPr/>
            </a:pPr>
            <a:r>
              <a:rPr lang="en-US" altLang="ko-KR" sz="1600" dirty="0" smtClean="0"/>
              <a:t>BY: NUR SYIFFAHANI BINTI ABU SAMAH</a:t>
            </a:r>
          </a:p>
          <a:p>
            <a:pPr algn="l">
              <a:lnSpc>
                <a:spcPct val="150000"/>
              </a:lnSpc>
              <a:spcBef>
                <a:spcPts val="0"/>
              </a:spcBef>
              <a:defRPr/>
            </a:pPr>
            <a:r>
              <a:rPr lang="en-US" altLang="ko-KR" sz="1600" dirty="0" smtClean="0">
                <a:solidFill>
                  <a:schemeClr val="tx1">
                    <a:lumMod val="75000"/>
                    <a:lumOff val="25000"/>
                  </a:schemeClr>
                </a:solidFill>
              </a:rPr>
              <a:t>PROGRAM: BACHELOR OF SCIENCE (HONS.) COMPUTER MATHEMATICS</a:t>
            </a:r>
          </a:p>
          <a:p>
            <a:pPr algn="l">
              <a:lnSpc>
                <a:spcPct val="150000"/>
              </a:lnSpc>
              <a:spcBef>
                <a:spcPts val="0"/>
              </a:spcBef>
              <a:defRPr/>
            </a:pPr>
            <a:r>
              <a:rPr lang="en-US" altLang="ko-KR" sz="1600" dirty="0" smtClean="0"/>
              <a:t>SUPERVISOR: PUAN ZANARIAH BINTI MOHD YUSOF</a:t>
            </a:r>
            <a:endParaRPr lang="en-US" altLang="ko-KR" sz="1600" dirty="0">
              <a:solidFill>
                <a:schemeClr val="tx1">
                  <a:lumMod val="75000"/>
                  <a:lumOff val="25000"/>
                </a:schemeClr>
              </a:solidFill>
            </a:endParaRPr>
          </a:p>
        </p:txBody>
      </p:sp>
      <p:sp>
        <p:nvSpPr>
          <p:cNvPr id="6" name="Title 5"/>
          <p:cNvSpPr>
            <a:spLocks noGrp="1"/>
          </p:cNvSpPr>
          <p:nvPr>
            <p:ph type="title"/>
          </p:nvPr>
        </p:nvSpPr>
        <p:spPr>
          <a:xfrm>
            <a:off x="755576" y="364923"/>
            <a:ext cx="7632848" cy="1944216"/>
          </a:xfrm>
          <a:solidFill>
            <a:schemeClr val="bg2"/>
          </a:solidFill>
          <a:effectLst>
            <a:softEdge rad="127000"/>
          </a:effectLst>
        </p:spPr>
        <p:txBody>
          <a:bodyPr/>
          <a:lstStyle/>
          <a:p>
            <a:r>
              <a:rPr lang="en-US" altLang="ko-KR" dirty="0" smtClean="0"/>
              <a:t>UNSTEADY  MHD BOUNDARY LAYER FLOW OVER A STRETCHING SURFACE EMBEDDED IN POROUS MEDIUM WITH RADIATION EFFECT</a:t>
            </a:r>
            <a:endParaRPr lang="ko-KR" altLang="en-US" sz="2800" dirty="0"/>
          </a:p>
        </p:txBody>
      </p:sp>
      <p:sp>
        <p:nvSpPr>
          <p:cNvPr id="10" name="TextBox 9"/>
          <p:cNvSpPr txBox="1"/>
          <p:nvPr/>
        </p:nvSpPr>
        <p:spPr>
          <a:xfrm>
            <a:off x="467544" y="4573044"/>
            <a:ext cx="8208912" cy="276999"/>
          </a:xfrm>
          <a:prstGeom prst="rect">
            <a:avLst/>
          </a:prstGeom>
          <a:noFill/>
        </p:spPr>
        <p:txBody>
          <a:bodyPr wrap="square" rtlCol="0">
            <a:spAutoFit/>
          </a:bodyPr>
          <a:lstStyle/>
          <a:p>
            <a:pPr algn="ctr"/>
            <a:r>
              <a:rPr lang="en-MY" sz="1200" b="1" dirty="0" smtClean="0">
                <a:solidFill>
                  <a:schemeClr val="tx1">
                    <a:lumMod val="75000"/>
                    <a:lumOff val="25000"/>
                  </a:schemeClr>
                </a:solidFill>
              </a:rPr>
              <a:t>FACULTY OF COMPUTER AND MATHEMATICAL SCIENCES UITM KUALA TERENGGANU</a:t>
            </a:r>
            <a:endParaRPr lang="en-MY" sz="1200" b="1" dirty="0">
              <a:solidFill>
                <a:schemeClr val="tx1">
                  <a:lumMod val="75000"/>
                  <a:lumOff val="25000"/>
                </a:schemeClr>
              </a:solidFill>
            </a:endParaRPr>
          </a:p>
        </p:txBody>
      </p:sp>
    </p:spTree>
    <p:extLst>
      <p:ext uri="{BB962C8B-B14F-4D97-AF65-F5344CB8AC3E}">
        <p14:creationId xmlns:p14="http://schemas.microsoft.com/office/powerpoint/2010/main" val="3874448449"/>
      </p:ext>
    </p:extLst>
  </p:cSld>
  <p:clrMapOvr>
    <a:masterClrMapping/>
  </p:clrMapOvr>
  <mc:AlternateContent xmlns:mc="http://schemas.openxmlformats.org/markup-compatibility/2006" xmlns:p14="http://schemas.microsoft.com/office/powerpoint/2010/main">
    <mc:Choice Requires="p14">
      <p:transition spd="slow" p14:dur="2000" advTm="18111"/>
    </mc:Choice>
    <mc:Fallback xmlns="">
      <p:transition spd="slow" advTm="181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07022" y="2589730"/>
            <a:ext cx="2733500" cy="2327722"/>
          </a:xfrm>
          <a:prstGeom prst="rect">
            <a:avLst/>
          </a:prstGeom>
        </p:spPr>
      </p:pic>
      <p:sp>
        <p:nvSpPr>
          <p:cNvPr id="6" name="Rectangle 5"/>
          <p:cNvSpPr/>
          <p:nvPr/>
        </p:nvSpPr>
        <p:spPr>
          <a:xfrm>
            <a:off x="4390199" y="4917452"/>
            <a:ext cx="4572000" cy="261610"/>
          </a:xfrm>
          <a:prstGeom prst="rect">
            <a:avLst/>
          </a:prstGeom>
        </p:spPr>
        <p:txBody>
          <a:bodyPr>
            <a:spAutoFit/>
          </a:bodyPr>
          <a:lstStyle/>
          <a:p>
            <a:r>
              <a:rPr lang="en-US" sz="1100" dirty="0"/>
              <a:t>Figure 6</a:t>
            </a:r>
            <a:r>
              <a:rPr lang="en-US" sz="1100" dirty="0" smtClean="0"/>
              <a:t>: </a:t>
            </a:r>
            <a:r>
              <a:rPr lang="en-US" sz="1100" dirty="0"/>
              <a:t>Temperature profiles for the various value of </a:t>
            </a:r>
            <a:r>
              <a:rPr lang="en-US" sz="1100" dirty="0" smtClean="0"/>
              <a:t>K</a:t>
            </a:r>
            <a:endParaRPr lang="en-MY" sz="1100" dirty="0"/>
          </a:p>
        </p:txBody>
      </p:sp>
      <p:pic>
        <p:nvPicPr>
          <p:cNvPr id="9" name="Picture 8"/>
          <p:cNvPicPr/>
          <p:nvPr/>
        </p:nvPicPr>
        <p:blipFill>
          <a:blip r:embed="rId3"/>
          <a:stretch>
            <a:fillRect/>
          </a:stretch>
        </p:blipFill>
        <p:spPr>
          <a:xfrm>
            <a:off x="526088" y="58579"/>
            <a:ext cx="2704247" cy="2295705"/>
          </a:xfrm>
          <a:prstGeom prst="rect">
            <a:avLst/>
          </a:prstGeom>
          <a:ln>
            <a:solidFill>
              <a:schemeClr val="tx1"/>
            </a:solidFill>
          </a:ln>
        </p:spPr>
      </p:pic>
      <p:sp>
        <p:nvSpPr>
          <p:cNvPr id="11" name="Rectangle 10"/>
          <p:cNvSpPr/>
          <p:nvPr/>
        </p:nvSpPr>
        <p:spPr>
          <a:xfrm>
            <a:off x="39302" y="2377191"/>
            <a:ext cx="3884625" cy="261610"/>
          </a:xfrm>
          <a:prstGeom prst="rect">
            <a:avLst/>
          </a:prstGeom>
        </p:spPr>
        <p:txBody>
          <a:bodyPr wrap="square">
            <a:spAutoFit/>
          </a:bodyPr>
          <a:lstStyle/>
          <a:p>
            <a:r>
              <a:rPr lang="en-US" sz="1100" dirty="0"/>
              <a:t>Figure </a:t>
            </a:r>
            <a:r>
              <a:rPr lang="en-US" sz="1100" dirty="0" smtClean="0"/>
              <a:t>4: </a:t>
            </a:r>
            <a:r>
              <a:rPr lang="en-US" sz="1100" dirty="0"/>
              <a:t>Temperature profiles for the various value of </a:t>
            </a:r>
            <a:r>
              <a:rPr lang="en-US" sz="1100" dirty="0" smtClean="0"/>
              <a:t> N</a:t>
            </a:r>
            <a:endParaRPr lang="en-MY" sz="1100" dirty="0"/>
          </a:p>
        </p:txBody>
      </p:sp>
      <p:pic>
        <p:nvPicPr>
          <p:cNvPr id="12" name="Picture 11"/>
          <p:cNvPicPr>
            <a:picLocks noChangeAspect="1"/>
          </p:cNvPicPr>
          <p:nvPr/>
        </p:nvPicPr>
        <p:blipFill>
          <a:blip r:embed="rId4"/>
          <a:stretch>
            <a:fillRect/>
          </a:stretch>
        </p:blipFill>
        <p:spPr>
          <a:xfrm>
            <a:off x="509681" y="2615894"/>
            <a:ext cx="2771996" cy="2230728"/>
          </a:xfrm>
          <a:prstGeom prst="rect">
            <a:avLst/>
          </a:prstGeom>
        </p:spPr>
      </p:pic>
      <p:sp>
        <p:nvSpPr>
          <p:cNvPr id="13" name="Rectangle 12"/>
          <p:cNvSpPr/>
          <p:nvPr/>
        </p:nvSpPr>
        <p:spPr>
          <a:xfrm>
            <a:off x="35550" y="4910167"/>
            <a:ext cx="4292736" cy="261610"/>
          </a:xfrm>
          <a:prstGeom prst="rect">
            <a:avLst/>
          </a:prstGeom>
        </p:spPr>
        <p:txBody>
          <a:bodyPr wrap="square">
            <a:spAutoFit/>
          </a:bodyPr>
          <a:lstStyle/>
          <a:p>
            <a:r>
              <a:rPr lang="en-US" sz="1100" dirty="0"/>
              <a:t>Figure </a:t>
            </a:r>
            <a:r>
              <a:rPr lang="en-US" sz="1100" dirty="0" smtClean="0"/>
              <a:t>5: </a:t>
            </a:r>
            <a:r>
              <a:rPr lang="en-US" sz="1100" dirty="0"/>
              <a:t>Temperature profiles for the various value of </a:t>
            </a:r>
            <a:r>
              <a:rPr lang="en-US" sz="1100" dirty="0" smtClean="0"/>
              <a:t>M</a:t>
            </a:r>
            <a:endParaRPr lang="en-MY" sz="1100" dirty="0"/>
          </a:p>
        </p:txBody>
      </p:sp>
      <p:sp>
        <p:nvSpPr>
          <p:cNvPr id="2" name="TextBox 1"/>
          <p:cNvSpPr txBox="1"/>
          <p:nvPr/>
        </p:nvSpPr>
        <p:spPr>
          <a:xfrm>
            <a:off x="3920842" y="781334"/>
            <a:ext cx="4680521" cy="1200329"/>
          </a:xfrm>
          <a:prstGeom prst="rect">
            <a:avLst/>
          </a:prstGeom>
          <a:noFill/>
        </p:spPr>
        <p:txBody>
          <a:bodyPr wrap="square" rtlCol="0">
            <a:spAutoFit/>
          </a:bodyPr>
          <a:lstStyle/>
          <a:p>
            <a:pPr algn="ctr"/>
            <a:r>
              <a:rPr lang="en-MY" dirty="0" smtClean="0"/>
              <a:t>All three figure show that the temperature                 profile thickness increases with N or M or K  and temperature profile gradient decrease. Thus, heat transfer rate decreases.</a:t>
            </a:r>
            <a:endParaRPr lang="en-MY" dirty="0"/>
          </a:p>
        </p:txBody>
      </p:sp>
    </p:spTree>
    <p:extLst>
      <p:ext uri="{BB962C8B-B14F-4D97-AF65-F5344CB8AC3E}">
        <p14:creationId xmlns:p14="http://schemas.microsoft.com/office/powerpoint/2010/main" val="1002866173"/>
      </p:ext>
    </p:extLst>
  </p:cSld>
  <p:clrMapOvr>
    <a:masterClrMapping/>
  </p:clrMapOvr>
  <mc:AlternateContent xmlns:mc="http://schemas.openxmlformats.org/markup-compatibility/2006" xmlns:p14="http://schemas.microsoft.com/office/powerpoint/2010/main">
    <mc:Choice Requires="p14">
      <p:transition spd="slow" p14:dur="2000" advTm="14260"/>
    </mc:Choice>
    <mc:Fallback xmlns="">
      <p:transition spd="slow" advTm="1426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48064" y="256652"/>
            <a:ext cx="2979255" cy="2605563"/>
          </a:xfrm>
          <a:prstGeom prst="rect">
            <a:avLst/>
          </a:prstGeom>
        </p:spPr>
      </p:pic>
      <p:sp>
        <p:nvSpPr>
          <p:cNvPr id="6" name="Rectangle 5"/>
          <p:cNvSpPr/>
          <p:nvPr/>
        </p:nvSpPr>
        <p:spPr>
          <a:xfrm>
            <a:off x="4716016" y="2914030"/>
            <a:ext cx="4572000" cy="261610"/>
          </a:xfrm>
          <a:prstGeom prst="rect">
            <a:avLst/>
          </a:prstGeom>
        </p:spPr>
        <p:txBody>
          <a:bodyPr>
            <a:spAutoFit/>
          </a:bodyPr>
          <a:lstStyle/>
          <a:p>
            <a:r>
              <a:rPr lang="en-US" sz="1100" dirty="0"/>
              <a:t>Figure </a:t>
            </a:r>
            <a:r>
              <a:rPr lang="en-US" sz="1100" dirty="0" smtClean="0"/>
              <a:t>8: </a:t>
            </a:r>
            <a:r>
              <a:rPr lang="en-US" sz="1100" dirty="0"/>
              <a:t>Temperature profiles for the various value of </a:t>
            </a:r>
            <a:r>
              <a:rPr lang="en-US" sz="1100" dirty="0" smtClean="0"/>
              <a:t>A</a:t>
            </a:r>
            <a:endParaRPr lang="en-MY" sz="1100" dirty="0"/>
          </a:p>
        </p:txBody>
      </p:sp>
      <p:pic>
        <p:nvPicPr>
          <p:cNvPr id="9" name="Picture 8"/>
          <p:cNvPicPr>
            <a:picLocks noChangeAspect="1"/>
          </p:cNvPicPr>
          <p:nvPr/>
        </p:nvPicPr>
        <p:blipFill>
          <a:blip r:embed="rId3"/>
          <a:stretch>
            <a:fillRect/>
          </a:stretch>
        </p:blipFill>
        <p:spPr>
          <a:xfrm>
            <a:off x="1124218" y="241171"/>
            <a:ext cx="3010994" cy="2619461"/>
          </a:xfrm>
          <a:prstGeom prst="rect">
            <a:avLst/>
          </a:prstGeom>
        </p:spPr>
      </p:pic>
      <p:sp>
        <p:nvSpPr>
          <p:cNvPr id="10" name="Rectangle 9"/>
          <p:cNvSpPr/>
          <p:nvPr/>
        </p:nvSpPr>
        <p:spPr>
          <a:xfrm>
            <a:off x="755576" y="2914030"/>
            <a:ext cx="4572000" cy="261610"/>
          </a:xfrm>
          <a:prstGeom prst="rect">
            <a:avLst/>
          </a:prstGeom>
        </p:spPr>
        <p:txBody>
          <a:bodyPr>
            <a:spAutoFit/>
          </a:bodyPr>
          <a:lstStyle/>
          <a:p>
            <a:r>
              <a:rPr lang="en-US" sz="1100" dirty="0"/>
              <a:t>Figure </a:t>
            </a:r>
            <a:r>
              <a:rPr lang="en-US" sz="1100" dirty="0" smtClean="0"/>
              <a:t>7: </a:t>
            </a:r>
            <a:r>
              <a:rPr lang="en-US" sz="1100" dirty="0"/>
              <a:t>Temperature profiles for the various value of </a:t>
            </a:r>
            <a:r>
              <a:rPr lang="en-US" sz="1100" dirty="0" err="1" smtClean="0"/>
              <a:t>Pr</a:t>
            </a:r>
            <a:endParaRPr lang="en-MY" sz="1100" dirty="0"/>
          </a:p>
        </p:txBody>
      </p:sp>
      <p:sp>
        <p:nvSpPr>
          <p:cNvPr id="12" name="TextBox 11"/>
          <p:cNvSpPr txBox="1"/>
          <p:nvPr/>
        </p:nvSpPr>
        <p:spPr>
          <a:xfrm>
            <a:off x="2321495" y="3422471"/>
            <a:ext cx="4680521" cy="1200329"/>
          </a:xfrm>
          <a:prstGeom prst="rect">
            <a:avLst/>
          </a:prstGeom>
          <a:noFill/>
        </p:spPr>
        <p:txBody>
          <a:bodyPr wrap="square" rtlCol="0">
            <a:spAutoFit/>
          </a:bodyPr>
          <a:lstStyle/>
          <a:p>
            <a:pPr algn="ctr"/>
            <a:r>
              <a:rPr lang="en-MY" dirty="0" smtClean="0"/>
              <a:t>Both figure show that the temperature                 profile thickness decreases with </a:t>
            </a:r>
            <a:r>
              <a:rPr lang="en-MY" dirty="0" err="1" smtClean="0"/>
              <a:t>Pr</a:t>
            </a:r>
            <a:r>
              <a:rPr lang="en-MY" dirty="0" smtClean="0"/>
              <a:t> or A  and temperature profile gradient increase. Thus, heat transfer rate increases.</a:t>
            </a:r>
            <a:endParaRPr lang="en-MY" dirty="0"/>
          </a:p>
        </p:txBody>
      </p:sp>
    </p:spTree>
    <p:extLst>
      <p:ext uri="{BB962C8B-B14F-4D97-AF65-F5344CB8AC3E}">
        <p14:creationId xmlns:p14="http://schemas.microsoft.com/office/powerpoint/2010/main" val="2712801022"/>
      </p:ext>
    </p:extLst>
  </p:cSld>
  <p:clrMapOvr>
    <a:masterClrMapping/>
  </p:clrMapOvr>
  <mc:AlternateContent xmlns:mc="http://schemas.openxmlformats.org/markup-compatibility/2006" xmlns:p14="http://schemas.microsoft.com/office/powerpoint/2010/main">
    <mc:Choice Requires="p14">
      <p:transition spd="slow" p14:dur="2000" advTm="14121"/>
    </mc:Choice>
    <mc:Fallback xmlns="">
      <p:transition spd="slow" advTm="1412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1600" y="165330"/>
            <a:ext cx="2934558" cy="2550436"/>
          </a:xfrm>
          <a:prstGeom prst="rect">
            <a:avLst/>
          </a:prstGeom>
        </p:spPr>
      </p:pic>
      <p:sp>
        <p:nvSpPr>
          <p:cNvPr id="5" name="Rectangle 4"/>
          <p:cNvSpPr/>
          <p:nvPr/>
        </p:nvSpPr>
        <p:spPr>
          <a:xfrm>
            <a:off x="678158" y="2715766"/>
            <a:ext cx="3521442" cy="271178"/>
          </a:xfrm>
          <a:prstGeom prst="rect">
            <a:avLst/>
          </a:prstGeom>
        </p:spPr>
        <p:txBody>
          <a:bodyPr wrap="square">
            <a:spAutoFit/>
          </a:bodyPr>
          <a:lstStyle/>
          <a:p>
            <a:r>
              <a:rPr lang="en-US" sz="1100" dirty="0"/>
              <a:t>Figure </a:t>
            </a:r>
            <a:r>
              <a:rPr lang="en-US" sz="1100" dirty="0" smtClean="0"/>
              <a:t>9: </a:t>
            </a:r>
            <a:r>
              <a:rPr lang="en-US" sz="1100" dirty="0"/>
              <a:t>Velocity profiles for the various value of </a:t>
            </a:r>
            <a:r>
              <a:rPr lang="en-US" sz="1100" dirty="0" smtClean="0"/>
              <a:t>N</a:t>
            </a:r>
            <a:endParaRPr lang="en-MY" sz="1100" dirty="0"/>
          </a:p>
        </p:txBody>
      </p:sp>
      <p:pic>
        <p:nvPicPr>
          <p:cNvPr id="9" name="Picture 8"/>
          <p:cNvPicPr>
            <a:picLocks noChangeAspect="1"/>
          </p:cNvPicPr>
          <p:nvPr/>
        </p:nvPicPr>
        <p:blipFill>
          <a:blip r:embed="rId3"/>
          <a:stretch>
            <a:fillRect/>
          </a:stretch>
        </p:blipFill>
        <p:spPr>
          <a:xfrm>
            <a:off x="5092318" y="165330"/>
            <a:ext cx="2912158" cy="2533477"/>
          </a:xfrm>
          <a:prstGeom prst="rect">
            <a:avLst/>
          </a:prstGeom>
        </p:spPr>
      </p:pic>
      <p:sp>
        <p:nvSpPr>
          <p:cNvPr id="11" name="Rectangle 10"/>
          <p:cNvSpPr/>
          <p:nvPr/>
        </p:nvSpPr>
        <p:spPr>
          <a:xfrm>
            <a:off x="4788024" y="2698807"/>
            <a:ext cx="4572000" cy="261610"/>
          </a:xfrm>
          <a:prstGeom prst="rect">
            <a:avLst/>
          </a:prstGeom>
        </p:spPr>
        <p:txBody>
          <a:bodyPr>
            <a:spAutoFit/>
          </a:bodyPr>
          <a:lstStyle/>
          <a:p>
            <a:r>
              <a:rPr lang="en-US" sz="1100" dirty="0"/>
              <a:t>Figure </a:t>
            </a:r>
            <a:r>
              <a:rPr lang="en-US" sz="1100" dirty="0" smtClean="0"/>
              <a:t>10: </a:t>
            </a:r>
            <a:r>
              <a:rPr lang="en-US" sz="1100" dirty="0"/>
              <a:t>Velocity profiles for the various value of </a:t>
            </a:r>
            <a:r>
              <a:rPr lang="en-US" sz="1100" dirty="0" err="1" smtClean="0"/>
              <a:t>Pr</a:t>
            </a:r>
            <a:endParaRPr lang="en-MY" sz="1100" dirty="0"/>
          </a:p>
        </p:txBody>
      </p:sp>
      <p:sp>
        <p:nvSpPr>
          <p:cNvPr id="2" name="TextBox 1"/>
          <p:cNvSpPr txBox="1"/>
          <p:nvPr/>
        </p:nvSpPr>
        <p:spPr>
          <a:xfrm>
            <a:off x="899592" y="3435846"/>
            <a:ext cx="7418908" cy="1477328"/>
          </a:xfrm>
          <a:prstGeom prst="rect">
            <a:avLst/>
          </a:prstGeom>
          <a:noFill/>
        </p:spPr>
        <p:txBody>
          <a:bodyPr wrap="square" rtlCol="0">
            <a:spAutoFit/>
          </a:bodyPr>
          <a:lstStyle/>
          <a:p>
            <a:pPr marL="285750" indent="-285750">
              <a:buFont typeface="Arial" panose="020B0604020202020204" pitchFamily="34" charset="0"/>
              <a:buChar char="•"/>
            </a:pPr>
            <a:r>
              <a:rPr lang="en-MY" dirty="0" smtClean="0"/>
              <a:t>Both figure show no effect of N or </a:t>
            </a:r>
            <a:r>
              <a:rPr lang="en-MY" dirty="0" err="1" smtClean="0"/>
              <a:t>Pr</a:t>
            </a:r>
            <a:r>
              <a:rPr lang="en-MY" dirty="0" smtClean="0"/>
              <a:t> on velocity profile.</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smtClean="0"/>
              <a:t>This phenomenon caused by uncoupled boundary layer equation.</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smtClean="0"/>
              <a:t>There is no existence of N or </a:t>
            </a:r>
            <a:r>
              <a:rPr lang="en-MY" dirty="0" err="1" smtClean="0"/>
              <a:t>Pr</a:t>
            </a:r>
            <a:r>
              <a:rPr lang="en-MY" dirty="0" smtClean="0"/>
              <a:t> in momentum equation.</a:t>
            </a:r>
            <a:endParaRPr lang="en-MY" dirty="0"/>
          </a:p>
        </p:txBody>
      </p:sp>
    </p:spTree>
    <p:extLst>
      <p:ext uri="{BB962C8B-B14F-4D97-AF65-F5344CB8AC3E}">
        <p14:creationId xmlns:p14="http://schemas.microsoft.com/office/powerpoint/2010/main" val="3070723062"/>
      </p:ext>
    </p:extLst>
  </p:cSld>
  <p:clrMapOvr>
    <a:masterClrMapping/>
  </p:clrMapOvr>
  <mc:AlternateContent xmlns:mc="http://schemas.openxmlformats.org/markup-compatibility/2006" xmlns:p14="http://schemas.microsoft.com/office/powerpoint/2010/main">
    <mc:Choice Requires="p14">
      <p:transition spd="slow" p14:dur="2000" advTm="15959"/>
    </mc:Choice>
    <mc:Fallback xmlns="">
      <p:transition spd="slow" advTm="1595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56561959"/>
              </p:ext>
            </p:extLst>
          </p:nvPr>
        </p:nvGraphicFramePr>
        <p:xfrm>
          <a:off x="539552" y="123479"/>
          <a:ext cx="5184576" cy="4693098"/>
        </p:xfrm>
        <a:graphic>
          <a:graphicData uri="http://schemas.openxmlformats.org/drawingml/2006/table">
            <a:tbl>
              <a:tblPr firstRow="1" firstCol="1" bandRow="1">
                <a:tableStyleId>{C083E6E3-FA7D-4D7B-A595-EF9225AFEA82}</a:tableStyleId>
              </a:tblPr>
              <a:tblGrid>
                <a:gridCol w="351094">
                  <a:extLst>
                    <a:ext uri="{9D8B030D-6E8A-4147-A177-3AD203B41FA5}">
                      <a16:colId xmlns:a16="http://schemas.microsoft.com/office/drawing/2014/main" val="3899506970"/>
                    </a:ext>
                  </a:extLst>
                </a:gridCol>
                <a:gridCol w="356093">
                  <a:extLst>
                    <a:ext uri="{9D8B030D-6E8A-4147-A177-3AD203B41FA5}">
                      <a16:colId xmlns:a16="http://schemas.microsoft.com/office/drawing/2014/main" val="853215493"/>
                    </a:ext>
                  </a:extLst>
                </a:gridCol>
                <a:gridCol w="356093">
                  <a:extLst>
                    <a:ext uri="{9D8B030D-6E8A-4147-A177-3AD203B41FA5}">
                      <a16:colId xmlns:a16="http://schemas.microsoft.com/office/drawing/2014/main" val="1641557994"/>
                    </a:ext>
                  </a:extLst>
                </a:gridCol>
                <a:gridCol w="356093">
                  <a:extLst>
                    <a:ext uri="{9D8B030D-6E8A-4147-A177-3AD203B41FA5}">
                      <a16:colId xmlns:a16="http://schemas.microsoft.com/office/drawing/2014/main" val="1256717696"/>
                    </a:ext>
                  </a:extLst>
                </a:gridCol>
                <a:gridCol w="620349">
                  <a:extLst>
                    <a:ext uri="{9D8B030D-6E8A-4147-A177-3AD203B41FA5}">
                      <a16:colId xmlns:a16="http://schemas.microsoft.com/office/drawing/2014/main" val="2232787660"/>
                    </a:ext>
                  </a:extLst>
                </a:gridCol>
                <a:gridCol w="973943">
                  <a:extLst>
                    <a:ext uri="{9D8B030D-6E8A-4147-A177-3AD203B41FA5}">
                      <a16:colId xmlns:a16="http://schemas.microsoft.com/office/drawing/2014/main" val="976781327"/>
                    </a:ext>
                  </a:extLst>
                </a:gridCol>
                <a:gridCol w="1058904">
                  <a:extLst>
                    <a:ext uri="{9D8B030D-6E8A-4147-A177-3AD203B41FA5}">
                      <a16:colId xmlns:a16="http://schemas.microsoft.com/office/drawing/2014/main" val="3305499446"/>
                    </a:ext>
                  </a:extLst>
                </a:gridCol>
                <a:gridCol w="1112007">
                  <a:extLst>
                    <a:ext uri="{9D8B030D-6E8A-4147-A177-3AD203B41FA5}">
                      <a16:colId xmlns:a16="http://schemas.microsoft.com/office/drawing/2014/main" val="2042265625"/>
                    </a:ext>
                  </a:extLst>
                </a:gridCol>
              </a:tblGrid>
              <a:tr h="340236">
                <a:tc>
                  <a:txBody>
                    <a:bodyPr/>
                    <a:lstStyle/>
                    <a:p>
                      <a:pPr algn="ctr">
                        <a:lnSpc>
                          <a:spcPct val="200000"/>
                        </a:lnSpc>
                        <a:spcAft>
                          <a:spcPts val="0"/>
                        </a:spcAft>
                      </a:pPr>
                      <a:r>
                        <a:rPr lang="en-MY" sz="700" b="1" dirty="0">
                          <a:effectLst/>
                        </a:rPr>
                        <a:t>A</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M</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N</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K</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err="1">
                          <a:effectLst/>
                        </a:rPr>
                        <a:t>Pr</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err="1">
                          <a:effectLst/>
                        </a:rPr>
                        <a:t>Ishak</a:t>
                      </a:r>
                      <a:r>
                        <a:rPr lang="en-MY" sz="700" b="1" dirty="0">
                          <a:effectLst/>
                        </a:rPr>
                        <a:t> </a:t>
                      </a:r>
                      <a:r>
                        <a:rPr lang="en-MY" sz="700" b="1" dirty="0" smtClean="0">
                          <a:effectLst/>
                        </a:rPr>
                        <a:t>(</a:t>
                      </a:r>
                      <a:r>
                        <a:rPr lang="en-MY" sz="700" b="1" dirty="0">
                          <a:effectLst/>
                        </a:rPr>
                        <a:t>2010)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Yusof et al. (2012)</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Present </a:t>
                      </a:r>
                      <a:r>
                        <a:rPr lang="en-MY" sz="700" b="1" dirty="0" smtClean="0">
                          <a:effectLst/>
                        </a:rPr>
                        <a:t>result</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2157220000"/>
                  </a:ext>
                </a:extLst>
              </a:tr>
              <a:tr h="213276">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0.72</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0.8089</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0.808631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0.808834</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12453608"/>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 </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1.0000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1.000000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1.000008</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179073657"/>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1.9237</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1.923683</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1.923679</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848592241"/>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6.7</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3.0003</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3.000272</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3.000269</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171143064"/>
                  </a:ext>
                </a:extLst>
              </a:tr>
              <a:tr h="213276">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0.6897</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0.689712</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0.691539</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3746361113"/>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0.8921</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0.892147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0.892418</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2068068715"/>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3.617</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3.616992</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3.616992</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333779596"/>
                  </a:ext>
                </a:extLst>
              </a:tr>
              <a:tr h="213276">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1.0834</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1.0.083386</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1.083386</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2543751477"/>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3.7682</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3.768235</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3.768235</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2492151578"/>
                  </a:ext>
                </a:extLst>
              </a:tr>
              <a:tr h="213276">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1.0500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1.049986</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1.049986</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61801198"/>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3.7164</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3.716367</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3.716467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22770550"/>
                  </a:ext>
                </a:extLst>
              </a:tr>
              <a:tr h="213276">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0.7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0.708645</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0.708645</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2852490884"/>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0.867918</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0.867918</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349990523"/>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1.608920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1.608920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383176598"/>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7</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2.561119</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2.561119</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176140804"/>
                  </a:ext>
                </a:extLst>
              </a:tr>
              <a:tr h="213276">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1.5</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 </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1.067581</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4264893476"/>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 </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2</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1.256451</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2970505785"/>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3</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1.578355</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3505405439"/>
                  </a:ext>
                </a:extLst>
              </a:tr>
              <a:tr h="213276">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8</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a:effectLst/>
                        </a:rPr>
                        <a:t> </a:t>
                      </a:r>
                      <a:endParaRPr lang="en-MY" sz="700" b="1">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tc>
                  <a:txBody>
                    <a:bodyPr/>
                    <a:lstStyle/>
                    <a:p>
                      <a:pPr algn="ctr">
                        <a:lnSpc>
                          <a:spcPct val="200000"/>
                        </a:lnSpc>
                        <a:spcAft>
                          <a:spcPts val="0"/>
                        </a:spcAft>
                      </a:pPr>
                      <a:r>
                        <a:rPr lang="en-MY" sz="700" b="1" dirty="0">
                          <a:effectLst/>
                        </a:rPr>
                        <a:t>2.523820</a:t>
                      </a:r>
                      <a:endParaRPr lang="en-MY" sz="700" b="1" dirty="0">
                        <a:effectLst/>
                        <a:latin typeface="Times New Roman" panose="02020603050405020304" pitchFamily="18" charset="0"/>
                        <a:ea typeface="Calibri" panose="020F0502020204030204" pitchFamily="34" charset="0"/>
                        <a:cs typeface="Arial" panose="020B0604020202020204" pitchFamily="34" charset="0"/>
                      </a:endParaRPr>
                    </a:p>
                  </a:txBody>
                  <a:tcPr marL="20489" marR="20489" marT="48377" marB="0"/>
                </a:tc>
                <a:extLst>
                  <a:ext uri="{0D108BD9-81ED-4DB2-BD59-A6C34878D82A}">
                    <a16:rowId xmlns:a16="http://schemas.microsoft.com/office/drawing/2014/main" val="877305191"/>
                  </a:ext>
                </a:extLst>
              </a:tr>
            </a:tbl>
          </a:graphicData>
        </a:graphic>
      </p:graphicFrame>
      <p:sp>
        <p:nvSpPr>
          <p:cNvPr id="8" name="Rectangle 7"/>
          <p:cNvSpPr/>
          <p:nvPr/>
        </p:nvSpPr>
        <p:spPr>
          <a:xfrm>
            <a:off x="6012160" y="2211710"/>
            <a:ext cx="2934072" cy="738664"/>
          </a:xfrm>
          <a:prstGeom prst="rect">
            <a:avLst/>
          </a:prstGeom>
        </p:spPr>
        <p:txBody>
          <a:bodyPr wrap="square">
            <a:spAutoFit/>
          </a:bodyPr>
          <a:lstStyle/>
          <a:p>
            <a:pPr algn="ctr"/>
            <a:r>
              <a:rPr lang="en-US" sz="1400" dirty="0"/>
              <a:t>Table 1</a:t>
            </a:r>
            <a:r>
              <a:rPr lang="en-US" sz="1400" dirty="0" smtClean="0"/>
              <a:t>: </a:t>
            </a:r>
            <a:r>
              <a:rPr lang="en-US" sz="1400" dirty="0"/>
              <a:t>The value of </a:t>
            </a:r>
            <a:r>
              <a:rPr lang="en-US" sz="1400" dirty="0" smtClean="0"/>
              <a:t>heat                    transfer </a:t>
            </a:r>
            <a:r>
              <a:rPr lang="en-US" sz="1400" dirty="0"/>
              <a:t>for various </a:t>
            </a:r>
            <a:r>
              <a:rPr lang="en-US" sz="1400" dirty="0" smtClean="0"/>
              <a:t>value </a:t>
            </a:r>
            <a:r>
              <a:rPr lang="en-US" sz="1400" dirty="0"/>
              <a:t>of </a:t>
            </a:r>
            <a:r>
              <a:rPr lang="en-US" sz="1400" dirty="0" smtClean="0"/>
              <a:t>                  parameter</a:t>
            </a:r>
            <a:endParaRPr lang="en-MY" sz="1400" dirty="0"/>
          </a:p>
        </p:txBody>
      </p:sp>
    </p:spTree>
    <p:extLst>
      <p:ext uri="{BB962C8B-B14F-4D97-AF65-F5344CB8AC3E}">
        <p14:creationId xmlns:p14="http://schemas.microsoft.com/office/powerpoint/2010/main" val="3267549082"/>
      </p:ext>
    </p:extLst>
  </p:cSld>
  <p:clrMapOvr>
    <a:masterClrMapping/>
  </p:clrMapOvr>
  <mc:AlternateContent xmlns:mc="http://schemas.openxmlformats.org/markup-compatibility/2006" xmlns:p14="http://schemas.microsoft.com/office/powerpoint/2010/main">
    <mc:Choice Requires="p14">
      <p:transition spd="slow" p14:dur="2000" advTm="19667"/>
    </mc:Choice>
    <mc:Fallback xmlns="">
      <p:transition spd="slow" advTm="1966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716016" y="195486"/>
            <a:ext cx="4122712" cy="46166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endParaRPr lang="en-US" sz="1400" b="1" dirty="0" smtClean="0"/>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endParaRPr lang="en-US" sz="1400" b="1" dirty="0" smtClean="0"/>
          </a:p>
          <a:p>
            <a:pPr marL="285750" indent="-285750">
              <a:buFont typeface="Wingdings" panose="05000000000000000000" pitchFamily="2" charset="2"/>
              <a:buChar char="Ø"/>
            </a:pPr>
            <a:endParaRPr lang="en-US" sz="1400" b="1" dirty="0" smtClean="0"/>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r>
              <a:rPr lang="en-US" sz="1400" b="1" dirty="0" smtClean="0"/>
              <a:t>In </a:t>
            </a:r>
            <a:r>
              <a:rPr lang="en-US" sz="1400" b="1" dirty="0"/>
              <a:t>future research, the researcher </a:t>
            </a:r>
            <a:r>
              <a:rPr lang="en-US" sz="1400" b="1" dirty="0" smtClean="0"/>
              <a:t>                          could add </a:t>
            </a:r>
            <a:r>
              <a:rPr lang="en-US" sz="1400" b="1" dirty="0"/>
              <a:t>the buoyancy parameter </a:t>
            </a:r>
            <a:r>
              <a:rPr lang="en-US" sz="1400" b="1" dirty="0" smtClean="0"/>
              <a:t>to           </a:t>
            </a:r>
            <a:r>
              <a:rPr lang="en-US" sz="1400" b="1" dirty="0"/>
              <a:t>the unsteady boundary layer problem.</a:t>
            </a:r>
            <a:endParaRPr lang="en-US" sz="1400" b="1" dirty="0" smtClean="0"/>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r>
              <a:rPr lang="en-MY" sz="1400" b="1" dirty="0" smtClean="0"/>
              <a:t>Analyse</a:t>
            </a:r>
            <a:r>
              <a:rPr lang="en-US" sz="1400" b="1" dirty="0" smtClean="0"/>
              <a:t> </a:t>
            </a:r>
            <a:r>
              <a:rPr lang="en-US" sz="1400" b="1" dirty="0"/>
              <a:t>the effect on the </a:t>
            </a:r>
            <a:r>
              <a:rPr lang="en-US" sz="1400" b="1" dirty="0" smtClean="0"/>
              <a:t>research.</a:t>
            </a:r>
          </a:p>
          <a:p>
            <a:pPr marL="285750" indent="-285750">
              <a:buFont typeface="Wingdings" panose="05000000000000000000" pitchFamily="2" charset="2"/>
              <a:buChar char="Ø"/>
            </a:pPr>
            <a:endParaRPr lang="en-MY" sz="1400" b="1" dirty="0" smtClean="0"/>
          </a:p>
          <a:p>
            <a:pPr marL="285750" indent="-285750">
              <a:buFont typeface="Wingdings" panose="05000000000000000000" pitchFamily="2" charset="2"/>
              <a:buChar char="Ø"/>
            </a:pPr>
            <a:r>
              <a:rPr lang="en-US" sz="1400" b="1" dirty="0" smtClean="0"/>
              <a:t>A </a:t>
            </a:r>
            <a:r>
              <a:rPr lang="en-US" sz="1400" b="1" dirty="0"/>
              <a:t>comparison can then be made with other research to check accuracy and validity</a:t>
            </a:r>
            <a:r>
              <a:rPr lang="en-US" sz="1400" b="1" dirty="0" smtClean="0"/>
              <a:t>.</a:t>
            </a:r>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endParaRPr lang="en-US" sz="1400" b="1" dirty="0" smtClean="0"/>
          </a:p>
          <a:p>
            <a:r>
              <a:rPr lang="en-US" sz="1400" b="1" dirty="0" smtClean="0"/>
              <a:t> </a:t>
            </a:r>
          </a:p>
          <a:p>
            <a:endParaRPr lang="en-US" sz="1400" b="1" dirty="0"/>
          </a:p>
          <a:p>
            <a:endParaRPr lang="en-US" sz="1400" b="1" dirty="0" smtClean="0"/>
          </a:p>
          <a:p>
            <a:endParaRPr lang="en-US" sz="1400" b="1" dirty="0"/>
          </a:p>
          <a:p>
            <a:endParaRPr lang="en-US" sz="1400" b="1" dirty="0" smtClean="0"/>
          </a:p>
        </p:txBody>
      </p:sp>
      <p:sp>
        <p:nvSpPr>
          <p:cNvPr id="41" name="Rectangle 40"/>
          <p:cNvSpPr/>
          <p:nvPr/>
        </p:nvSpPr>
        <p:spPr>
          <a:xfrm>
            <a:off x="539552" y="195486"/>
            <a:ext cx="3672408" cy="461664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Wingdings" panose="05000000000000000000" pitchFamily="2" charset="2"/>
              <a:buChar char="Ø"/>
            </a:pPr>
            <a:endParaRPr lang="en-US" sz="1400" b="1" dirty="0" smtClean="0"/>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endParaRPr lang="en-US" sz="1400" b="1" dirty="0" smtClean="0"/>
          </a:p>
          <a:p>
            <a:pPr marL="342900" indent="-342900">
              <a:buFont typeface="Wingdings" panose="05000000000000000000" pitchFamily="2" charset="2"/>
              <a:buChar char="Ø"/>
            </a:pPr>
            <a:endParaRPr lang="en-US" sz="1400" b="1" dirty="0" smtClean="0"/>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r>
              <a:rPr lang="en-US" sz="1400" b="1" dirty="0" smtClean="0"/>
              <a:t>The </a:t>
            </a:r>
            <a:r>
              <a:rPr lang="en-US" sz="1400" b="1" dirty="0"/>
              <a:t>accuracy of the results of this </a:t>
            </a:r>
            <a:endParaRPr lang="en-US" sz="1400" b="1" dirty="0" smtClean="0"/>
          </a:p>
          <a:p>
            <a:r>
              <a:rPr lang="en-US" sz="1400" b="1" dirty="0"/>
              <a:t> </a:t>
            </a:r>
            <a:r>
              <a:rPr lang="en-US" sz="1400" b="1" dirty="0" smtClean="0"/>
              <a:t>      analysis </a:t>
            </a:r>
            <a:r>
              <a:rPr lang="en-US" sz="1400" b="1" dirty="0"/>
              <a:t>was compatible </a:t>
            </a:r>
            <a:r>
              <a:rPr lang="en-US" sz="1400" b="1" dirty="0" smtClean="0"/>
              <a:t>with the      </a:t>
            </a:r>
          </a:p>
          <a:p>
            <a:r>
              <a:rPr lang="en-US" sz="1400" b="1" dirty="0"/>
              <a:t> </a:t>
            </a:r>
            <a:r>
              <a:rPr lang="en-US" sz="1400" b="1" dirty="0" smtClean="0"/>
              <a:t>      results  published. </a:t>
            </a:r>
          </a:p>
          <a:p>
            <a:endParaRPr lang="en-US" sz="1400" b="1" dirty="0"/>
          </a:p>
          <a:p>
            <a:pPr marL="342900" indent="-342900">
              <a:buFont typeface="Wingdings" panose="05000000000000000000" pitchFamily="2" charset="2"/>
              <a:buChar char="Ø"/>
            </a:pPr>
            <a:r>
              <a:rPr lang="en-US" sz="1400" b="1" dirty="0" smtClean="0"/>
              <a:t>For </a:t>
            </a:r>
            <a:r>
              <a:rPr lang="en-US" sz="1400" b="1" dirty="0"/>
              <a:t>the heat transfer rate, the </a:t>
            </a:r>
            <a:r>
              <a:rPr lang="en-US" sz="1400" b="1" dirty="0" smtClean="0"/>
              <a:t>value   </a:t>
            </a:r>
            <a:r>
              <a:rPr lang="en-US" sz="1400" b="1" dirty="0"/>
              <a:t>of </a:t>
            </a:r>
            <a:r>
              <a:rPr lang="en-US" sz="1400" b="1" dirty="0" smtClean="0"/>
              <a:t>the </a:t>
            </a:r>
            <a:r>
              <a:rPr lang="en-US" sz="1400" b="1" dirty="0"/>
              <a:t>magnetic </a:t>
            </a:r>
            <a:r>
              <a:rPr lang="en-US" sz="1400" b="1" dirty="0" smtClean="0"/>
              <a:t>parameter, and                      radiation parameter decrease. </a:t>
            </a:r>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r>
              <a:rPr lang="en-US" sz="1400" b="1" dirty="0" smtClean="0"/>
              <a:t>But contrary in unsteadiness                                       parameter </a:t>
            </a:r>
            <a:r>
              <a:rPr lang="en-US" sz="1400" b="1" dirty="0"/>
              <a:t>and </a:t>
            </a:r>
            <a:r>
              <a:rPr lang="en-US" sz="1400" b="1" dirty="0" err="1"/>
              <a:t>Prandtl</a:t>
            </a:r>
            <a:r>
              <a:rPr lang="en-US" sz="1400" b="1" dirty="0"/>
              <a:t> </a:t>
            </a:r>
            <a:r>
              <a:rPr lang="en-US" sz="1400" b="1" dirty="0" smtClean="0"/>
              <a:t>number                                    parameter as permeability </a:t>
            </a:r>
            <a:r>
              <a:rPr lang="en-US" sz="1400" b="1" dirty="0"/>
              <a:t>parameter presence</a:t>
            </a:r>
            <a:r>
              <a:rPr lang="en-US" sz="1400" b="1" dirty="0" smtClean="0"/>
              <a:t>.</a:t>
            </a:r>
          </a:p>
          <a:p>
            <a:endParaRPr lang="en-US" sz="1400" b="1" dirty="0"/>
          </a:p>
          <a:p>
            <a:pPr marL="342900" indent="-342900">
              <a:buFont typeface="Wingdings" panose="05000000000000000000" pitchFamily="2" charset="2"/>
              <a:buChar char="Ø"/>
            </a:pPr>
            <a:endParaRPr lang="en-US" sz="1400" b="1" dirty="0" smtClean="0"/>
          </a:p>
          <a:p>
            <a:pPr marL="342900" indent="-342900">
              <a:buFont typeface="Wingdings" panose="05000000000000000000" pitchFamily="2" charset="2"/>
              <a:buChar char="Ø"/>
            </a:pPr>
            <a:endParaRPr lang="en-US" sz="1400" b="1" dirty="0"/>
          </a:p>
        </p:txBody>
      </p:sp>
      <p:sp>
        <p:nvSpPr>
          <p:cNvPr id="2" name="Title 1"/>
          <p:cNvSpPr>
            <a:spLocks noGrp="1"/>
          </p:cNvSpPr>
          <p:nvPr>
            <p:ph type="title"/>
          </p:nvPr>
        </p:nvSpPr>
        <p:spPr>
          <a:xfrm>
            <a:off x="683568" y="339502"/>
            <a:ext cx="8316416" cy="633152"/>
          </a:xfrm>
          <a:prstGeom prst="rect">
            <a:avLst/>
          </a:prstGeom>
        </p:spPr>
        <p:txBody>
          <a:bodyPr/>
          <a:lstStyle/>
          <a:p>
            <a:r>
              <a:rPr lang="en-US" altLang="ko-KR"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ahnschrift" panose="020B0502040204020203" pitchFamily="34" charset="0"/>
              </a:rPr>
              <a:t>CONCLUSION     &amp;  RECOMMENDATION</a:t>
            </a:r>
            <a:endParaRPr lang="ko-KR" alt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ahnschrift" panose="020B0502040204020203" pitchFamily="34" charset="0"/>
            </a:endParaRPr>
          </a:p>
        </p:txBody>
      </p:sp>
    </p:spTree>
    <p:extLst>
      <p:ext uri="{BB962C8B-B14F-4D97-AF65-F5344CB8AC3E}">
        <p14:creationId xmlns:p14="http://schemas.microsoft.com/office/powerpoint/2010/main" val="2127399109"/>
      </p:ext>
    </p:extLst>
  </p:cSld>
  <p:clrMapOvr>
    <a:masterClrMapping/>
  </p:clrMapOvr>
  <mc:AlternateContent xmlns:mc="http://schemas.openxmlformats.org/markup-compatibility/2006" xmlns:p14="http://schemas.microsoft.com/office/powerpoint/2010/main">
    <mc:Choice Requires="p14">
      <p:transition spd="slow" p14:dur="2000" advTm="33130"/>
    </mc:Choice>
    <mc:Fallback xmlns="">
      <p:transition spd="slow" advTm="331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20" y="1491630"/>
            <a:ext cx="5480685" cy="2968625"/>
          </a:xfrm>
          <a:prstGeom prst="rect">
            <a:avLst/>
          </a:prstGeom>
          <a:noFill/>
        </p:spPr>
      </p:pic>
      <p:sp>
        <p:nvSpPr>
          <p:cNvPr id="9" name="Rectangle 8"/>
          <p:cNvSpPr/>
          <p:nvPr/>
        </p:nvSpPr>
        <p:spPr>
          <a:xfrm>
            <a:off x="1753878" y="123478"/>
            <a:ext cx="525656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GANTT CHART</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28537838"/>
      </p:ext>
    </p:extLst>
  </p:cSld>
  <p:clrMapOvr>
    <a:masterClrMapping/>
  </p:clrMapOvr>
  <mc:AlternateContent xmlns:mc="http://schemas.openxmlformats.org/markup-compatibility/2006" xmlns:p14="http://schemas.microsoft.com/office/powerpoint/2010/main">
    <mc:Choice Requires="p14">
      <p:transition spd="slow" p14:dur="2000" advTm="2149"/>
    </mc:Choice>
    <mc:Fallback xmlns="">
      <p:transition spd="slow" advTm="214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78"/>
            <a:ext cx="9144000" cy="648071"/>
          </a:xfrm>
        </p:spPr>
        <p:txBody>
          <a:bodyPr/>
          <a:lstStyle/>
          <a:p>
            <a:r>
              <a:rPr lang="en-MY"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Franklin Gothic Demi Cond" panose="020B0706030402020204" pitchFamily="34" charset="0"/>
              </a:rPr>
              <a:t>REFERENCES</a:t>
            </a:r>
            <a:endParaRPr lang="en-MY"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Franklin Gothic Demi Cond" panose="020B0706030402020204" pitchFamily="34" charset="0"/>
            </a:endParaRPr>
          </a:p>
        </p:txBody>
      </p:sp>
      <p:pic>
        <p:nvPicPr>
          <p:cNvPr id="9" name="Picture 8"/>
          <p:cNvPicPr>
            <a:picLocks noChangeAspect="1"/>
          </p:cNvPicPr>
          <p:nvPr/>
        </p:nvPicPr>
        <p:blipFill>
          <a:blip r:embed="rId2"/>
          <a:stretch>
            <a:fillRect/>
          </a:stretch>
        </p:blipFill>
        <p:spPr>
          <a:xfrm>
            <a:off x="1619672" y="915566"/>
            <a:ext cx="5616624" cy="3816425"/>
          </a:xfrm>
          <a:prstGeom prst="rect">
            <a:avLst/>
          </a:prstGeom>
        </p:spPr>
      </p:pic>
    </p:spTree>
    <p:extLst>
      <p:ext uri="{BB962C8B-B14F-4D97-AF65-F5344CB8AC3E}">
        <p14:creationId xmlns:p14="http://schemas.microsoft.com/office/powerpoint/2010/main" val="1825691215"/>
      </p:ext>
    </p:extLst>
  </p:cSld>
  <p:clrMapOvr>
    <a:masterClrMapping/>
  </p:clrMapOvr>
  <mc:AlternateContent xmlns:mc="http://schemas.openxmlformats.org/markup-compatibility/2006" xmlns:p14="http://schemas.microsoft.com/office/powerpoint/2010/main">
    <mc:Choice Requires="p14">
      <p:transition spd="slow" p14:dur="2000" advTm="2143"/>
    </mc:Choice>
    <mc:Fallback xmlns="">
      <p:transition spd="slow" advTm="214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chemeClr val="accent5">
                    <a:lumMod val="60000"/>
                    <a:lumOff val="40000"/>
                  </a:schemeClr>
                </a:solidFill>
                <a:latin typeface="Broadway" panose="04040905080B02020502" pitchFamily="82" charset="0"/>
              </a:rPr>
              <a:t>Author biography </a:t>
            </a:r>
            <a:endParaRPr lang="en-MY" dirty="0">
              <a:solidFill>
                <a:schemeClr val="accent5">
                  <a:lumMod val="60000"/>
                  <a:lumOff val="40000"/>
                </a:schemeClr>
              </a:solidFill>
              <a:latin typeface="Broadway" panose="04040905080B02020502" pitchFamily="8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707654"/>
            <a:ext cx="1440160" cy="19970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62009367"/>
              </p:ext>
            </p:extLst>
          </p:nvPr>
        </p:nvGraphicFramePr>
        <p:xfrm>
          <a:off x="2413844" y="915566"/>
          <a:ext cx="5904656" cy="374904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1593864330"/>
                    </a:ext>
                  </a:extLst>
                </a:gridCol>
                <a:gridCol w="4680520">
                  <a:extLst>
                    <a:ext uri="{9D8B030D-6E8A-4147-A177-3AD203B41FA5}">
                      <a16:colId xmlns:a16="http://schemas.microsoft.com/office/drawing/2014/main" val="2296338745"/>
                    </a:ext>
                  </a:extLst>
                </a:gridCol>
              </a:tblGrid>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Name </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Nur</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Syiffahani</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Binti</a:t>
                      </a:r>
                      <a:r>
                        <a:rPr lang="en-MY" sz="1200" b="0" dirty="0" smtClean="0">
                          <a:latin typeface="Times New Roman" panose="02020603050405020304" pitchFamily="18" charset="0"/>
                          <a:cs typeface="Times New Roman" panose="02020603050405020304" pitchFamily="18" charset="0"/>
                        </a:rPr>
                        <a:t> Abu</a:t>
                      </a:r>
                      <a:r>
                        <a:rPr lang="en-MY" sz="1200" b="0" baseline="0" dirty="0" smtClean="0">
                          <a:latin typeface="Times New Roman" panose="02020603050405020304" pitchFamily="18" charset="0"/>
                          <a:cs typeface="Times New Roman" panose="02020603050405020304" pitchFamily="18" charset="0"/>
                        </a:rPr>
                        <a:t> </a:t>
                      </a:r>
                      <a:r>
                        <a:rPr lang="en-MY" sz="1200" b="0" baseline="0" dirty="0" err="1" smtClean="0">
                          <a:latin typeface="Times New Roman" panose="02020603050405020304" pitchFamily="18" charset="0"/>
                          <a:cs typeface="Times New Roman" panose="02020603050405020304" pitchFamily="18" charset="0"/>
                        </a:rPr>
                        <a:t>Samah</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9724704"/>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Matric number</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2017669332</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2050564"/>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Programme</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Bachelor Of Science (Hons.) Computational Mathematics</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0278504"/>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Faculty </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Faculty of Computer and Mathematical Science</a:t>
                      </a:r>
                      <a:r>
                        <a:rPr lang="en-MY" sz="1200" b="0" baseline="0" dirty="0" smtClean="0">
                          <a:latin typeface="Times New Roman" panose="02020603050405020304" pitchFamily="18" charset="0"/>
                          <a:cs typeface="Times New Roman" panose="02020603050405020304" pitchFamily="18" charset="0"/>
                        </a:rPr>
                        <a:t> </a:t>
                      </a:r>
                    </a:p>
                    <a:p>
                      <a:pPr>
                        <a:lnSpc>
                          <a:spcPct val="150000"/>
                        </a:lnSpc>
                      </a:pPr>
                      <a:r>
                        <a:rPr lang="en-MY" sz="1200" b="0" baseline="0" dirty="0" smtClean="0">
                          <a:latin typeface="Times New Roman" panose="02020603050405020304" pitchFamily="18" charset="0"/>
                          <a:cs typeface="Times New Roman" panose="02020603050405020304" pitchFamily="18" charset="0"/>
                        </a:rPr>
                        <a:t>  </a:t>
                      </a:r>
                      <a:r>
                        <a:rPr lang="en-MY" sz="1200" b="0" baseline="0" dirty="0" err="1" smtClean="0">
                          <a:latin typeface="Times New Roman" panose="02020603050405020304" pitchFamily="18" charset="0"/>
                          <a:cs typeface="Times New Roman" panose="02020603050405020304" pitchFamily="18" charset="0"/>
                        </a:rPr>
                        <a:t>Universiti</a:t>
                      </a:r>
                      <a:r>
                        <a:rPr lang="en-MY" sz="1200" b="0" baseline="0" dirty="0" smtClean="0">
                          <a:latin typeface="Times New Roman" panose="02020603050405020304" pitchFamily="18" charset="0"/>
                          <a:cs typeface="Times New Roman" panose="02020603050405020304" pitchFamily="18" charset="0"/>
                        </a:rPr>
                        <a:t> </a:t>
                      </a:r>
                      <a:r>
                        <a:rPr lang="en-MY" sz="1200" b="0" baseline="0" dirty="0" err="1" smtClean="0">
                          <a:latin typeface="Times New Roman" panose="02020603050405020304" pitchFamily="18" charset="0"/>
                          <a:cs typeface="Times New Roman" panose="02020603050405020304" pitchFamily="18" charset="0"/>
                        </a:rPr>
                        <a:t>Teknologi</a:t>
                      </a:r>
                      <a:r>
                        <a:rPr lang="en-MY" sz="1200" b="0" baseline="0" dirty="0" smtClean="0">
                          <a:latin typeface="Times New Roman" panose="02020603050405020304" pitchFamily="18" charset="0"/>
                          <a:cs typeface="Times New Roman" panose="02020603050405020304" pitchFamily="18" charset="0"/>
                        </a:rPr>
                        <a:t> Mara</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2134741"/>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Final</a:t>
                      </a:r>
                      <a:r>
                        <a:rPr lang="en-MY" sz="1200" b="0" baseline="0" dirty="0" smtClean="0">
                          <a:latin typeface="Times New Roman" panose="02020603050405020304" pitchFamily="18" charset="0"/>
                          <a:cs typeface="Times New Roman" panose="02020603050405020304" pitchFamily="18" charset="0"/>
                        </a:rPr>
                        <a:t> year </a:t>
                      </a:r>
                    </a:p>
                    <a:p>
                      <a:pPr>
                        <a:lnSpc>
                          <a:spcPct val="150000"/>
                        </a:lnSpc>
                      </a:pPr>
                      <a:r>
                        <a:rPr lang="en-MY" sz="1200" b="0" baseline="0" dirty="0" smtClean="0">
                          <a:latin typeface="Times New Roman" panose="02020603050405020304" pitchFamily="18" charset="0"/>
                          <a:cs typeface="Times New Roman" panose="02020603050405020304" pitchFamily="18" charset="0"/>
                        </a:rPr>
                        <a:t>project t</a:t>
                      </a:r>
                      <a:r>
                        <a:rPr lang="en-MY" sz="1200" b="0" dirty="0" smtClean="0">
                          <a:latin typeface="Times New Roman" panose="02020603050405020304" pitchFamily="18" charset="0"/>
                          <a:cs typeface="Times New Roman" panose="02020603050405020304" pitchFamily="18" charset="0"/>
                        </a:rPr>
                        <a:t>itle</a:t>
                      </a:r>
                      <a:r>
                        <a:rPr lang="en-MY" sz="1200" b="0" baseline="0" dirty="0" smtClean="0">
                          <a:latin typeface="Times New Roman" panose="02020603050405020304" pitchFamily="18" charset="0"/>
                          <a:cs typeface="Times New Roman" panose="02020603050405020304" pitchFamily="18" charset="0"/>
                        </a:rPr>
                        <a:t> </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a:t>
                      </a:r>
                      <a:r>
                        <a:rPr lang="en-US" sz="1200" b="0" dirty="0" smtClean="0">
                          <a:latin typeface="Times New Roman" panose="02020603050405020304" pitchFamily="18" charset="0"/>
                          <a:cs typeface="Times New Roman" panose="02020603050405020304" pitchFamily="18" charset="0"/>
                        </a:rPr>
                        <a:t>Unsteady  MHD Boundary Layer Flow over A Stretching Surface </a:t>
                      </a:r>
                    </a:p>
                    <a:p>
                      <a:pPr>
                        <a:lnSpc>
                          <a:spcPct val="150000"/>
                        </a:lnSpc>
                      </a:pPr>
                      <a:r>
                        <a:rPr lang="en-US" sz="1200" b="0" dirty="0" smtClean="0">
                          <a:latin typeface="Times New Roman" panose="02020603050405020304" pitchFamily="18" charset="0"/>
                          <a:cs typeface="Times New Roman" panose="02020603050405020304" pitchFamily="18" charset="0"/>
                        </a:rPr>
                        <a:t>  embedded in  Porous Medium with Radiation Effect</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4070904"/>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Supervisor </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Puan</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Zanariah</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Binti</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Mohd</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Yusof</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1251438"/>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Email</a:t>
                      </a:r>
                      <a:r>
                        <a:rPr lang="en-MY" sz="1200" b="0" baseline="0" dirty="0" smtClean="0">
                          <a:latin typeface="Times New Roman" panose="02020603050405020304" pitchFamily="18" charset="0"/>
                          <a:cs typeface="Times New Roman" panose="02020603050405020304" pitchFamily="18" charset="0"/>
                        </a:rPr>
                        <a:t> </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nursyiffahani16@gmail.com</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2946108"/>
                  </a:ext>
                </a:extLst>
              </a:tr>
              <a:tr h="296432">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Address </a:t>
                      </a:r>
                      <a:endParaRPr lang="en-MY"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MY" sz="1200" b="0" dirty="0" smtClean="0">
                          <a:latin typeface="Times New Roman" panose="02020603050405020304" pitchFamily="18" charset="0"/>
                          <a:cs typeface="Times New Roman" panose="02020603050405020304" pitchFamily="18" charset="0"/>
                        </a:rPr>
                        <a:t>: Lot 1435 </a:t>
                      </a:r>
                      <a:r>
                        <a:rPr lang="en-MY" sz="1200" b="0" dirty="0" err="1" smtClean="0">
                          <a:latin typeface="Times New Roman" panose="02020603050405020304" pitchFamily="18" charset="0"/>
                          <a:cs typeface="Times New Roman" panose="02020603050405020304" pitchFamily="18" charset="0"/>
                        </a:rPr>
                        <a:t>Jalan</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Jerantut</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Kampung</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Kelibang</a:t>
                      </a:r>
                      <a:r>
                        <a:rPr lang="en-MY" sz="1200" b="0" dirty="0" smtClean="0">
                          <a:latin typeface="Times New Roman" panose="02020603050405020304" pitchFamily="18" charset="0"/>
                          <a:cs typeface="Times New Roman" panose="02020603050405020304" pitchFamily="18" charset="0"/>
                        </a:rPr>
                        <a:t> </a:t>
                      </a:r>
                      <a:r>
                        <a:rPr lang="en-MY" sz="1200" b="0" dirty="0" err="1" smtClean="0">
                          <a:latin typeface="Times New Roman" panose="02020603050405020304" pitchFamily="18" charset="0"/>
                          <a:cs typeface="Times New Roman" panose="02020603050405020304" pitchFamily="18" charset="0"/>
                        </a:rPr>
                        <a:t>Kerdau</a:t>
                      </a:r>
                      <a:r>
                        <a:rPr lang="en-MY" sz="1200" b="0" dirty="0" smtClean="0">
                          <a:latin typeface="Times New Roman" panose="02020603050405020304" pitchFamily="18" charset="0"/>
                          <a:cs typeface="Times New Roman" panose="02020603050405020304" pitchFamily="18" charset="0"/>
                        </a:rPr>
                        <a:t>, </a:t>
                      </a:r>
                    </a:p>
                    <a:p>
                      <a:pPr>
                        <a:lnSpc>
                          <a:spcPct val="150000"/>
                        </a:lnSpc>
                      </a:pPr>
                      <a:r>
                        <a:rPr lang="en-MY" sz="1200" b="0" dirty="0" smtClean="0">
                          <a:latin typeface="Times New Roman" panose="02020603050405020304" pitchFamily="18" charset="0"/>
                          <a:cs typeface="Times New Roman" panose="02020603050405020304" pitchFamily="18" charset="0"/>
                        </a:rPr>
                        <a:t>  28010 </a:t>
                      </a:r>
                      <a:r>
                        <a:rPr lang="en-MY" sz="1200" b="0" dirty="0" err="1" smtClean="0">
                          <a:latin typeface="Times New Roman" panose="02020603050405020304" pitchFamily="18" charset="0"/>
                          <a:cs typeface="Times New Roman" panose="02020603050405020304" pitchFamily="18" charset="0"/>
                        </a:rPr>
                        <a:t>Temerloh</a:t>
                      </a:r>
                      <a:r>
                        <a:rPr lang="en-MY" sz="1200" b="0" dirty="0" smtClean="0">
                          <a:latin typeface="Times New Roman" panose="02020603050405020304" pitchFamily="18" charset="0"/>
                          <a:cs typeface="Times New Roman" panose="02020603050405020304" pitchFamily="18" charset="0"/>
                        </a:rPr>
                        <a:t> Pahang</a:t>
                      </a:r>
                      <a:endParaRPr lang="en-MY" sz="12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01380213"/>
                  </a:ext>
                </a:extLst>
              </a:tr>
            </a:tbl>
          </a:graphicData>
        </a:graphic>
      </p:graphicFrame>
    </p:spTree>
    <p:extLst>
      <p:ext uri="{BB962C8B-B14F-4D97-AF65-F5344CB8AC3E}">
        <p14:creationId xmlns:p14="http://schemas.microsoft.com/office/powerpoint/2010/main" val="355461270"/>
      </p:ext>
    </p:extLst>
  </p:cSld>
  <p:clrMapOvr>
    <a:masterClrMapping/>
  </p:clrMapOvr>
  <mc:AlternateContent xmlns:mc="http://schemas.openxmlformats.org/markup-compatibility/2006" xmlns:p14="http://schemas.microsoft.com/office/powerpoint/2010/main">
    <mc:Choice Requires="p14">
      <p:transition spd="slow" p14:dur="2000" advTm="2059"/>
    </mc:Choice>
    <mc:Fallback xmlns="">
      <p:transition spd="slow" advTm="205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809" y="2110085"/>
            <a:ext cx="4346383" cy="923330"/>
          </a:xfrm>
          <a:prstGeom prst="rect">
            <a:avLst/>
          </a:prstGeom>
          <a:noFill/>
        </p:spPr>
        <p:txBody>
          <a:bodyPr wrap="none" lIns="91440" tIns="45720" rIns="91440" bIns="45720">
            <a:spAutoFit/>
          </a:bodyPr>
          <a:lstStyle/>
          <a:p>
            <a:pPr algn="ctr"/>
            <a:r>
              <a:rPr lang="en-US" sz="5400" b="1" spc="50" dirty="0" smtClean="0">
                <a:ln w="9525" cmpd="sng">
                  <a:solidFill>
                    <a:schemeClr val="accent4">
                      <a:lumMod val="75000"/>
                    </a:schemeClr>
                  </a:solidFill>
                  <a:prstDash val="solid"/>
                </a:ln>
                <a:pattFill prst="pct60">
                  <a:fgClr>
                    <a:schemeClr val="accent2">
                      <a:lumMod val="75000"/>
                    </a:schemeClr>
                  </a:fgClr>
                  <a:bgClr>
                    <a:schemeClr val="accent4">
                      <a:lumMod val="20000"/>
                      <a:lumOff val="80000"/>
                    </a:schemeClr>
                  </a:bgClr>
                </a:pattFill>
                <a:effectLst>
                  <a:glow rad="38100">
                    <a:schemeClr val="accent1">
                      <a:alpha val="40000"/>
                    </a:schemeClr>
                  </a:glow>
                </a:effectLst>
              </a:rPr>
              <a:t>THANK YOU</a:t>
            </a:r>
            <a:endParaRPr lang="en-US" sz="5400" b="1" spc="50" dirty="0">
              <a:ln w="9525" cmpd="sng">
                <a:solidFill>
                  <a:schemeClr val="accent4">
                    <a:lumMod val="75000"/>
                  </a:schemeClr>
                </a:solidFill>
                <a:prstDash val="solid"/>
              </a:ln>
              <a:pattFill prst="pct60">
                <a:fgClr>
                  <a:schemeClr val="accent2">
                    <a:lumMod val="75000"/>
                  </a:schemeClr>
                </a:fgClr>
                <a:bgClr>
                  <a:schemeClr val="accent4">
                    <a:lumMod val="20000"/>
                    <a:lumOff val="80000"/>
                  </a:schemeClr>
                </a:bgClr>
              </a:pattFill>
              <a:effectLst>
                <a:glow rad="38100">
                  <a:schemeClr val="accent1">
                    <a:alpha val="40000"/>
                  </a:schemeClr>
                </a:glow>
              </a:effectLst>
            </a:endParaRPr>
          </a:p>
        </p:txBody>
      </p:sp>
    </p:spTree>
    <p:extLst>
      <p:ext uri="{BB962C8B-B14F-4D97-AF65-F5344CB8AC3E}">
        <p14:creationId xmlns:p14="http://schemas.microsoft.com/office/powerpoint/2010/main" val="719481980"/>
      </p:ext>
    </p:extLst>
  </p:cSld>
  <p:clrMapOvr>
    <a:masterClrMapping/>
  </p:clrMapOvr>
  <mc:AlternateContent xmlns:mc="http://schemas.openxmlformats.org/markup-compatibility/2006" xmlns:p14="http://schemas.microsoft.com/office/powerpoint/2010/main">
    <mc:Choice Requires="p14">
      <p:transition spd="slow" p14:dur="2000" advTm="2917"/>
    </mc:Choice>
    <mc:Fallback xmlns="">
      <p:transition spd="slow" advTm="291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090061" y="860927"/>
            <a:ext cx="2945049" cy="1060935"/>
            <a:chOff x="0" y="1564834"/>
            <a:chExt cx="1829700" cy="1368174"/>
          </a:xfrm>
          <a:solidFill>
            <a:schemeClr val="accent1"/>
          </a:solidFill>
        </p:grpSpPr>
        <p:sp>
          <p:nvSpPr>
            <p:cNvPr id="3" name="Rectangle 2"/>
            <p:cNvSpPr/>
            <p:nvPr/>
          </p:nvSpPr>
          <p:spPr>
            <a:xfrm>
              <a:off x="0" y="1564834"/>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tx1"/>
                </a:solidFill>
                <a:latin typeface="Arial Black" panose="020B0A04020102020204" pitchFamily="34" charset="0"/>
              </a:endParaRPr>
            </a:p>
          </p:txBody>
        </p:sp>
        <p:sp>
          <p:nvSpPr>
            <p:cNvPr id="8" name="Isosceles Triangle 9"/>
            <p:cNvSpPr/>
            <p:nvPr/>
          </p:nvSpPr>
          <p:spPr>
            <a:xfrm rot="10800000" flipH="1">
              <a:off x="9079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tx1"/>
                </a:solidFill>
                <a:latin typeface="Arial Black" panose="020B0A04020102020204" pitchFamily="34" charset="0"/>
              </a:endParaRPr>
            </a:p>
          </p:txBody>
        </p:sp>
      </p:grpSp>
      <p:grpSp>
        <p:nvGrpSpPr>
          <p:cNvPr id="30" name="Group 29"/>
          <p:cNvGrpSpPr/>
          <p:nvPr/>
        </p:nvGrpSpPr>
        <p:grpSpPr>
          <a:xfrm>
            <a:off x="5239089" y="860926"/>
            <a:ext cx="3054664" cy="1060936"/>
            <a:chOff x="1829700" y="1564833"/>
            <a:chExt cx="1825200" cy="1368175"/>
          </a:xfrm>
          <a:solidFill>
            <a:schemeClr val="accent2"/>
          </a:solidFill>
        </p:grpSpPr>
        <p:sp>
          <p:nvSpPr>
            <p:cNvPr id="4" name="Rectangle 3"/>
            <p:cNvSpPr/>
            <p:nvPr/>
          </p:nvSpPr>
          <p:spPr>
            <a:xfrm>
              <a:off x="1829700" y="1564833"/>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Isosceles Triangle 9"/>
            <p:cNvSpPr/>
            <p:nvPr/>
          </p:nvSpPr>
          <p:spPr>
            <a:xfrm rot="10800000" flipH="1">
              <a:off x="27331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8" name="TextBox 17"/>
          <p:cNvSpPr txBox="1"/>
          <p:nvPr/>
        </p:nvSpPr>
        <p:spPr>
          <a:xfrm>
            <a:off x="1188190" y="1017567"/>
            <a:ext cx="2756069" cy="584775"/>
          </a:xfrm>
          <a:prstGeom prst="rect">
            <a:avLst/>
          </a:prstGeom>
          <a:noFill/>
        </p:spPr>
        <p:txBody>
          <a:bodyPr wrap="square" rtlCol="0">
            <a:spAutoFit/>
          </a:bodyPr>
          <a:lstStyle/>
          <a:p>
            <a:pPr algn="ctr"/>
            <a:r>
              <a:rPr lang="en-MY" altLang="ko-KR" sz="1600" dirty="0" err="1" smtClean="0">
                <a:solidFill>
                  <a:schemeClr val="bg1"/>
                </a:solidFill>
                <a:latin typeface="Arial Black" panose="020B0A04020102020204" pitchFamily="34" charset="0"/>
                <a:cs typeface="Arial" pitchFamily="34" charset="0"/>
              </a:rPr>
              <a:t>Magnetohydrodynamic</a:t>
            </a:r>
            <a:r>
              <a:rPr lang="en-MY" altLang="ko-KR" sz="1600" dirty="0" smtClean="0">
                <a:solidFill>
                  <a:schemeClr val="bg1"/>
                </a:solidFill>
                <a:latin typeface="Arial Black" panose="020B0A04020102020204" pitchFamily="34" charset="0"/>
                <a:cs typeface="Arial" pitchFamily="34" charset="0"/>
              </a:rPr>
              <a:t> </a:t>
            </a:r>
          </a:p>
          <a:p>
            <a:pPr algn="ctr"/>
            <a:r>
              <a:rPr lang="en-MY" altLang="ko-KR" sz="1600" dirty="0" smtClean="0">
                <a:solidFill>
                  <a:schemeClr val="bg1"/>
                </a:solidFill>
                <a:latin typeface="Arial Black" panose="020B0A04020102020204" pitchFamily="34" charset="0"/>
                <a:cs typeface="Arial" pitchFamily="34" charset="0"/>
              </a:rPr>
              <a:t>(</a:t>
            </a:r>
            <a:r>
              <a:rPr lang="en-MY" altLang="ko-KR" sz="1600" dirty="0">
                <a:solidFill>
                  <a:schemeClr val="bg1"/>
                </a:solidFill>
                <a:latin typeface="Arial Black" panose="020B0A04020102020204" pitchFamily="34" charset="0"/>
                <a:cs typeface="Arial" pitchFamily="34" charset="0"/>
              </a:rPr>
              <a:t>MHD) </a:t>
            </a:r>
            <a:endParaRPr lang="ko-KR" altLang="en-US" sz="1600" dirty="0">
              <a:solidFill>
                <a:schemeClr val="bg1"/>
              </a:solidFill>
              <a:latin typeface="Arial Black" panose="020B0A04020102020204" pitchFamily="34" charset="0"/>
              <a:cs typeface="Arial" pitchFamily="34" charset="0"/>
            </a:endParaRPr>
          </a:p>
        </p:txBody>
      </p:sp>
      <p:sp>
        <p:nvSpPr>
          <p:cNvPr id="19" name="TextBox 18"/>
          <p:cNvSpPr txBox="1"/>
          <p:nvPr/>
        </p:nvSpPr>
        <p:spPr>
          <a:xfrm>
            <a:off x="6071497" y="1110778"/>
            <a:ext cx="1416349" cy="338554"/>
          </a:xfrm>
          <a:prstGeom prst="rect">
            <a:avLst/>
          </a:prstGeom>
          <a:noFill/>
        </p:spPr>
        <p:txBody>
          <a:bodyPr wrap="square" rtlCol="0">
            <a:spAutoFit/>
          </a:bodyPr>
          <a:lstStyle/>
          <a:p>
            <a:pPr algn="ctr"/>
            <a:r>
              <a:rPr lang="en-US" altLang="ko-KR" sz="1600" b="1" dirty="0">
                <a:solidFill>
                  <a:schemeClr val="bg1"/>
                </a:solidFill>
                <a:latin typeface="Arial Black" panose="020B0A04020102020204" pitchFamily="34" charset="0"/>
                <a:cs typeface="Arial" pitchFamily="34" charset="0"/>
              </a:rPr>
              <a:t>Radiation</a:t>
            </a:r>
            <a:endParaRPr lang="ko-KR" altLang="en-US" sz="1400" b="1" dirty="0">
              <a:solidFill>
                <a:schemeClr val="bg1"/>
              </a:solidFill>
              <a:latin typeface="Arial Black" panose="020B0A04020102020204" pitchFamily="34" charset="0"/>
              <a:cs typeface="Arial" pitchFamily="34" charset="0"/>
            </a:endParaRPr>
          </a:p>
        </p:txBody>
      </p:sp>
      <p:sp>
        <p:nvSpPr>
          <p:cNvPr id="23" name="TextBox 22"/>
          <p:cNvSpPr txBox="1"/>
          <p:nvPr/>
        </p:nvSpPr>
        <p:spPr>
          <a:xfrm>
            <a:off x="694013" y="1984484"/>
            <a:ext cx="3894918" cy="307777"/>
          </a:xfrm>
          <a:prstGeom prst="rect">
            <a:avLst/>
          </a:prstGeom>
          <a:noFill/>
        </p:spPr>
        <p:txBody>
          <a:bodyPr wrap="square" rtlCol="0">
            <a:spAutoFit/>
          </a:bodyPr>
          <a:lstStyle/>
          <a:p>
            <a:pPr marL="171450" indent="-171450">
              <a:buFont typeface="Arial" panose="020B0604020202020204" pitchFamily="34" charset="0"/>
              <a:buChar char="•"/>
            </a:pPr>
            <a:r>
              <a:rPr lang="en-US" altLang="ko-KR" sz="1400" dirty="0" smtClean="0">
                <a:solidFill>
                  <a:schemeClr val="tx1">
                    <a:lumMod val="65000"/>
                    <a:lumOff val="35000"/>
                  </a:schemeClr>
                </a:solidFill>
                <a:latin typeface="Arial" pitchFamily="34" charset="0"/>
                <a:cs typeface="Arial" pitchFamily="34" charset="0"/>
              </a:rPr>
              <a:t>Known as the magnetic field</a:t>
            </a:r>
            <a:r>
              <a:rPr lang="en-US" altLang="ko-KR" sz="1400" dirty="0" smtClean="0">
                <a:solidFill>
                  <a:schemeClr val="tx1">
                    <a:lumMod val="75000"/>
                    <a:lumOff val="25000"/>
                  </a:schemeClr>
                </a:solidFill>
                <a:latin typeface="Arial" pitchFamily="34" charset="0"/>
                <a:cs typeface="Arial" pitchFamily="34" charset="0"/>
              </a:rPr>
              <a:t>.</a:t>
            </a:r>
          </a:p>
        </p:txBody>
      </p:sp>
      <p:sp>
        <p:nvSpPr>
          <p:cNvPr id="25" name="TextBox 24"/>
          <p:cNvSpPr txBox="1"/>
          <p:nvPr/>
        </p:nvSpPr>
        <p:spPr>
          <a:xfrm>
            <a:off x="4823407" y="1979920"/>
            <a:ext cx="3912530" cy="738664"/>
          </a:xfrm>
          <a:prstGeom prst="rect">
            <a:avLst/>
          </a:prstGeom>
          <a:noFill/>
        </p:spPr>
        <p:txBody>
          <a:bodyPr wrap="square" rtlCol="0">
            <a:spAutoFit/>
          </a:bodyPr>
          <a:lstStyle/>
          <a:p>
            <a:pPr marL="171450" indent="-171450">
              <a:buFont typeface="Arial" panose="020B0604020202020204" pitchFamily="34" charset="0"/>
              <a:buChar char="•"/>
            </a:pPr>
            <a:r>
              <a:rPr lang="en-US" altLang="ko-KR" sz="1400" dirty="0" smtClean="0">
                <a:solidFill>
                  <a:schemeClr val="tx1">
                    <a:lumMod val="65000"/>
                    <a:lumOff val="35000"/>
                  </a:schemeClr>
                </a:solidFill>
                <a:latin typeface="Arial" pitchFamily="34" charset="0"/>
                <a:cs typeface="Arial" pitchFamily="34" charset="0"/>
              </a:rPr>
              <a:t>Emitted in all directions to the hemisphere above the surface by every point of the plain surface.</a:t>
            </a:r>
            <a:endParaRPr lang="en-US" altLang="ko-KR" sz="1400" dirty="0">
              <a:solidFill>
                <a:schemeClr val="tx1">
                  <a:lumMod val="75000"/>
                  <a:lumOff val="25000"/>
                </a:schemeClr>
              </a:solidFill>
              <a:latin typeface="Arial" pitchFamily="34" charset="0"/>
              <a:cs typeface="Arial" pitchFamily="34" charset="0"/>
            </a:endParaRPr>
          </a:p>
        </p:txBody>
      </p:sp>
      <p:grpSp>
        <p:nvGrpSpPr>
          <p:cNvPr id="61" name="Group 60"/>
          <p:cNvGrpSpPr/>
          <p:nvPr/>
        </p:nvGrpSpPr>
        <p:grpSpPr>
          <a:xfrm>
            <a:off x="294545" y="2760195"/>
            <a:ext cx="2565802" cy="1060937"/>
            <a:chOff x="3659400" y="1564832"/>
            <a:chExt cx="1825200" cy="1368176"/>
          </a:xfrm>
          <a:solidFill>
            <a:schemeClr val="accent3"/>
          </a:solidFill>
        </p:grpSpPr>
        <p:sp>
          <p:nvSpPr>
            <p:cNvPr id="62" name="Rectangle 61"/>
            <p:cNvSpPr/>
            <p:nvPr/>
          </p:nvSpPr>
          <p:spPr>
            <a:xfrm>
              <a:off x="3659400" y="1564832"/>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Isosceles Triangle 9"/>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64" name="Group 63"/>
          <p:cNvGrpSpPr/>
          <p:nvPr/>
        </p:nvGrpSpPr>
        <p:grpSpPr>
          <a:xfrm>
            <a:off x="3208775" y="2763427"/>
            <a:ext cx="2654740" cy="1060938"/>
            <a:chOff x="5489100" y="1564831"/>
            <a:chExt cx="1825200" cy="1368177"/>
          </a:xfrm>
          <a:solidFill>
            <a:schemeClr val="accent4"/>
          </a:solidFill>
        </p:grpSpPr>
        <p:sp>
          <p:nvSpPr>
            <p:cNvPr id="65" name="Rectangle 64"/>
            <p:cNvSpPr/>
            <p:nvPr/>
          </p:nvSpPr>
          <p:spPr>
            <a:xfrm>
              <a:off x="5489100" y="1564831"/>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6" name="Isosceles Triangle 9"/>
            <p:cNvSpPr/>
            <p:nvPr/>
          </p:nvSpPr>
          <p:spPr>
            <a:xfrm rot="10800000" flipH="1">
              <a:off x="63835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67" name="TextBox 66"/>
          <p:cNvSpPr txBox="1"/>
          <p:nvPr/>
        </p:nvSpPr>
        <p:spPr>
          <a:xfrm>
            <a:off x="412806" y="2986107"/>
            <a:ext cx="2290996" cy="338554"/>
          </a:xfrm>
          <a:prstGeom prst="rect">
            <a:avLst/>
          </a:prstGeom>
          <a:noFill/>
        </p:spPr>
        <p:txBody>
          <a:bodyPr wrap="square" rtlCol="0">
            <a:spAutoFit/>
          </a:bodyPr>
          <a:lstStyle/>
          <a:p>
            <a:pPr algn="ctr"/>
            <a:r>
              <a:rPr lang="en-US" altLang="ko-KR" sz="1600" b="1" dirty="0">
                <a:solidFill>
                  <a:schemeClr val="bg1"/>
                </a:solidFill>
                <a:latin typeface="Arial Black" panose="020B0A04020102020204" pitchFamily="34" charset="0"/>
                <a:cs typeface="Arial" pitchFamily="34" charset="0"/>
              </a:rPr>
              <a:t>Permeability</a:t>
            </a:r>
            <a:endParaRPr lang="ko-KR" altLang="en-US" sz="1600" b="1" dirty="0">
              <a:solidFill>
                <a:schemeClr val="bg1"/>
              </a:solidFill>
              <a:latin typeface="Arial Black" panose="020B0A04020102020204" pitchFamily="34" charset="0"/>
              <a:cs typeface="Arial" pitchFamily="34" charset="0"/>
            </a:endParaRPr>
          </a:p>
        </p:txBody>
      </p:sp>
      <p:sp>
        <p:nvSpPr>
          <p:cNvPr id="68" name="TextBox 67"/>
          <p:cNvSpPr txBox="1"/>
          <p:nvPr/>
        </p:nvSpPr>
        <p:spPr>
          <a:xfrm>
            <a:off x="3350940" y="3005444"/>
            <a:ext cx="2370409" cy="338554"/>
          </a:xfrm>
          <a:prstGeom prst="rect">
            <a:avLst/>
          </a:prstGeom>
          <a:noFill/>
        </p:spPr>
        <p:txBody>
          <a:bodyPr wrap="square" rtlCol="0">
            <a:spAutoFit/>
          </a:bodyPr>
          <a:lstStyle/>
          <a:p>
            <a:pPr algn="ctr"/>
            <a:r>
              <a:rPr lang="en-US" altLang="ko-KR" sz="1600" b="1" dirty="0">
                <a:solidFill>
                  <a:schemeClr val="bg1"/>
                </a:solidFill>
                <a:latin typeface="Arial Black" panose="020B0A04020102020204" pitchFamily="34" charset="0"/>
                <a:cs typeface="Arial" pitchFamily="34" charset="0"/>
              </a:rPr>
              <a:t>Heat transfer </a:t>
            </a:r>
            <a:endParaRPr lang="ko-KR" altLang="en-US" sz="1600" b="1" dirty="0">
              <a:solidFill>
                <a:schemeClr val="bg1"/>
              </a:solidFill>
              <a:latin typeface="Arial Black" panose="020B0A04020102020204" pitchFamily="34" charset="0"/>
              <a:cs typeface="Arial" pitchFamily="34" charset="0"/>
            </a:endParaRPr>
          </a:p>
        </p:txBody>
      </p:sp>
      <p:sp>
        <p:nvSpPr>
          <p:cNvPr id="69" name="TextBox 68"/>
          <p:cNvSpPr txBox="1"/>
          <p:nvPr/>
        </p:nvSpPr>
        <p:spPr>
          <a:xfrm>
            <a:off x="49539" y="3905162"/>
            <a:ext cx="3055813" cy="738664"/>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smtClean="0">
                <a:solidFill>
                  <a:schemeClr val="tx1">
                    <a:lumMod val="65000"/>
                    <a:lumOff val="35000"/>
                  </a:schemeClr>
                </a:solidFill>
                <a:latin typeface="Arial" pitchFamily="34" charset="0"/>
                <a:cs typeface="Arial" pitchFamily="34" charset="0"/>
              </a:rPr>
              <a:t>Permeability relates to how the pore spaces are linked to each other.</a:t>
            </a:r>
          </a:p>
        </p:txBody>
      </p:sp>
      <p:sp>
        <p:nvSpPr>
          <p:cNvPr id="70" name="TextBox 69"/>
          <p:cNvSpPr txBox="1"/>
          <p:nvPr/>
        </p:nvSpPr>
        <p:spPr>
          <a:xfrm>
            <a:off x="3102137" y="3879092"/>
            <a:ext cx="2868014" cy="954107"/>
          </a:xfrm>
          <a:prstGeom prst="rect">
            <a:avLst/>
          </a:prstGeom>
          <a:noFill/>
        </p:spPr>
        <p:txBody>
          <a:bodyPr wrap="square" rtlCol="0">
            <a:spAutoFit/>
          </a:bodyPr>
          <a:lstStyle/>
          <a:p>
            <a:pPr marL="171450" indent="-171450">
              <a:buFont typeface="Arial" panose="020B0604020202020204" pitchFamily="34" charset="0"/>
              <a:buChar char="•"/>
            </a:pPr>
            <a:r>
              <a:rPr lang="en-MY" altLang="ko-KR" sz="1400" dirty="0" smtClean="0">
                <a:solidFill>
                  <a:schemeClr val="tx1">
                    <a:lumMod val="65000"/>
                    <a:lumOff val="35000"/>
                  </a:schemeClr>
                </a:solidFill>
                <a:latin typeface="Arial" pitchFamily="34" charset="0"/>
                <a:cs typeface="Arial" pitchFamily="34" charset="0"/>
              </a:rPr>
              <a:t>Categorised</a:t>
            </a:r>
            <a:r>
              <a:rPr lang="en-US" altLang="ko-KR" sz="1400" dirty="0" smtClean="0">
                <a:solidFill>
                  <a:schemeClr val="tx1">
                    <a:lumMod val="65000"/>
                    <a:lumOff val="35000"/>
                  </a:schemeClr>
                </a:solidFill>
                <a:latin typeface="Arial" pitchFamily="34" charset="0"/>
                <a:cs typeface="Arial" pitchFamily="34" charset="0"/>
              </a:rPr>
              <a:t> into different mechanisms such as thermal conduction, thermal convection, thermal radiation.</a:t>
            </a:r>
            <a:endParaRPr lang="en-US" altLang="ko-KR" sz="1400" dirty="0">
              <a:solidFill>
                <a:schemeClr val="tx1">
                  <a:lumMod val="75000"/>
                  <a:lumOff val="25000"/>
                </a:schemeClr>
              </a:solidFill>
              <a:latin typeface="Arial" pitchFamily="34" charset="0"/>
              <a:cs typeface="Arial" pitchFamily="34" charset="0"/>
            </a:endParaRPr>
          </a:p>
        </p:txBody>
      </p:sp>
      <p:sp>
        <p:nvSpPr>
          <p:cNvPr id="82" name="Title 1"/>
          <p:cNvSpPr>
            <a:spLocks noGrp="1"/>
          </p:cNvSpPr>
          <p:nvPr>
            <p:ph type="title"/>
          </p:nvPr>
        </p:nvSpPr>
        <p:spPr>
          <a:xfrm>
            <a:off x="0" y="51471"/>
            <a:ext cx="9144000" cy="648071"/>
          </a:xfrm>
          <a:prstGeom prst="rect">
            <a:avLst/>
          </a:prstGeom>
        </p:spPr>
        <p:txBody>
          <a:bodyPr/>
          <a:lstStyle/>
          <a:p>
            <a:r>
              <a:rPr lang="en-US" altLang="ko-KR" sz="4000" dirty="0" smtClean="0">
                <a:solidFill>
                  <a:srgbClr val="F2AC30"/>
                </a:solidFill>
                <a:latin typeface="Broadway" panose="04040905080B02020502" pitchFamily="82" charset="0"/>
              </a:rPr>
              <a:t>In</a:t>
            </a:r>
            <a:r>
              <a:rPr lang="en-US" altLang="ko-KR" sz="4000" dirty="0" smtClean="0">
                <a:solidFill>
                  <a:srgbClr val="33E97C"/>
                </a:solidFill>
                <a:latin typeface="Broadway" panose="04040905080B02020502" pitchFamily="82" charset="0"/>
              </a:rPr>
              <a:t>tro</a:t>
            </a:r>
            <a:r>
              <a:rPr lang="en-US" altLang="ko-KR" sz="4000" dirty="0" smtClean="0">
                <a:solidFill>
                  <a:schemeClr val="accent2"/>
                </a:solidFill>
                <a:latin typeface="Broadway" panose="04040905080B02020502" pitchFamily="82" charset="0"/>
              </a:rPr>
              <a:t>du</a:t>
            </a:r>
            <a:r>
              <a:rPr lang="en-US" altLang="ko-KR" sz="4000" dirty="0" smtClean="0">
                <a:solidFill>
                  <a:srgbClr val="FE3FE4"/>
                </a:solidFill>
                <a:latin typeface="Broadway" panose="04040905080B02020502" pitchFamily="82" charset="0"/>
              </a:rPr>
              <a:t>cti</a:t>
            </a:r>
            <a:r>
              <a:rPr lang="en-US" altLang="ko-KR" sz="4000" dirty="0" smtClean="0">
                <a:solidFill>
                  <a:schemeClr val="accent2"/>
                </a:solidFill>
                <a:latin typeface="Broadway" panose="04040905080B02020502" pitchFamily="82" charset="0"/>
              </a:rPr>
              <a:t>on</a:t>
            </a:r>
            <a:endParaRPr lang="ko-KR" altLang="en-US" sz="4000" dirty="0">
              <a:solidFill>
                <a:schemeClr val="accent2"/>
              </a:solidFill>
              <a:latin typeface="Broadway" panose="04040905080B02020502" pitchFamily="82" charset="0"/>
            </a:endParaRPr>
          </a:p>
        </p:txBody>
      </p:sp>
      <p:grpSp>
        <p:nvGrpSpPr>
          <p:cNvPr id="26" name="Group 25"/>
          <p:cNvGrpSpPr/>
          <p:nvPr/>
        </p:nvGrpSpPr>
        <p:grpSpPr>
          <a:xfrm>
            <a:off x="6220133" y="2744554"/>
            <a:ext cx="2559476" cy="1060935"/>
            <a:chOff x="0" y="1564834"/>
            <a:chExt cx="1829700" cy="1368174"/>
          </a:xfrm>
          <a:solidFill>
            <a:srgbClr val="FE4D3B"/>
          </a:solidFill>
        </p:grpSpPr>
        <p:sp>
          <p:nvSpPr>
            <p:cNvPr id="27" name="Rectangle 26"/>
            <p:cNvSpPr/>
            <p:nvPr/>
          </p:nvSpPr>
          <p:spPr>
            <a:xfrm>
              <a:off x="0" y="1564834"/>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tx1"/>
                </a:solidFill>
                <a:latin typeface="Arial Black" panose="020B0A04020102020204" pitchFamily="34" charset="0"/>
              </a:endParaRPr>
            </a:p>
          </p:txBody>
        </p:sp>
        <p:sp>
          <p:nvSpPr>
            <p:cNvPr id="28" name="Isosceles Triangle 9"/>
            <p:cNvSpPr/>
            <p:nvPr/>
          </p:nvSpPr>
          <p:spPr>
            <a:xfrm rot="10800000" flipH="1">
              <a:off x="9079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tx1"/>
                </a:solidFill>
                <a:latin typeface="Arial Black" panose="020B0A04020102020204" pitchFamily="34" charset="0"/>
              </a:endParaRPr>
            </a:p>
          </p:txBody>
        </p:sp>
      </p:grpSp>
      <p:sp>
        <p:nvSpPr>
          <p:cNvPr id="31" name="TextBox 30"/>
          <p:cNvSpPr txBox="1"/>
          <p:nvPr/>
        </p:nvSpPr>
        <p:spPr>
          <a:xfrm>
            <a:off x="6118688" y="2986107"/>
            <a:ext cx="2756069" cy="338554"/>
          </a:xfrm>
          <a:prstGeom prst="rect">
            <a:avLst/>
          </a:prstGeom>
          <a:noFill/>
        </p:spPr>
        <p:txBody>
          <a:bodyPr wrap="square" rtlCol="0">
            <a:spAutoFit/>
          </a:bodyPr>
          <a:lstStyle/>
          <a:p>
            <a:pPr algn="ctr"/>
            <a:r>
              <a:rPr lang="en-MY" altLang="ko-KR" sz="1600" dirty="0" smtClean="0">
                <a:solidFill>
                  <a:schemeClr val="bg1"/>
                </a:solidFill>
                <a:latin typeface="Arial Black" panose="020B0A04020102020204" pitchFamily="34" charset="0"/>
                <a:cs typeface="Arial" pitchFamily="34" charset="0"/>
              </a:rPr>
              <a:t>Boundary layer</a:t>
            </a:r>
            <a:endParaRPr lang="ko-KR" altLang="en-US" sz="1600" dirty="0">
              <a:solidFill>
                <a:schemeClr val="bg1"/>
              </a:solidFill>
              <a:latin typeface="Arial Black" panose="020B0A04020102020204" pitchFamily="34" charset="0"/>
              <a:cs typeface="Arial" pitchFamily="34" charset="0"/>
            </a:endParaRPr>
          </a:p>
        </p:txBody>
      </p:sp>
      <p:sp>
        <p:nvSpPr>
          <p:cNvPr id="32" name="TextBox 31"/>
          <p:cNvSpPr txBox="1"/>
          <p:nvPr/>
        </p:nvSpPr>
        <p:spPr>
          <a:xfrm>
            <a:off x="6049030" y="3946614"/>
            <a:ext cx="2973719" cy="523220"/>
          </a:xfrm>
          <a:prstGeom prst="rect">
            <a:avLst/>
          </a:prstGeom>
          <a:noFill/>
        </p:spPr>
        <p:txBody>
          <a:bodyPr wrap="square" rtlCol="0">
            <a:spAutoFit/>
          </a:bodyPr>
          <a:lstStyle/>
          <a:p>
            <a:pPr marL="171450" indent="-171450">
              <a:buFont typeface="Arial" panose="020B0604020202020204" pitchFamily="34" charset="0"/>
              <a:buChar char="•"/>
            </a:pPr>
            <a:r>
              <a:rPr lang="en-US" altLang="ko-KR" sz="1400" dirty="0" smtClean="0">
                <a:solidFill>
                  <a:schemeClr val="tx1">
                    <a:lumMod val="65000"/>
                    <a:lumOff val="35000"/>
                  </a:schemeClr>
                </a:solidFill>
                <a:latin typeface="Arial" pitchFamily="34" charset="0"/>
                <a:cs typeface="Arial" pitchFamily="34" charset="0"/>
              </a:rPr>
              <a:t>The thin region of flow adjacent to surface</a:t>
            </a:r>
            <a:r>
              <a:rPr lang="en-US" altLang="ko-KR" sz="1400" dirty="0" smtClean="0">
                <a:solidFill>
                  <a:schemeClr val="tx1">
                    <a:lumMod val="75000"/>
                    <a:lumOff val="25000"/>
                  </a:schemeClr>
                </a:solidFill>
                <a:latin typeface="Arial" pitchFamily="34" charset="0"/>
                <a:cs typeface="Arial" pitchFamily="34" charset="0"/>
              </a:rPr>
              <a:t>.</a:t>
            </a:r>
          </a:p>
        </p:txBody>
      </p:sp>
    </p:spTree>
    <p:extLst>
      <p:ext uri="{BB962C8B-B14F-4D97-AF65-F5344CB8AC3E}">
        <p14:creationId xmlns:p14="http://schemas.microsoft.com/office/powerpoint/2010/main" val="3711463832"/>
      </p:ext>
    </p:extLst>
  </p:cSld>
  <p:clrMapOvr>
    <a:masterClrMapping/>
  </p:clrMapOvr>
  <mc:AlternateContent xmlns:mc="http://schemas.openxmlformats.org/markup-compatibility/2006" xmlns:p14="http://schemas.microsoft.com/office/powerpoint/2010/main">
    <mc:Choice Requires="p14">
      <p:transition spd="slow" p14:dur="2000" advTm="23057"/>
    </mc:Choice>
    <mc:Fallback xmlns="">
      <p:transition spd="slow" advTm="2305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55576" y="329111"/>
            <a:ext cx="7632848" cy="4176464"/>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5156505" y="1187715"/>
                <a:ext cx="1656184"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5" name="Oval 14"/>
            <p:cNvSpPr/>
            <p:nvPr/>
          </p:nvSpPr>
          <p:spPr>
            <a:xfrm>
              <a:off x="4175956" y="935688"/>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 name="Group 12"/>
          <p:cNvGrpSpPr/>
          <p:nvPr/>
        </p:nvGrpSpPr>
        <p:grpSpPr>
          <a:xfrm>
            <a:off x="864943" y="697067"/>
            <a:ext cx="7453557" cy="2752745"/>
            <a:chOff x="851089" y="546705"/>
            <a:chExt cx="7453557" cy="2752745"/>
          </a:xfrm>
        </p:grpSpPr>
        <p:sp>
          <p:nvSpPr>
            <p:cNvPr id="4" name="Text Placeholder 3"/>
            <p:cNvSpPr txBox="1">
              <a:spLocks/>
            </p:cNvSpPr>
            <p:nvPr/>
          </p:nvSpPr>
          <p:spPr>
            <a:xfrm>
              <a:off x="851089" y="1469762"/>
              <a:ext cx="7453557" cy="18296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1800" dirty="0" smtClean="0">
                <a:solidFill>
                  <a:schemeClr val="accent3">
                    <a:lumMod val="50000"/>
                  </a:schemeClr>
                </a:solidFill>
                <a:latin typeface="Franklin Gothic Demi Cond" panose="020B0706030402020204" pitchFamily="34" charset="0"/>
                <a:cs typeface="Arial" pitchFamily="34" charset="0"/>
              </a:endParaRPr>
            </a:p>
          </p:txBody>
        </p:sp>
        <p:sp>
          <p:nvSpPr>
            <p:cNvPr id="5" name="Title 4"/>
            <p:cNvSpPr txBox="1">
              <a:spLocks/>
            </p:cNvSpPr>
            <p:nvPr/>
          </p:nvSpPr>
          <p:spPr>
            <a:xfrm>
              <a:off x="1029754" y="546705"/>
              <a:ext cx="7056784" cy="542078"/>
            </a:xfrm>
            <a:prstGeom prst="rect">
              <a:avLst/>
            </a:prstGeom>
            <a:solidFill>
              <a:schemeClr val="bg2"/>
            </a:solidFill>
            <a:effectLst>
              <a:softEdge rad="127000"/>
            </a:effectLst>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4000" dirty="0" smtClean="0">
                  <a:solidFill>
                    <a:schemeClr val="accent3"/>
                  </a:solidFill>
                  <a:latin typeface="Eras Bold ITC" panose="020B0907030504020204" pitchFamily="34" charset="0"/>
                </a:rPr>
                <a:t>PROBLEM STATEMENT</a:t>
              </a:r>
              <a:endParaRPr lang="ko-KR" altLang="en-US" sz="4000" dirty="0">
                <a:solidFill>
                  <a:schemeClr val="accent3"/>
                </a:solidFill>
                <a:latin typeface="Eras Bold ITC" panose="020B0907030504020204" pitchFamily="34" charset="0"/>
              </a:endParaRPr>
            </a:p>
          </p:txBody>
        </p:sp>
      </p:grpSp>
      <p:sp>
        <p:nvSpPr>
          <p:cNvPr id="2" name="Rectangle 1"/>
          <p:cNvSpPr/>
          <p:nvPr/>
        </p:nvSpPr>
        <p:spPr>
          <a:xfrm>
            <a:off x="1007604" y="2016746"/>
            <a:ext cx="7128792" cy="1631216"/>
          </a:xfrm>
          <a:prstGeom prst="rect">
            <a:avLst/>
          </a:prstGeom>
        </p:spPr>
        <p:txBody>
          <a:bodyPr wrap="square">
            <a:spAutoFit/>
          </a:bodyPr>
          <a:lstStyle/>
          <a:p>
            <a:pPr algn="ctr"/>
            <a:r>
              <a:rPr lang="en-MY" sz="2000" dirty="0" smtClean="0">
                <a:latin typeface="Bahnschrift Condensed" panose="020B0502040204020203" pitchFamily="34" charset="0"/>
              </a:rPr>
              <a:t>The magnetic field and thermal radiation significantly influence the thickness           of the velocity and thermal boundary surface. This may impact parameter and                temperature distribution in the equation of the boundary layer problem. The                 quality of the final product depends on parameters with the rate of heat                      transfer at the stretching surface during the manufacturing processes. </a:t>
            </a:r>
            <a:endParaRPr lang="en-MY" sz="2000" dirty="0">
              <a:latin typeface="Bahnschrift Condensed" panose="020B0502040204020203" pitchFamily="34" charset="0"/>
            </a:endParaRPr>
          </a:p>
        </p:txBody>
      </p:sp>
    </p:spTree>
    <p:extLst>
      <p:ext uri="{BB962C8B-B14F-4D97-AF65-F5344CB8AC3E}">
        <p14:creationId xmlns:p14="http://schemas.microsoft.com/office/powerpoint/2010/main" val="1956284568"/>
      </p:ext>
    </p:extLst>
  </p:cSld>
  <p:clrMapOvr>
    <a:masterClrMapping/>
  </p:clrMapOvr>
  <mc:AlternateContent xmlns:mc="http://schemas.openxmlformats.org/markup-compatibility/2006" xmlns:p14="http://schemas.microsoft.com/office/powerpoint/2010/main">
    <mc:Choice Requires="p14">
      <p:transition spd="slow" p14:dur="2000" advTm="19469"/>
    </mc:Choice>
    <mc:Fallback xmlns="">
      <p:transition spd="slow" advTm="1946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3"/>
          <p:cNvSpPr txBox="1">
            <a:spLocks/>
          </p:cNvSpPr>
          <p:nvPr/>
        </p:nvSpPr>
        <p:spPr>
          <a:xfrm>
            <a:off x="827584" y="627534"/>
            <a:ext cx="7733210"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600" b="1" dirty="0" smtClean="0">
                <a:ln>
                  <a:solidFill>
                    <a:schemeClr val="accent1">
                      <a:lumMod val="60000"/>
                      <a:lumOff val="40000"/>
                    </a:schemeClr>
                  </a:solidFill>
                </a:ln>
                <a:solidFill>
                  <a:schemeClr val="accent1">
                    <a:lumMod val="40000"/>
                    <a:lumOff val="60000"/>
                  </a:schemeClr>
                </a:solidFill>
                <a:latin typeface="Gill Sans Ultra Bold" panose="020B0A02020104020203" pitchFamily="34" charset="0"/>
                <a:cs typeface="Arial" pitchFamily="34" charset="0"/>
              </a:rPr>
              <a:t>OBJECTIVE OF THE RESEARCH</a:t>
            </a:r>
            <a:endParaRPr lang="ko-KR" altLang="en-US" sz="3600" b="1" dirty="0">
              <a:ln>
                <a:solidFill>
                  <a:schemeClr val="accent1">
                    <a:lumMod val="60000"/>
                    <a:lumOff val="40000"/>
                  </a:schemeClr>
                </a:solidFill>
              </a:ln>
              <a:solidFill>
                <a:schemeClr val="accent1">
                  <a:lumMod val="40000"/>
                  <a:lumOff val="60000"/>
                </a:schemeClr>
              </a:solidFill>
              <a:latin typeface="Gill Sans Ultra Bold" panose="020B0A02020104020203" pitchFamily="34" charset="0"/>
              <a:cs typeface="Arial" pitchFamily="34" charset="0"/>
            </a:endParaRPr>
          </a:p>
        </p:txBody>
      </p:sp>
      <p:sp>
        <p:nvSpPr>
          <p:cNvPr id="19" name="TextBox 18"/>
          <p:cNvSpPr txBox="1"/>
          <p:nvPr/>
        </p:nvSpPr>
        <p:spPr>
          <a:xfrm>
            <a:off x="697745" y="1779662"/>
            <a:ext cx="7992888" cy="2585323"/>
          </a:xfrm>
          <a:prstGeom prst="rect">
            <a:avLst/>
          </a:prstGeom>
          <a:noFill/>
        </p:spPr>
        <p:txBody>
          <a:bodyPr wrap="square">
            <a:spAutoFit/>
          </a:bodyPr>
          <a:lstStyle/>
          <a:p>
            <a:pPr marL="342900" indent="-342900" fontAlgn="auto">
              <a:spcBef>
                <a:spcPts val="0"/>
              </a:spcBef>
              <a:spcAft>
                <a:spcPts val="0"/>
              </a:spcAft>
              <a:buFont typeface="+mj-lt"/>
              <a:buAutoNum type="arabicPeriod"/>
              <a:defRPr/>
            </a:pPr>
            <a:r>
              <a:rPr lang="en-US" altLang="ko-KR" b="1" dirty="0" smtClean="0">
                <a:solidFill>
                  <a:schemeClr val="tx1">
                    <a:lumMod val="75000"/>
                    <a:lumOff val="25000"/>
                  </a:schemeClr>
                </a:solidFill>
                <a:latin typeface="Bahnschrift Condensed" panose="020B0502040204020203" pitchFamily="34" charset="0"/>
                <a:cs typeface="Arial" pitchFamily="34" charset="0"/>
              </a:rPr>
              <a:t>To </a:t>
            </a:r>
            <a:r>
              <a:rPr lang="en-US" altLang="ko-KR" b="1" dirty="0">
                <a:solidFill>
                  <a:schemeClr val="tx1">
                    <a:lumMod val="75000"/>
                    <a:lumOff val="25000"/>
                  </a:schemeClr>
                </a:solidFill>
                <a:latin typeface="Bahnschrift Condensed" panose="020B0502040204020203" pitchFamily="34" charset="0"/>
                <a:cs typeface="Arial" pitchFamily="34" charset="0"/>
              </a:rPr>
              <a:t>transform the partial differential equation to the ordinary differential equation in boundary layer equation via a similarity </a:t>
            </a:r>
            <a:r>
              <a:rPr lang="en-US" altLang="ko-KR" b="1" dirty="0" smtClean="0">
                <a:solidFill>
                  <a:schemeClr val="tx1">
                    <a:lumMod val="75000"/>
                    <a:lumOff val="25000"/>
                  </a:schemeClr>
                </a:solidFill>
                <a:latin typeface="Bahnschrift Condensed" panose="020B0502040204020203" pitchFamily="34" charset="0"/>
                <a:cs typeface="Arial" pitchFamily="34" charset="0"/>
              </a:rPr>
              <a:t>transformation.</a:t>
            </a:r>
          </a:p>
          <a:p>
            <a:pPr marL="342900" indent="-342900" fontAlgn="auto">
              <a:spcBef>
                <a:spcPts val="0"/>
              </a:spcBef>
              <a:spcAft>
                <a:spcPts val="0"/>
              </a:spcAft>
              <a:buFont typeface="+mj-lt"/>
              <a:buAutoNum type="arabicPeriod"/>
              <a:defRPr/>
            </a:pPr>
            <a:endParaRPr lang="en-US" altLang="ko-KR" b="1" dirty="0" smtClean="0">
              <a:solidFill>
                <a:schemeClr val="tx1">
                  <a:lumMod val="75000"/>
                  <a:lumOff val="25000"/>
                </a:schemeClr>
              </a:solidFill>
              <a:latin typeface="Bahnschrift Condensed" panose="020B0502040204020203" pitchFamily="34" charset="0"/>
              <a:cs typeface="Arial" pitchFamily="34" charset="0"/>
            </a:endParaRPr>
          </a:p>
          <a:p>
            <a:pPr marL="342900" indent="-342900" fontAlgn="auto">
              <a:spcBef>
                <a:spcPts val="0"/>
              </a:spcBef>
              <a:spcAft>
                <a:spcPts val="0"/>
              </a:spcAft>
              <a:buFont typeface="+mj-lt"/>
              <a:buAutoNum type="arabicPeriod"/>
              <a:defRPr/>
            </a:pPr>
            <a:r>
              <a:rPr lang="en-US" altLang="ko-KR" b="1" dirty="0" smtClean="0">
                <a:solidFill>
                  <a:schemeClr val="tx1">
                    <a:lumMod val="75000"/>
                    <a:lumOff val="25000"/>
                  </a:schemeClr>
                </a:solidFill>
                <a:latin typeface="Bahnschrift Condensed" panose="020B0502040204020203" pitchFamily="34" charset="0"/>
                <a:cs typeface="Arial" pitchFamily="34" charset="0"/>
              </a:rPr>
              <a:t>To solve the ordinary linear equation numerically by using </a:t>
            </a:r>
            <a:r>
              <a:rPr lang="en-US" altLang="ko-KR" b="1" dirty="0" err="1" smtClean="0">
                <a:solidFill>
                  <a:schemeClr val="tx1">
                    <a:lumMod val="75000"/>
                    <a:lumOff val="25000"/>
                  </a:schemeClr>
                </a:solidFill>
                <a:latin typeface="Bahnschrift Condensed" panose="020B0502040204020203" pitchFamily="34" charset="0"/>
                <a:cs typeface="Arial" pitchFamily="34" charset="0"/>
              </a:rPr>
              <a:t>Runge</a:t>
            </a:r>
            <a:r>
              <a:rPr lang="en-US" altLang="ko-KR" b="1" dirty="0" smtClean="0">
                <a:solidFill>
                  <a:schemeClr val="tx1">
                    <a:lumMod val="75000"/>
                    <a:lumOff val="25000"/>
                  </a:schemeClr>
                </a:solidFill>
                <a:latin typeface="Bahnschrift Condensed" panose="020B0502040204020203" pitchFamily="34" charset="0"/>
                <a:cs typeface="Arial" pitchFamily="34" charset="0"/>
              </a:rPr>
              <a:t>-</a:t>
            </a:r>
            <a:r>
              <a:rPr lang="en-US" altLang="ko-KR" b="1" dirty="0" err="1" smtClean="0">
                <a:solidFill>
                  <a:schemeClr val="tx1">
                    <a:lumMod val="75000"/>
                    <a:lumOff val="25000"/>
                  </a:schemeClr>
                </a:solidFill>
                <a:latin typeface="Bahnschrift Condensed" panose="020B0502040204020203" pitchFamily="34" charset="0"/>
                <a:cs typeface="Arial" pitchFamily="34" charset="0"/>
              </a:rPr>
              <a:t>Kutta</a:t>
            </a:r>
            <a:r>
              <a:rPr lang="en-US" altLang="ko-KR" b="1" dirty="0" smtClean="0">
                <a:solidFill>
                  <a:schemeClr val="tx1">
                    <a:lumMod val="75000"/>
                    <a:lumOff val="25000"/>
                  </a:schemeClr>
                </a:solidFill>
                <a:latin typeface="Bahnschrift Condensed" panose="020B0502040204020203" pitchFamily="34" charset="0"/>
                <a:cs typeface="Arial" pitchFamily="34" charset="0"/>
              </a:rPr>
              <a:t>-Fehlberg method with shooting technique.</a:t>
            </a:r>
          </a:p>
          <a:p>
            <a:pPr marL="342900" indent="-342900" fontAlgn="auto">
              <a:spcBef>
                <a:spcPts val="0"/>
              </a:spcBef>
              <a:spcAft>
                <a:spcPts val="0"/>
              </a:spcAft>
              <a:buFont typeface="+mj-lt"/>
              <a:buAutoNum type="arabicPeriod"/>
              <a:defRPr/>
            </a:pPr>
            <a:endParaRPr lang="en-US" altLang="ko-KR" b="1" dirty="0" smtClean="0">
              <a:solidFill>
                <a:schemeClr val="tx1">
                  <a:lumMod val="75000"/>
                  <a:lumOff val="25000"/>
                </a:schemeClr>
              </a:solidFill>
              <a:latin typeface="Bahnschrift Condensed" panose="020B0502040204020203" pitchFamily="34" charset="0"/>
              <a:cs typeface="Arial" pitchFamily="34" charset="0"/>
            </a:endParaRPr>
          </a:p>
          <a:p>
            <a:pPr marL="342900" indent="-342900" fontAlgn="auto">
              <a:spcBef>
                <a:spcPts val="0"/>
              </a:spcBef>
              <a:spcAft>
                <a:spcPts val="0"/>
              </a:spcAft>
              <a:buFont typeface="+mj-lt"/>
              <a:buAutoNum type="arabicPeriod"/>
              <a:defRPr/>
            </a:pPr>
            <a:r>
              <a:rPr lang="en-US" altLang="ko-KR" b="1" dirty="0" smtClean="0">
                <a:solidFill>
                  <a:schemeClr val="tx1">
                    <a:lumMod val="75000"/>
                    <a:lumOff val="25000"/>
                  </a:schemeClr>
                </a:solidFill>
                <a:latin typeface="Bahnschrift Condensed" panose="020B0502040204020203" pitchFamily="34" charset="0"/>
                <a:cs typeface="Arial" pitchFamily="34" charset="0"/>
              </a:rPr>
              <a:t>To </a:t>
            </a:r>
            <a:r>
              <a:rPr lang="en-US" altLang="ko-KR" b="1" dirty="0" err="1">
                <a:solidFill>
                  <a:schemeClr val="tx1">
                    <a:lumMod val="75000"/>
                    <a:lumOff val="25000"/>
                  </a:schemeClr>
                </a:solidFill>
                <a:latin typeface="Bahnschrift Condensed" panose="020B0502040204020203" pitchFamily="34" charset="0"/>
                <a:cs typeface="Arial" pitchFamily="34" charset="0"/>
              </a:rPr>
              <a:t>analyse</a:t>
            </a:r>
            <a:r>
              <a:rPr lang="en-US" altLang="ko-KR" b="1" dirty="0">
                <a:solidFill>
                  <a:schemeClr val="tx1">
                    <a:lumMod val="75000"/>
                    <a:lumOff val="25000"/>
                  </a:schemeClr>
                </a:solidFill>
                <a:latin typeface="Bahnschrift Condensed" panose="020B0502040204020203" pitchFamily="34" charset="0"/>
                <a:cs typeface="Arial" pitchFamily="34" charset="0"/>
              </a:rPr>
              <a:t> the effect of the permeability parameter, unsteadiness parameter, radiation parameter, magnetic parameter and </a:t>
            </a:r>
            <a:r>
              <a:rPr lang="en-US" altLang="ko-KR" b="1" dirty="0" err="1">
                <a:solidFill>
                  <a:schemeClr val="tx1">
                    <a:lumMod val="75000"/>
                    <a:lumOff val="25000"/>
                  </a:schemeClr>
                </a:solidFill>
                <a:latin typeface="Bahnschrift Condensed" panose="020B0502040204020203" pitchFamily="34" charset="0"/>
                <a:cs typeface="Arial" pitchFamily="34" charset="0"/>
              </a:rPr>
              <a:t>Prandtl</a:t>
            </a:r>
            <a:r>
              <a:rPr lang="en-US" altLang="ko-KR" b="1" dirty="0">
                <a:solidFill>
                  <a:schemeClr val="tx1">
                    <a:lumMod val="75000"/>
                    <a:lumOff val="25000"/>
                  </a:schemeClr>
                </a:solidFill>
                <a:latin typeface="Bahnschrift Condensed" panose="020B0502040204020203" pitchFamily="34" charset="0"/>
                <a:cs typeface="Arial" pitchFamily="34" charset="0"/>
              </a:rPr>
              <a:t> </a:t>
            </a:r>
            <a:r>
              <a:rPr lang="en-US" altLang="ko-KR" b="1" dirty="0" smtClean="0">
                <a:solidFill>
                  <a:schemeClr val="tx1">
                    <a:lumMod val="75000"/>
                    <a:lumOff val="25000"/>
                  </a:schemeClr>
                </a:solidFill>
                <a:latin typeface="Bahnschrift Condensed" panose="020B0502040204020203" pitchFamily="34" charset="0"/>
                <a:cs typeface="Arial" pitchFamily="34" charset="0"/>
              </a:rPr>
              <a:t>number parameter on </a:t>
            </a:r>
            <a:r>
              <a:rPr lang="en-US" altLang="ko-KR" b="1" dirty="0">
                <a:solidFill>
                  <a:schemeClr val="tx1">
                    <a:lumMod val="75000"/>
                    <a:lumOff val="25000"/>
                  </a:schemeClr>
                </a:solidFill>
                <a:latin typeface="Bahnschrift Condensed" panose="020B0502040204020203" pitchFamily="34" charset="0"/>
                <a:cs typeface="Arial" pitchFamily="34" charset="0"/>
              </a:rPr>
              <a:t>the thermal boundary layer together with heat of transfer characteristics.</a:t>
            </a:r>
          </a:p>
        </p:txBody>
      </p:sp>
    </p:spTree>
    <p:extLst>
      <p:ext uri="{BB962C8B-B14F-4D97-AF65-F5344CB8AC3E}">
        <p14:creationId xmlns:p14="http://schemas.microsoft.com/office/powerpoint/2010/main" val="394884164"/>
      </p:ext>
    </p:extLst>
  </p:cSld>
  <p:clrMapOvr>
    <a:masterClrMapping/>
  </p:clrMapOvr>
  <mc:AlternateContent xmlns:mc="http://schemas.openxmlformats.org/markup-compatibility/2006" xmlns:p14="http://schemas.microsoft.com/office/powerpoint/2010/main">
    <mc:Choice Requires="p14">
      <p:transition spd="slow" p14:dur="2000" advTm="18641"/>
    </mc:Choice>
    <mc:Fallback xmlns="">
      <p:transition spd="slow" advTm="1864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1464"/>
            <a:ext cx="3347864" cy="1538238"/>
          </a:xfrm>
          <a:prstGeom prst="rect">
            <a:avLst/>
          </a:prstGeom>
        </p:spPr>
        <p:txBody>
          <a:bodyPr/>
          <a:lstStyle/>
          <a:p>
            <a:pPr algn="r"/>
            <a:r>
              <a:rPr lang="en-US" altLang="ko-KR" dirty="0">
                <a:solidFill>
                  <a:schemeClr val="bg1"/>
                </a:solidFill>
                <a:cs typeface="Arial" pitchFamily="34" charset="0"/>
              </a:rPr>
              <a:t>Our Services</a:t>
            </a:r>
            <a:endParaRPr lang="ko-KR" altLang="en-US" dirty="0">
              <a:solidFill>
                <a:schemeClr val="bg1"/>
              </a:solidFill>
              <a:cs typeface="Arial" pitchFamily="34" charset="0"/>
            </a:endParaRPr>
          </a:p>
        </p:txBody>
      </p:sp>
      <p:sp>
        <p:nvSpPr>
          <p:cNvPr id="13" name="Rectangle 12"/>
          <p:cNvSpPr/>
          <p:nvPr/>
        </p:nvSpPr>
        <p:spPr>
          <a:xfrm rot="18289666">
            <a:off x="777356" y="725604"/>
            <a:ext cx="1793151" cy="167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p:nvSpPr>
        <p:spPr>
          <a:xfrm rot="20153393">
            <a:off x="1512607" y="2337763"/>
            <a:ext cx="2402608" cy="1962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p:nvSpPr>
        <p:spPr>
          <a:xfrm rot="2077151">
            <a:off x="3386789" y="1476056"/>
            <a:ext cx="2895313" cy="15186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7"/>
          <p:cNvSpPr/>
          <p:nvPr/>
        </p:nvSpPr>
        <p:spPr>
          <a:xfrm rot="21027081">
            <a:off x="6351079" y="1555205"/>
            <a:ext cx="2297208" cy="2448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TextBox 2"/>
          <p:cNvSpPr txBox="1"/>
          <p:nvPr/>
        </p:nvSpPr>
        <p:spPr>
          <a:xfrm>
            <a:off x="1594086" y="141597"/>
            <a:ext cx="6480718" cy="707886"/>
          </a:xfrm>
          <a:prstGeom prst="rect">
            <a:avLst/>
          </a:prstGeom>
          <a:noFill/>
        </p:spPr>
        <p:txBody>
          <a:bodyPr wrap="square" rtlCol="0">
            <a:spAutoFit/>
          </a:bodyPr>
          <a:lstStyle/>
          <a:p>
            <a:pPr algn="ctr"/>
            <a:r>
              <a:rPr lang="en-US" sz="4000" dirty="0" smtClean="0">
                <a:latin typeface="Britannic Bold" panose="020B0903060703020204" pitchFamily="34" charset="0"/>
              </a:rPr>
              <a:t>Significance </a:t>
            </a:r>
            <a:r>
              <a:rPr lang="en-US" sz="4000" dirty="0">
                <a:latin typeface="Britannic Bold" panose="020B0903060703020204" pitchFamily="34" charset="0"/>
              </a:rPr>
              <a:t>of The Study</a:t>
            </a:r>
            <a:endParaRPr lang="en-MY" sz="4000" dirty="0">
              <a:latin typeface="Britannic Bold" panose="020B0903060703020204" pitchFamily="34" charset="0"/>
            </a:endParaRPr>
          </a:p>
        </p:txBody>
      </p:sp>
      <p:sp>
        <p:nvSpPr>
          <p:cNvPr id="12" name="TextBox 11"/>
          <p:cNvSpPr txBox="1"/>
          <p:nvPr/>
        </p:nvSpPr>
        <p:spPr>
          <a:xfrm>
            <a:off x="1216535" y="1622505"/>
            <a:ext cx="6858269" cy="2554545"/>
          </a:xfrm>
          <a:prstGeom prst="rect">
            <a:avLst/>
          </a:prstGeom>
          <a:solidFill>
            <a:schemeClr val="bg1">
              <a:alpha val="91000"/>
            </a:schemeClr>
          </a:solidFill>
        </p:spPr>
        <p:txBody>
          <a:bodyPr wrap="square" rtlCol="0">
            <a:spAutoFit/>
          </a:bodyPr>
          <a:lstStyle/>
          <a:p>
            <a:pPr algn="ctr"/>
            <a:r>
              <a:rPr lang="en-US" sz="2000" dirty="0"/>
              <a:t>The measured and studied effect of internal and external </a:t>
            </a:r>
            <a:r>
              <a:rPr lang="en-US" sz="2000" dirty="0" smtClean="0"/>
              <a:t>      forces </a:t>
            </a:r>
            <a:r>
              <a:rPr lang="en-US" sz="2000" dirty="0"/>
              <a:t>can be advantageous to the industrial manufacturing process in the creation of the boundary layer. </a:t>
            </a:r>
            <a:endParaRPr lang="en-US" sz="2000" dirty="0" smtClean="0"/>
          </a:p>
          <a:p>
            <a:pPr algn="ctr"/>
            <a:endParaRPr lang="en-US" sz="2000" dirty="0"/>
          </a:p>
          <a:p>
            <a:pPr algn="ctr"/>
            <a:r>
              <a:rPr lang="en-US" sz="2000" dirty="0" smtClean="0"/>
              <a:t>It </a:t>
            </a:r>
            <a:r>
              <a:rPr lang="en-US" sz="2000" dirty="0"/>
              <a:t>is possible to control the end product of any industrial </a:t>
            </a:r>
            <a:r>
              <a:rPr lang="en-US" sz="2000" dirty="0" smtClean="0"/>
              <a:t>                manufacturing </a:t>
            </a:r>
            <a:r>
              <a:rPr lang="en-US" sz="2000" dirty="0"/>
              <a:t>process and the necessary value as the </a:t>
            </a:r>
            <a:r>
              <a:rPr lang="en-US" sz="2000" dirty="0" smtClean="0"/>
              <a:t>     demands </a:t>
            </a:r>
            <a:r>
              <a:rPr lang="en-US" sz="2000" dirty="0"/>
              <a:t>of consumers can be achieved by the heat </a:t>
            </a:r>
            <a:r>
              <a:rPr lang="en-US" sz="2000" dirty="0" smtClean="0"/>
              <a:t>                       transfer </a:t>
            </a:r>
            <a:r>
              <a:rPr lang="en-US" sz="2000" dirty="0"/>
              <a:t>occurring on the surface. </a:t>
            </a:r>
            <a:endParaRPr lang="en-MY" sz="2000" dirty="0"/>
          </a:p>
        </p:txBody>
      </p:sp>
    </p:spTree>
    <p:extLst>
      <p:ext uri="{BB962C8B-B14F-4D97-AF65-F5344CB8AC3E}">
        <p14:creationId xmlns:p14="http://schemas.microsoft.com/office/powerpoint/2010/main" val="3357590792"/>
      </p:ext>
    </p:extLst>
  </p:cSld>
  <p:clrMapOvr>
    <a:masterClrMapping/>
  </p:clrMapOvr>
  <mc:AlternateContent xmlns:mc="http://schemas.openxmlformats.org/markup-compatibility/2006" xmlns:p14="http://schemas.microsoft.com/office/powerpoint/2010/main">
    <mc:Choice Requires="p14">
      <p:transition spd="slow" p14:dur="2000" advTm="24093"/>
    </mc:Choice>
    <mc:Fallback xmlns="">
      <p:transition spd="slow" advTm="2409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2863508"/>
            <a:ext cx="9144000" cy="1524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itle 1"/>
          <p:cNvSpPr>
            <a:spLocks noGrp="1"/>
          </p:cNvSpPr>
          <p:nvPr>
            <p:ph type="title"/>
          </p:nvPr>
        </p:nvSpPr>
        <p:spPr>
          <a:prstGeom prst="rect">
            <a:avLst/>
          </a:prstGeom>
        </p:spPr>
        <p:txBody>
          <a:bodyPr/>
          <a:lstStyle/>
          <a:p>
            <a:r>
              <a:rPr lang="en-US" altLang="ko-KR" sz="4400" dirty="0" smtClean="0">
                <a:ln w="12700">
                  <a:solidFill>
                    <a:schemeClr val="accent5"/>
                  </a:solidFill>
                  <a:prstDash val="solid"/>
                </a:ln>
                <a:pattFill prst="ltDnDiag">
                  <a:fgClr>
                    <a:schemeClr val="accent5">
                      <a:lumMod val="60000"/>
                      <a:lumOff val="40000"/>
                    </a:schemeClr>
                  </a:fgClr>
                  <a:bgClr>
                    <a:schemeClr val="bg1"/>
                  </a:bgClr>
                </a:pattFill>
                <a:latin typeface="Broadway" panose="04040905080B02020502" pitchFamily="82" charset="0"/>
              </a:rPr>
              <a:t>Literature Review</a:t>
            </a:r>
            <a:endParaRPr lang="ko-KR" altLang="en-US" sz="4400" dirty="0">
              <a:ln w="12700">
                <a:solidFill>
                  <a:schemeClr val="accent5"/>
                </a:solidFill>
                <a:prstDash val="solid"/>
              </a:ln>
              <a:pattFill prst="ltDnDiag">
                <a:fgClr>
                  <a:schemeClr val="accent5">
                    <a:lumMod val="60000"/>
                    <a:lumOff val="40000"/>
                  </a:schemeClr>
                </a:fgClr>
                <a:bgClr>
                  <a:schemeClr val="bg1"/>
                </a:bgClr>
              </a:pattFill>
              <a:latin typeface="Broadway" panose="04040905080B02020502" pitchFamily="82" charset="0"/>
            </a:endParaRPr>
          </a:p>
        </p:txBody>
      </p:sp>
      <p:sp>
        <p:nvSpPr>
          <p:cNvPr id="3" name="Pentagon 2"/>
          <p:cNvSpPr/>
          <p:nvPr/>
        </p:nvSpPr>
        <p:spPr>
          <a:xfrm rot="16200000">
            <a:off x="830722" y="1989909"/>
            <a:ext cx="1224000" cy="828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4" name="Pentagon 3"/>
          <p:cNvSpPr/>
          <p:nvPr/>
        </p:nvSpPr>
        <p:spPr>
          <a:xfrm rot="5400000">
            <a:off x="2957745" y="3061508"/>
            <a:ext cx="1224000" cy="828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5" name="Pentagon 4"/>
          <p:cNvSpPr/>
          <p:nvPr/>
        </p:nvSpPr>
        <p:spPr>
          <a:xfrm rot="16200000">
            <a:off x="5147584" y="1989909"/>
            <a:ext cx="1224000" cy="828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6" name="Pentagon 5"/>
          <p:cNvSpPr/>
          <p:nvPr/>
        </p:nvSpPr>
        <p:spPr>
          <a:xfrm rot="5400000">
            <a:off x="7124065" y="3061508"/>
            <a:ext cx="1224000" cy="828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12" name="Text Placeholder 12"/>
          <p:cNvSpPr txBox="1">
            <a:spLocks/>
          </p:cNvSpPr>
          <p:nvPr/>
        </p:nvSpPr>
        <p:spPr>
          <a:xfrm>
            <a:off x="7290326" y="2287309"/>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chemeClr val="bg1"/>
                </a:solidFill>
                <a:cs typeface="Arial" pitchFamily="34" charset="0"/>
              </a:rPr>
              <a:t>2019</a:t>
            </a:r>
          </a:p>
        </p:txBody>
      </p:sp>
      <p:sp>
        <p:nvSpPr>
          <p:cNvPr id="14" name="TextBox 13"/>
          <p:cNvSpPr txBox="1"/>
          <p:nvPr/>
        </p:nvSpPr>
        <p:spPr>
          <a:xfrm>
            <a:off x="53600" y="3210344"/>
            <a:ext cx="2625956" cy="1569660"/>
          </a:xfrm>
          <a:prstGeom prst="rect">
            <a:avLst/>
          </a:prstGeom>
          <a:noFill/>
        </p:spPr>
        <p:txBody>
          <a:bodyPr wrap="square" rtlCol="0">
            <a:spAutoFit/>
          </a:bodyPr>
          <a:lstStyle/>
          <a:p>
            <a:pPr algn="ctr"/>
            <a:r>
              <a:rPr lang="en-US" altLang="ko-KR" sz="1200" b="1" dirty="0" err="1">
                <a:solidFill>
                  <a:schemeClr val="tx1">
                    <a:lumMod val="75000"/>
                    <a:lumOff val="25000"/>
                  </a:schemeClr>
                </a:solidFill>
                <a:cs typeface="Arial" pitchFamily="34" charset="0"/>
              </a:rPr>
              <a:t>Mabood</a:t>
            </a:r>
            <a:r>
              <a:rPr lang="en-US" altLang="ko-KR" sz="1200" b="1" dirty="0">
                <a:solidFill>
                  <a:schemeClr val="tx1">
                    <a:lumMod val="75000"/>
                    <a:lumOff val="25000"/>
                  </a:schemeClr>
                </a:solidFill>
                <a:cs typeface="Arial" pitchFamily="34" charset="0"/>
              </a:rPr>
              <a:t> et </a:t>
            </a:r>
            <a:r>
              <a:rPr lang="en-US" altLang="ko-KR" sz="1200" b="1" dirty="0" smtClean="0">
                <a:solidFill>
                  <a:schemeClr val="tx1">
                    <a:lumMod val="75000"/>
                    <a:lumOff val="25000"/>
                  </a:schemeClr>
                </a:solidFill>
                <a:cs typeface="Arial" pitchFamily="34" charset="0"/>
              </a:rPr>
              <a:t>al. (2016) </a:t>
            </a:r>
            <a:r>
              <a:rPr lang="en-US" altLang="ko-KR" sz="1200" b="1" dirty="0">
                <a:solidFill>
                  <a:schemeClr val="tx1">
                    <a:lumMod val="75000"/>
                    <a:lumOff val="25000"/>
                  </a:schemeClr>
                </a:solidFill>
                <a:cs typeface="Arial" pitchFamily="34" charset="0"/>
              </a:rPr>
              <a:t>stated that </a:t>
            </a:r>
            <a:r>
              <a:rPr lang="en-US" altLang="ko-KR" sz="1200" b="1" dirty="0" smtClean="0">
                <a:solidFill>
                  <a:schemeClr val="tx1">
                    <a:lumMod val="75000"/>
                    <a:lumOff val="25000"/>
                  </a:schemeClr>
                </a:solidFill>
                <a:cs typeface="Arial" pitchFamily="34" charset="0"/>
              </a:rPr>
              <a:t>increasing </a:t>
            </a:r>
            <a:r>
              <a:rPr lang="en-US" altLang="ko-KR" sz="1200" b="1" dirty="0" err="1">
                <a:solidFill>
                  <a:schemeClr val="tx1">
                    <a:lumMod val="75000"/>
                    <a:lumOff val="25000"/>
                  </a:schemeClr>
                </a:solidFill>
                <a:cs typeface="Arial" pitchFamily="34" charset="0"/>
              </a:rPr>
              <a:t>nanoparticular</a:t>
            </a:r>
            <a:r>
              <a:rPr lang="en-US" altLang="ko-KR" sz="1200" b="1" dirty="0">
                <a:solidFill>
                  <a:schemeClr val="tx1">
                    <a:lumMod val="75000"/>
                    <a:lumOff val="25000"/>
                  </a:schemeClr>
                </a:solidFill>
                <a:cs typeface="Arial" pitchFamily="34" charset="0"/>
              </a:rPr>
              <a:t> </a:t>
            </a:r>
            <a:r>
              <a:rPr lang="en-US" altLang="ko-KR" sz="1200" b="1" dirty="0" smtClean="0">
                <a:solidFill>
                  <a:schemeClr val="tx1">
                    <a:lumMod val="75000"/>
                    <a:lumOff val="25000"/>
                  </a:schemeClr>
                </a:solidFill>
                <a:cs typeface="Arial" pitchFamily="34" charset="0"/>
              </a:rPr>
              <a:t>values and </a:t>
            </a:r>
            <a:r>
              <a:rPr lang="en-US" altLang="ko-KR" sz="1200" b="1" dirty="0">
                <a:solidFill>
                  <a:schemeClr val="tx1">
                    <a:lumMod val="75000"/>
                    <a:lumOff val="25000"/>
                  </a:schemeClr>
                </a:solidFill>
                <a:cs typeface="Arial" pitchFamily="34" charset="0"/>
              </a:rPr>
              <a:t>the velocity profiles decrease. The increase in the volume fraction of the nanoparticles increases the temperature distribution of both </a:t>
            </a:r>
            <a:r>
              <a:rPr lang="en-US" altLang="ko-KR" sz="1200" b="1" dirty="0" err="1">
                <a:solidFill>
                  <a:schemeClr val="tx1">
                    <a:lumMod val="75000"/>
                    <a:lumOff val="25000"/>
                  </a:schemeClr>
                </a:solidFill>
                <a:cs typeface="Arial" pitchFamily="34" charset="0"/>
              </a:rPr>
              <a:t>nanofluids</a:t>
            </a:r>
            <a:r>
              <a:rPr lang="en-US" altLang="ko-KR" sz="1200" b="1" dirty="0">
                <a:solidFill>
                  <a:schemeClr val="tx1">
                    <a:lumMod val="75000"/>
                    <a:lumOff val="25000"/>
                  </a:schemeClr>
                </a:solidFill>
                <a:cs typeface="Arial" pitchFamily="34" charset="0"/>
              </a:rPr>
              <a:t>. </a:t>
            </a:r>
          </a:p>
        </p:txBody>
      </p:sp>
      <p:sp>
        <p:nvSpPr>
          <p:cNvPr id="20" name="TextBox 19"/>
          <p:cNvSpPr txBox="1"/>
          <p:nvPr/>
        </p:nvSpPr>
        <p:spPr>
          <a:xfrm>
            <a:off x="2539787" y="1361422"/>
            <a:ext cx="2122732" cy="1384995"/>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Ibrahim and </a:t>
            </a:r>
            <a:r>
              <a:rPr lang="en-US" altLang="ko-KR" sz="1200" b="1" dirty="0" smtClean="0">
                <a:solidFill>
                  <a:schemeClr val="tx1">
                    <a:lumMod val="75000"/>
                    <a:lumOff val="25000"/>
                  </a:schemeClr>
                </a:solidFill>
                <a:cs typeface="Arial" pitchFamily="34" charset="0"/>
              </a:rPr>
              <a:t>Tulu (2019) </a:t>
            </a:r>
            <a:r>
              <a:rPr lang="en-US" altLang="ko-KR" sz="1200" b="1" dirty="0">
                <a:solidFill>
                  <a:schemeClr val="tx1">
                    <a:lumMod val="75000"/>
                    <a:lumOff val="25000"/>
                  </a:schemeClr>
                </a:solidFill>
                <a:cs typeface="Arial" pitchFamily="34" charset="0"/>
              </a:rPr>
              <a:t>found that the pressure gradient, permeability, and magnetic parameters </a:t>
            </a:r>
            <a:r>
              <a:rPr lang="en-US" altLang="ko-KR" sz="1200" b="1" dirty="0" smtClean="0">
                <a:solidFill>
                  <a:schemeClr val="tx1">
                    <a:lumMod val="75000"/>
                    <a:lumOff val="25000"/>
                  </a:schemeClr>
                </a:solidFill>
                <a:cs typeface="Arial" pitchFamily="34" charset="0"/>
              </a:rPr>
              <a:t>increase </a:t>
            </a:r>
            <a:r>
              <a:rPr lang="en-US" altLang="ko-KR" sz="1200" b="1" dirty="0">
                <a:solidFill>
                  <a:schemeClr val="tx1">
                    <a:lumMod val="75000"/>
                    <a:lumOff val="25000"/>
                  </a:schemeClr>
                </a:solidFill>
                <a:cs typeface="Arial" pitchFamily="34" charset="0"/>
              </a:rPr>
              <a:t>with the decrease in thickness of the velocity boundary layer. </a:t>
            </a:r>
          </a:p>
        </p:txBody>
      </p:sp>
      <p:sp>
        <p:nvSpPr>
          <p:cNvPr id="23" name="TextBox 22"/>
          <p:cNvSpPr txBox="1"/>
          <p:nvPr/>
        </p:nvSpPr>
        <p:spPr>
          <a:xfrm>
            <a:off x="6718082" y="1320743"/>
            <a:ext cx="2022294" cy="1384995"/>
          </a:xfrm>
          <a:prstGeom prst="rect">
            <a:avLst/>
          </a:prstGeom>
          <a:noFill/>
        </p:spPr>
        <p:txBody>
          <a:bodyPr wrap="square" rtlCol="0">
            <a:spAutoFit/>
          </a:bodyPr>
          <a:lstStyle/>
          <a:p>
            <a:pPr algn="ctr"/>
            <a:r>
              <a:rPr lang="en-US" altLang="ko-KR" sz="1200" b="1" dirty="0" err="1">
                <a:solidFill>
                  <a:schemeClr val="tx1">
                    <a:lumMod val="75000"/>
                    <a:lumOff val="25000"/>
                  </a:schemeClr>
                </a:solidFill>
                <a:cs typeface="Arial" pitchFamily="34" charset="0"/>
              </a:rPr>
              <a:t>Mabood</a:t>
            </a:r>
            <a:r>
              <a:rPr lang="en-US" altLang="ko-KR" sz="1200" b="1" dirty="0">
                <a:solidFill>
                  <a:schemeClr val="tx1">
                    <a:lumMod val="75000"/>
                    <a:lumOff val="25000"/>
                  </a:schemeClr>
                </a:solidFill>
                <a:cs typeface="Arial" pitchFamily="34" charset="0"/>
              </a:rPr>
              <a:t> et al</a:t>
            </a:r>
            <a:r>
              <a:rPr lang="en-US" altLang="ko-KR" sz="1200" b="1" dirty="0" smtClean="0">
                <a:solidFill>
                  <a:schemeClr val="tx1">
                    <a:lumMod val="75000"/>
                    <a:lumOff val="25000"/>
                  </a:schemeClr>
                </a:solidFill>
                <a:cs typeface="Arial" pitchFamily="34" charset="0"/>
              </a:rPr>
              <a:t>.(2017) found </a:t>
            </a:r>
            <a:r>
              <a:rPr lang="en-US" altLang="ko-KR" sz="1200" b="1" dirty="0">
                <a:solidFill>
                  <a:schemeClr val="tx1">
                    <a:lumMod val="75000"/>
                    <a:lumOff val="25000"/>
                  </a:schemeClr>
                </a:solidFill>
                <a:cs typeface="Arial" pitchFamily="34" charset="0"/>
              </a:rPr>
              <a:t>that the temperature and thermal boundary layer thickness decrease with </a:t>
            </a:r>
            <a:r>
              <a:rPr lang="en-US" altLang="ko-KR" sz="1200" b="1" dirty="0" smtClean="0">
                <a:solidFill>
                  <a:schemeClr val="tx1">
                    <a:lumMod val="75000"/>
                    <a:lumOff val="25000"/>
                  </a:schemeClr>
                </a:solidFill>
                <a:cs typeface="Arial" pitchFamily="34" charset="0"/>
              </a:rPr>
              <a:t>increasing </a:t>
            </a:r>
            <a:r>
              <a:rPr lang="en-US" altLang="ko-KR" sz="1200" b="1" dirty="0">
                <a:solidFill>
                  <a:schemeClr val="tx1">
                    <a:lumMod val="75000"/>
                    <a:lumOff val="25000"/>
                  </a:schemeClr>
                </a:solidFill>
                <a:cs typeface="Arial" pitchFamily="34" charset="0"/>
              </a:rPr>
              <a:t>values of the diffusivity ratio. </a:t>
            </a:r>
          </a:p>
        </p:txBody>
      </p:sp>
      <p:sp>
        <p:nvSpPr>
          <p:cNvPr id="26" name="TextBox 25"/>
          <p:cNvSpPr txBox="1"/>
          <p:nvPr/>
        </p:nvSpPr>
        <p:spPr>
          <a:xfrm>
            <a:off x="4689240" y="3214127"/>
            <a:ext cx="2028842" cy="1200329"/>
          </a:xfrm>
          <a:prstGeom prst="rect">
            <a:avLst/>
          </a:prstGeom>
          <a:noFill/>
        </p:spPr>
        <p:txBody>
          <a:bodyPr wrap="square" rtlCol="0">
            <a:spAutoFit/>
          </a:bodyPr>
          <a:lstStyle/>
          <a:p>
            <a:pPr algn="ctr"/>
            <a:r>
              <a:rPr lang="en-US" altLang="ko-KR" sz="1200" b="1" dirty="0" err="1" smtClean="0">
                <a:solidFill>
                  <a:schemeClr val="tx1">
                    <a:lumMod val="75000"/>
                    <a:lumOff val="25000"/>
                  </a:schemeClr>
                </a:solidFill>
                <a:cs typeface="Arial" pitchFamily="34" charset="0"/>
              </a:rPr>
              <a:t>Alao</a:t>
            </a:r>
            <a:r>
              <a:rPr lang="en-US" altLang="ko-KR" sz="1200" b="1" dirty="0" smtClean="0">
                <a:solidFill>
                  <a:schemeClr val="tx1">
                    <a:lumMod val="75000"/>
                    <a:lumOff val="25000"/>
                  </a:schemeClr>
                </a:solidFill>
                <a:cs typeface="Arial" pitchFamily="34" charset="0"/>
              </a:rPr>
              <a:t> </a:t>
            </a:r>
            <a:r>
              <a:rPr lang="en-US" altLang="ko-KR" sz="1200" b="1" dirty="0">
                <a:solidFill>
                  <a:schemeClr val="tx1">
                    <a:lumMod val="75000"/>
                    <a:lumOff val="25000"/>
                  </a:schemeClr>
                </a:solidFill>
                <a:cs typeface="Arial" pitchFamily="34" charset="0"/>
              </a:rPr>
              <a:t>et al</a:t>
            </a:r>
            <a:r>
              <a:rPr lang="en-US" altLang="ko-KR" sz="1200" b="1" dirty="0" smtClean="0">
                <a:solidFill>
                  <a:schemeClr val="tx1">
                    <a:lumMod val="75000"/>
                    <a:lumOff val="25000"/>
                  </a:schemeClr>
                </a:solidFill>
                <a:cs typeface="Arial" pitchFamily="34" charset="0"/>
              </a:rPr>
              <a:t>.(2019) </a:t>
            </a:r>
            <a:r>
              <a:rPr lang="en-US" altLang="ko-KR" sz="1200" b="1" dirty="0">
                <a:solidFill>
                  <a:schemeClr val="tx1">
                    <a:lumMod val="75000"/>
                    <a:lumOff val="25000"/>
                  </a:schemeClr>
                </a:solidFill>
                <a:cs typeface="Arial" pitchFamily="34" charset="0"/>
              </a:rPr>
              <a:t>stated that the increase in heat radiation would increase concentration profile and decrease in velocity and temperature of the </a:t>
            </a:r>
            <a:r>
              <a:rPr lang="en-US" altLang="ko-KR" sz="1200" b="1" dirty="0" smtClean="0">
                <a:solidFill>
                  <a:schemeClr val="tx1">
                    <a:lumMod val="75000"/>
                    <a:lumOff val="25000"/>
                  </a:schemeClr>
                </a:solidFill>
                <a:cs typeface="Arial" pitchFamily="34" charset="0"/>
              </a:rPr>
              <a:t>fluid.</a:t>
            </a:r>
            <a:endParaRPr lang="en-US" altLang="ko-KR"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923606969"/>
      </p:ext>
    </p:extLst>
  </p:cSld>
  <p:clrMapOvr>
    <a:masterClrMapping/>
  </p:clrMapOvr>
  <mc:AlternateContent xmlns:mc="http://schemas.openxmlformats.org/markup-compatibility/2006" xmlns:p14="http://schemas.microsoft.com/office/powerpoint/2010/main">
    <mc:Choice Requires="p14">
      <p:transition spd="slow" p14:dur="2000" advTm="40883"/>
    </mc:Choice>
    <mc:Fallback xmlns="">
      <p:transition spd="slow" advTm="4088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3036998" y="621166"/>
            <a:ext cx="5832430" cy="504000"/>
          </a:xfrm>
          <a:prstGeom prst="parallelogram">
            <a:avLst>
              <a:gd name="adj" fmla="val 26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Parallelogram 10"/>
          <p:cNvSpPr/>
          <p:nvPr/>
        </p:nvSpPr>
        <p:spPr>
          <a:xfrm>
            <a:off x="2858826" y="1194083"/>
            <a:ext cx="5832430" cy="504000"/>
          </a:xfrm>
          <a:prstGeom prst="parallelogram">
            <a:avLst>
              <a:gd name="adj" fmla="val 260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2" name="Parallelogram 11"/>
          <p:cNvSpPr/>
          <p:nvPr/>
        </p:nvSpPr>
        <p:spPr>
          <a:xfrm>
            <a:off x="2704154" y="1805046"/>
            <a:ext cx="5832430" cy="504000"/>
          </a:xfrm>
          <a:prstGeom prst="parallelogram">
            <a:avLst>
              <a:gd name="adj" fmla="val 260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Parallelogram 12"/>
          <p:cNvSpPr/>
          <p:nvPr/>
        </p:nvSpPr>
        <p:spPr>
          <a:xfrm>
            <a:off x="2505472" y="2382206"/>
            <a:ext cx="5870421" cy="737971"/>
          </a:xfrm>
          <a:prstGeom prst="parallelogram">
            <a:avLst>
              <a:gd name="adj" fmla="val 260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4" name="Parallelogram 13"/>
          <p:cNvSpPr/>
          <p:nvPr/>
        </p:nvSpPr>
        <p:spPr>
          <a:xfrm>
            <a:off x="2314685" y="3198108"/>
            <a:ext cx="5876030" cy="565272"/>
          </a:xfrm>
          <a:prstGeom prst="parallelogram">
            <a:avLst>
              <a:gd name="adj" fmla="val 260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Parallelogram 14"/>
          <p:cNvSpPr/>
          <p:nvPr/>
        </p:nvSpPr>
        <p:spPr>
          <a:xfrm>
            <a:off x="3115019" y="677798"/>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6" name="Parallelogram 15"/>
          <p:cNvSpPr/>
          <p:nvPr/>
        </p:nvSpPr>
        <p:spPr>
          <a:xfrm>
            <a:off x="2931041" y="1248083"/>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Parallelogram 16"/>
          <p:cNvSpPr/>
          <p:nvPr/>
        </p:nvSpPr>
        <p:spPr>
          <a:xfrm>
            <a:off x="2776370" y="1859046"/>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Parallelogram 17"/>
          <p:cNvSpPr/>
          <p:nvPr/>
        </p:nvSpPr>
        <p:spPr>
          <a:xfrm>
            <a:off x="2577690" y="2436207"/>
            <a:ext cx="5725050" cy="579834"/>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Parallelogram 18"/>
          <p:cNvSpPr/>
          <p:nvPr/>
        </p:nvSpPr>
        <p:spPr>
          <a:xfrm>
            <a:off x="2386903" y="3252107"/>
            <a:ext cx="5730520" cy="444142"/>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Text Placeholder 12"/>
          <p:cNvSpPr txBox="1">
            <a:spLocks/>
          </p:cNvSpPr>
          <p:nvPr/>
        </p:nvSpPr>
        <p:spPr>
          <a:xfrm>
            <a:off x="3138068" y="631103"/>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cs typeface="Arial" pitchFamily="34" charset="0"/>
              </a:rPr>
              <a:t>01</a:t>
            </a:r>
          </a:p>
        </p:txBody>
      </p:sp>
      <p:sp>
        <p:nvSpPr>
          <p:cNvPr id="21" name="Text Placeholder 12"/>
          <p:cNvSpPr txBox="1">
            <a:spLocks/>
          </p:cNvSpPr>
          <p:nvPr/>
        </p:nvSpPr>
        <p:spPr>
          <a:xfrm>
            <a:off x="2958223" y="1209205"/>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cs typeface="Arial" pitchFamily="34" charset="0"/>
              </a:rPr>
              <a:t>02</a:t>
            </a:r>
          </a:p>
        </p:txBody>
      </p:sp>
      <p:sp>
        <p:nvSpPr>
          <p:cNvPr id="22" name="Text Placeholder 12"/>
          <p:cNvSpPr txBox="1">
            <a:spLocks/>
          </p:cNvSpPr>
          <p:nvPr/>
        </p:nvSpPr>
        <p:spPr>
          <a:xfrm>
            <a:off x="2801879" y="1825353"/>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cs typeface="Arial" pitchFamily="34" charset="0"/>
              </a:rPr>
              <a:t>03</a:t>
            </a:r>
          </a:p>
        </p:txBody>
      </p:sp>
      <p:sp>
        <p:nvSpPr>
          <p:cNvPr id="23" name="Text Placeholder 12"/>
          <p:cNvSpPr txBox="1">
            <a:spLocks/>
          </p:cNvSpPr>
          <p:nvPr/>
        </p:nvSpPr>
        <p:spPr>
          <a:xfrm>
            <a:off x="2626226" y="2504416"/>
            <a:ext cx="488793"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cs typeface="Arial" pitchFamily="34" charset="0"/>
              </a:rPr>
              <a:t>04</a:t>
            </a:r>
          </a:p>
        </p:txBody>
      </p:sp>
      <p:sp>
        <p:nvSpPr>
          <p:cNvPr id="24" name="Text Placeholder 12"/>
          <p:cNvSpPr txBox="1">
            <a:spLocks/>
          </p:cNvSpPr>
          <p:nvPr/>
        </p:nvSpPr>
        <p:spPr>
          <a:xfrm>
            <a:off x="2409066" y="3228784"/>
            <a:ext cx="489260" cy="514922"/>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cs typeface="Arial" pitchFamily="34" charset="0"/>
              </a:rPr>
              <a:t>05</a:t>
            </a:r>
          </a:p>
        </p:txBody>
      </p:sp>
      <p:sp>
        <p:nvSpPr>
          <p:cNvPr id="25" name="TextBox 24"/>
          <p:cNvSpPr txBox="1"/>
          <p:nvPr/>
        </p:nvSpPr>
        <p:spPr>
          <a:xfrm>
            <a:off x="3443853" y="735298"/>
            <a:ext cx="4694047"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Topic selection</a:t>
            </a:r>
            <a:endParaRPr lang="ko-KR" altLang="en-US" sz="1400" b="1" dirty="0">
              <a:solidFill>
                <a:schemeClr val="tx1">
                  <a:lumMod val="75000"/>
                  <a:lumOff val="25000"/>
                </a:schemeClr>
              </a:solidFill>
              <a:cs typeface="Arial" pitchFamily="34" charset="0"/>
            </a:endParaRPr>
          </a:p>
        </p:txBody>
      </p:sp>
      <p:sp>
        <p:nvSpPr>
          <p:cNvPr id="26" name="TextBox 25"/>
          <p:cNvSpPr txBox="1"/>
          <p:nvPr/>
        </p:nvSpPr>
        <p:spPr>
          <a:xfrm>
            <a:off x="3313678" y="1298620"/>
            <a:ext cx="5476975"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Understanding the related governing and boundary condition</a:t>
            </a:r>
            <a:endParaRPr lang="ko-KR" altLang="en-US" sz="1400" b="1" dirty="0">
              <a:solidFill>
                <a:schemeClr val="tx1">
                  <a:lumMod val="75000"/>
                  <a:lumOff val="25000"/>
                </a:schemeClr>
              </a:solidFill>
              <a:cs typeface="Arial" pitchFamily="34" charset="0"/>
            </a:endParaRPr>
          </a:p>
        </p:txBody>
      </p:sp>
      <p:sp>
        <p:nvSpPr>
          <p:cNvPr id="27" name="TextBox 26"/>
          <p:cNvSpPr txBox="1"/>
          <p:nvPr/>
        </p:nvSpPr>
        <p:spPr>
          <a:xfrm>
            <a:off x="3201038" y="1913060"/>
            <a:ext cx="4694047"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Introducing new parameter</a:t>
            </a:r>
            <a:endParaRPr lang="ko-KR" altLang="en-US" sz="1400" b="1" dirty="0">
              <a:solidFill>
                <a:schemeClr val="tx1">
                  <a:lumMod val="75000"/>
                  <a:lumOff val="25000"/>
                </a:schemeClr>
              </a:solidFill>
              <a:cs typeface="Arial" pitchFamily="34" charset="0"/>
            </a:endParaRPr>
          </a:p>
        </p:txBody>
      </p:sp>
      <p:sp>
        <p:nvSpPr>
          <p:cNvPr id="28" name="TextBox 27"/>
          <p:cNvSpPr txBox="1"/>
          <p:nvPr/>
        </p:nvSpPr>
        <p:spPr>
          <a:xfrm>
            <a:off x="2956055" y="2479232"/>
            <a:ext cx="5757457"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 Transformations of Partial Differential Equations (PDE) and </a:t>
            </a:r>
          </a:p>
          <a:p>
            <a:r>
              <a:rPr lang="en-US" altLang="ko-KR" sz="1400" b="1" dirty="0">
                <a:solidFill>
                  <a:schemeClr val="tx1">
                    <a:lumMod val="75000"/>
                    <a:lumOff val="25000"/>
                  </a:schemeClr>
                </a:solidFill>
                <a:cs typeface="Arial" pitchFamily="34" charset="0"/>
              </a:rPr>
              <a:t>          Ordinary Differential Equations (ODE)</a:t>
            </a:r>
          </a:p>
        </p:txBody>
      </p:sp>
      <p:sp>
        <p:nvSpPr>
          <p:cNvPr id="29" name="TextBox 28"/>
          <p:cNvSpPr txBox="1"/>
          <p:nvPr/>
        </p:nvSpPr>
        <p:spPr>
          <a:xfrm>
            <a:off x="2858826" y="3356754"/>
            <a:ext cx="4729137"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Numerical </a:t>
            </a:r>
            <a:r>
              <a:rPr lang="en-US" altLang="ko-KR" sz="1400" b="1" dirty="0" smtClean="0">
                <a:solidFill>
                  <a:schemeClr val="tx1">
                    <a:lumMod val="75000"/>
                    <a:lumOff val="25000"/>
                  </a:schemeClr>
                </a:solidFill>
                <a:cs typeface="Arial" pitchFamily="34" charset="0"/>
              </a:rPr>
              <a:t>method </a:t>
            </a:r>
            <a:endParaRPr lang="ko-KR" altLang="en-US" sz="1400" b="1" dirty="0">
              <a:solidFill>
                <a:schemeClr val="tx1">
                  <a:lumMod val="75000"/>
                  <a:lumOff val="25000"/>
                </a:schemeClr>
              </a:solidFill>
              <a:cs typeface="Arial" pitchFamily="34" charset="0"/>
            </a:endParaRPr>
          </a:p>
        </p:txBody>
      </p:sp>
      <p:sp>
        <p:nvSpPr>
          <p:cNvPr id="30" name="Parallelogram 29"/>
          <p:cNvSpPr/>
          <p:nvPr/>
        </p:nvSpPr>
        <p:spPr>
          <a:xfrm>
            <a:off x="2165059" y="3852902"/>
            <a:ext cx="5832430" cy="504000"/>
          </a:xfrm>
          <a:prstGeom prst="parallelogram">
            <a:avLst>
              <a:gd name="adj" fmla="val 26069"/>
            </a:avLst>
          </a:prstGeom>
          <a:solidFill>
            <a:srgbClr val="4265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1" name="Parallelogram 30"/>
          <p:cNvSpPr/>
          <p:nvPr/>
        </p:nvSpPr>
        <p:spPr>
          <a:xfrm>
            <a:off x="2237277" y="3906901"/>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Text Placeholder 12"/>
          <p:cNvSpPr txBox="1">
            <a:spLocks/>
          </p:cNvSpPr>
          <p:nvPr/>
        </p:nvSpPr>
        <p:spPr>
          <a:xfrm>
            <a:off x="2259440" y="3883578"/>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smtClean="0">
                <a:cs typeface="Arial" pitchFamily="34" charset="0"/>
              </a:rPr>
              <a:t>06</a:t>
            </a:r>
            <a:endParaRPr lang="en-US" sz="2000" dirty="0">
              <a:cs typeface="Arial" pitchFamily="34" charset="0"/>
            </a:endParaRPr>
          </a:p>
        </p:txBody>
      </p:sp>
      <p:sp>
        <p:nvSpPr>
          <p:cNvPr id="33" name="TextBox 32"/>
          <p:cNvSpPr txBox="1"/>
          <p:nvPr/>
        </p:nvSpPr>
        <p:spPr>
          <a:xfrm>
            <a:off x="2653696" y="3971819"/>
            <a:ext cx="4694047"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 Plotting the graph</a:t>
            </a:r>
            <a:endParaRPr lang="ko-KR" altLang="en-US" sz="1400" b="1" dirty="0">
              <a:solidFill>
                <a:schemeClr val="tx1">
                  <a:lumMod val="75000"/>
                  <a:lumOff val="25000"/>
                </a:schemeClr>
              </a:solidFill>
              <a:cs typeface="Arial" pitchFamily="34" charset="0"/>
            </a:endParaRPr>
          </a:p>
        </p:txBody>
      </p:sp>
      <p:sp>
        <p:nvSpPr>
          <p:cNvPr id="34" name="Parallelogram 33"/>
          <p:cNvSpPr/>
          <p:nvPr/>
        </p:nvSpPr>
        <p:spPr>
          <a:xfrm>
            <a:off x="1988501" y="4466981"/>
            <a:ext cx="5832430" cy="504000"/>
          </a:xfrm>
          <a:prstGeom prst="parallelogram">
            <a:avLst>
              <a:gd name="adj" fmla="val 26069"/>
            </a:avLst>
          </a:prstGeom>
          <a:solidFill>
            <a:srgbClr val="EDE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5" name="Parallelogram 34"/>
          <p:cNvSpPr/>
          <p:nvPr/>
        </p:nvSpPr>
        <p:spPr>
          <a:xfrm>
            <a:off x="2060719" y="4520980"/>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6" name="Text Placeholder 12"/>
          <p:cNvSpPr txBox="1">
            <a:spLocks/>
          </p:cNvSpPr>
          <p:nvPr/>
        </p:nvSpPr>
        <p:spPr>
          <a:xfrm>
            <a:off x="2082882" y="4497657"/>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smtClean="0">
                <a:cs typeface="Arial" pitchFamily="34" charset="0"/>
              </a:rPr>
              <a:t>07</a:t>
            </a:r>
            <a:endParaRPr lang="en-US" sz="2000" dirty="0">
              <a:cs typeface="Arial" pitchFamily="34" charset="0"/>
            </a:endParaRPr>
          </a:p>
        </p:txBody>
      </p:sp>
      <p:sp>
        <p:nvSpPr>
          <p:cNvPr id="37" name="TextBox 36"/>
          <p:cNvSpPr txBox="1"/>
          <p:nvPr/>
        </p:nvSpPr>
        <p:spPr>
          <a:xfrm>
            <a:off x="2477829" y="4565091"/>
            <a:ext cx="4694047" cy="307777"/>
          </a:xfrm>
          <a:prstGeom prst="rect">
            <a:avLst/>
          </a:prstGeom>
          <a:noFill/>
        </p:spPr>
        <p:txBody>
          <a:bodyPr wrap="square" rtlCol="0">
            <a:spAutoFit/>
          </a:bodyPr>
          <a:lstStyle/>
          <a:p>
            <a:r>
              <a:rPr lang="en-MY" altLang="ko-KR" sz="1400" b="1" dirty="0" smtClean="0">
                <a:solidFill>
                  <a:schemeClr val="tx1">
                    <a:lumMod val="75000"/>
                    <a:lumOff val="25000"/>
                  </a:schemeClr>
                </a:solidFill>
                <a:cs typeface="Arial" pitchFamily="34" charset="0"/>
              </a:rPr>
              <a:t>Analyse the result</a:t>
            </a:r>
            <a:endParaRPr lang="en-MY" altLang="ko-KR" sz="1400" b="1" dirty="0">
              <a:solidFill>
                <a:schemeClr val="tx1">
                  <a:lumMod val="75000"/>
                  <a:lumOff val="25000"/>
                </a:schemeClr>
              </a:solidFill>
              <a:cs typeface="Arial" pitchFamily="34" charset="0"/>
            </a:endParaRPr>
          </a:p>
        </p:txBody>
      </p:sp>
      <p:sp>
        <p:nvSpPr>
          <p:cNvPr id="2" name="Title 1"/>
          <p:cNvSpPr>
            <a:spLocks noGrp="1"/>
          </p:cNvSpPr>
          <p:nvPr>
            <p:ph type="title"/>
          </p:nvPr>
        </p:nvSpPr>
        <p:spPr>
          <a:xfrm>
            <a:off x="1175386" y="-9075"/>
            <a:ext cx="7811775" cy="307955"/>
          </a:xfrm>
          <a:noFill/>
        </p:spPr>
        <p:txBody>
          <a:bodyPr vert="horz"/>
          <a:lstStyle/>
          <a:p>
            <a:r>
              <a:rPr lang="en-US" altLang="ko-KR" sz="6600" spc="6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itannic Bold" panose="020B0903060703020204" pitchFamily="34" charset="0"/>
              </a:rPr>
              <a:t> </a:t>
            </a:r>
            <a:r>
              <a:rPr lang="en-US" altLang="ko-KR" sz="4000" spc="6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erlin Sans FB Demi" panose="020E0802020502020306" pitchFamily="34" charset="0"/>
              </a:rPr>
              <a:t>METHODOLOGY</a:t>
            </a:r>
            <a:endParaRPr lang="ko-KR" altLang="en-US" sz="4000" spc="6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erlin Sans FB Demi" panose="020E0802020502020306" pitchFamily="34" charset="0"/>
            </a:endParaRPr>
          </a:p>
        </p:txBody>
      </p:sp>
    </p:spTree>
    <p:extLst>
      <p:ext uri="{BB962C8B-B14F-4D97-AF65-F5344CB8AC3E}">
        <p14:creationId xmlns:p14="http://schemas.microsoft.com/office/powerpoint/2010/main" val="1548794922"/>
      </p:ext>
    </p:extLst>
  </p:cSld>
  <p:clrMapOvr>
    <a:masterClrMapping/>
  </p:clrMapOvr>
  <mc:AlternateContent xmlns:mc="http://schemas.openxmlformats.org/markup-compatibility/2006" xmlns:p14="http://schemas.microsoft.com/office/powerpoint/2010/main">
    <mc:Choice Requires="p14">
      <p:transition spd="slow" p14:dur="2000" advTm="18948"/>
    </mc:Choice>
    <mc:Fallback xmlns="">
      <p:transition spd="slow" advTm="189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1275606"/>
            <a:ext cx="3688374" cy="3251202"/>
          </a:xfrm>
          <a:prstGeom prst="rect">
            <a:avLst/>
          </a:prstGeom>
        </p:spPr>
      </p:pic>
      <p:sp>
        <p:nvSpPr>
          <p:cNvPr id="5" name="Rectangle 4"/>
          <p:cNvSpPr/>
          <p:nvPr/>
        </p:nvSpPr>
        <p:spPr>
          <a:xfrm>
            <a:off x="488132" y="4622800"/>
            <a:ext cx="4572000" cy="261610"/>
          </a:xfrm>
          <a:prstGeom prst="rect">
            <a:avLst/>
          </a:prstGeom>
        </p:spPr>
        <p:txBody>
          <a:bodyPr>
            <a:spAutoFit/>
          </a:bodyPr>
          <a:lstStyle/>
          <a:p>
            <a:r>
              <a:rPr lang="en-US" sz="1100" dirty="0"/>
              <a:t>Figure </a:t>
            </a:r>
            <a:r>
              <a:rPr lang="en-US" sz="1100" dirty="0" smtClean="0"/>
              <a:t>1: </a:t>
            </a:r>
            <a:r>
              <a:rPr lang="en-US" sz="1100" dirty="0"/>
              <a:t>Velocity profiles for the various value of </a:t>
            </a:r>
            <a:r>
              <a:rPr lang="en-US" sz="1100" dirty="0" smtClean="0"/>
              <a:t>A</a:t>
            </a:r>
            <a:endParaRPr lang="en-MY" sz="1100" dirty="0"/>
          </a:p>
        </p:txBody>
      </p:sp>
      <p:sp>
        <p:nvSpPr>
          <p:cNvPr id="12" name="TextBox 11"/>
          <p:cNvSpPr txBox="1"/>
          <p:nvPr/>
        </p:nvSpPr>
        <p:spPr>
          <a:xfrm>
            <a:off x="4625604" y="2901207"/>
            <a:ext cx="3602484" cy="1200329"/>
          </a:xfrm>
          <a:prstGeom prst="rect">
            <a:avLst/>
          </a:prstGeom>
          <a:noFill/>
        </p:spPr>
        <p:txBody>
          <a:bodyPr wrap="square" rtlCol="0">
            <a:spAutoFit/>
          </a:bodyPr>
          <a:lstStyle/>
          <a:p>
            <a:pPr algn="ctr"/>
            <a:r>
              <a:rPr lang="en-MY" dirty="0" smtClean="0"/>
              <a:t>The velocity profile thickness                     decreases as A increases with                 velocity profile gradient. The skin friction coefficient increases.</a:t>
            </a:r>
            <a:endParaRPr lang="en-MY" dirty="0"/>
          </a:p>
        </p:txBody>
      </p:sp>
      <p:sp>
        <p:nvSpPr>
          <p:cNvPr id="6" name="Text Placeholder 13"/>
          <p:cNvSpPr txBox="1">
            <a:spLocks/>
          </p:cNvSpPr>
          <p:nvPr/>
        </p:nvSpPr>
        <p:spPr>
          <a:xfrm>
            <a:off x="899592" y="-62403"/>
            <a:ext cx="7297416" cy="792088"/>
          </a:xfrm>
          <a:prstGeom prst="rect">
            <a:avLst/>
          </a:prstGeom>
        </p:spPr>
        <p:txBody>
          <a:bodyPr vert="horz"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smtClean="0">
                <a:solidFill>
                  <a:schemeClr val="accent2"/>
                </a:solidFill>
                <a:latin typeface="Rockwell Extra Bold" panose="02060903040505020403" pitchFamily="18" charset="0"/>
                <a:cs typeface="Arial" pitchFamily="34" charset="0"/>
              </a:rPr>
              <a:t>Result </a:t>
            </a:r>
            <a:r>
              <a:rPr lang="en-US" altLang="ko-KR" sz="2800" b="1" dirty="0" smtClean="0">
                <a:solidFill>
                  <a:schemeClr val="accent3"/>
                </a:solidFill>
                <a:latin typeface="Rockwell Extra Bold" panose="02060903040505020403" pitchFamily="18" charset="0"/>
                <a:cs typeface="Arial" pitchFamily="34" charset="0"/>
              </a:rPr>
              <a:t>and </a:t>
            </a:r>
            <a:r>
              <a:rPr lang="en-US" altLang="ko-KR" sz="2800" b="1" dirty="0" smtClean="0">
                <a:solidFill>
                  <a:schemeClr val="accent2"/>
                </a:solidFill>
                <a:latin typeface="Rockwell Extra Bold" panose="02060903040505020403" pitchFamily="18" charset="0"/>
                <a:cs typeface="Arial" pitchFamily="34" charset="0"/>
              </a:rPr>
              <a:t>Discussion</a:t>
            </a:r>
            <a:endParaRPr lang="en-US" altLang="ko-KR" sz="2800" b="1" dirty="0">
              <a:solidFill>
                <a:schemeClr val="accent2"/>
              </a:solidFill>
              <a:latin typeface="Rockwell Extra Bold" panose="02060903040505020403" pitchFamily="18" charset="0"/>
              <a:cs typeface="Arial" pitchFamily="34" charset="0"/>
            </a:endParaRPr>
          </a:p>
        </p:txBody>
      </p:sp>
      <p:sp>
        <p:nvSpPr>
          <p:cNvPr id="2" name="TextBox 1"/>
          <p:cNvSpPr txBox="1"/>
          <p:nvPr/>
        </p:nvSpPr>
        <p:spPr>
          <a:xfrm>
            <a:off x="5220072" y="915566"/>
            <a:ext cx="1872208" cy="1354217"/>
          </a:xfrm>
          <a:prstGeom prst="rect">
            <a:avLst/>
          </a:prstGeom>
          <a:noFill/>
        </p:spPr>
        <p:txBody>
          <a:bodyPr wrap="square" rtlCol="0">
            <a:spAutoFit/>
          </a:bodyPr>
          <a:lstStyle/>
          <a:p>
            <a:r>
              <a:rPr lang="en-MY" sz="1600" dirty="0" smtClean="0">
                <a:latin typeface="Agency FB" panose="020B0503020202020204" pitchFamily="34" charset="0"/>
              </a:rPr>
              <a:t>N              Unsteadiness </a:t>
            </a:r>
          </a:p>
          <a:p>
            <a:r>
              <a:rPr lang="en-MY" sz="1600" dirty="0" smtClean="0">
                <a:latin typeface="Agency FB" panose="020B0503020202020204" pitchFamily="34" charset="0"/>
              </a:rPr>
              <a:t>A              Radiation</a:t>
            </a:r>
          </a:p>
          <a:p>
            <a:r>
              <a:rPr lang="en-MY" sz="1600" dirty="0" smtClean="0">
                <a:latin typeface="Agency FB" panose="020B0503020202020204" pitchFamily="34" charset="0"/>
              </a:rPr>
              <a:t>K              Permeability</a:t>
            </a:r>
          </a:p>
          <a:p>
            <a:r>
              <a:rPr lang="en-MY" sz="1600" dirty="0" smtClean="0">
                <a:latin typeface="Agency FB" panose="020B0503020202020204" pitchFamily="34" charset="0"/>
              </a:rPr>
              <a:t>M             Magnetic</a:t>
            </a:r>
          </a:p>
          <a:p>
            <a:r>
              <a:rPr lang="en-MY" sz="1600" dirty="0" err="1" smtClean="0">
                <a:latin typeface="Agency FB" panose="020B0503020202020204" pitchFamily="34" charset="0"/>
              </a:rPr>
              <a:t>Pr</a:t>
            </a:r>
            <a:r>
              <a:rPr lang="en-MY" sz="1600" dirty="0" smtClean="0">
                <a:latin typeface="Agency FB" panose="020B0503020202020204" pitchFamily="34" charset="0"/>
              </a:rPr>
              <a:t>            </a:t>
            </a:r>
            <a:r>
              <a:rPr lang="en-MY" sz="1600" dirty="0" err="1" smtClean="0">
                <a:latin typeface="Agency FB" panose="020B0503020202020204" pitchFamily="34" charset="0"/>
              </a:rPr>
              <a:t>Prandtl</a:t>
            </a:r>
            <a:r>
              <a:rPr lang="en-MY" sz="1600" dirty="0" smtClean="0">
                <a:latin typeface="Agency FB" panose="020B0503020202020204" pitchFamily="34" charset="0"/>
              </a:rPr>
              <a:t> number</a:t>
            </a:r>
            <a:endParaRPr lang="en-MY" sz="1600" dirty="0">
              <a:latin typeface="Agency FB" panose="020B0503020202020204" pitchFamily="34" charset="0"/>
            </a:endParaRPr>
          </a:p>
        </p:txBody>
      </p:sp>
      <p:cxnSp>
        <p:nvCxnSpPr>
          <p:cNvPr id="9" name="Straight Arrow Connector 8"/>
          <p:cNvCxnSpPr/>
          <p:nvPr/>
        </p:nvCxnSpPr>
        <p:spPr>
          <a:xfrm>
            <a:off x="5508104" y="1076176"/>
            <a:ext cx="36004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a:off x="5513995" y="1364208"/>
            <a:ext cx="36004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p:nvPr/>
        </p:nvCxnSpPr>
        <p:spPr>
          <a:xfrm>
            <a:off x="5508104" y="1602050"/>
            <a:ext cx="36004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5508104" y="1868264"/>
            <a:ext cx="36004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p:nvPr/>
        </p:nvCxnSpPr>
        <p:spPr>
          <a:xfrm>
            <a:off x="5508104" y="2084288"/>
            <a:ext cx="36004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48844697"/>
      </p:ext>
    </p:extLst>
  </p:cSld>
  <p:clrMapOvr>
    <a:masterClrMapping/>
  </p:clrMapOvr>
  <mc:AlternateContent xmlns:mc="http://schemas.openxmlformats.org/markup-compatibility/2006" xmlns:p14="http://schemas.microsoft.com/office/powerpoint/2010/main">
    <mc:Choice Requires="p14">
      <p:transition spd="slow" p14:dur="2000" advTm="12659"/>
    </mc:Choice>
    <mc:Fallback xmlns="">
      <p:transition spd="slow" advTm="1265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6997" y="86092"/>
            <a:ext cx="2952328" cy="2521662"/>
          </a:xfrm>
          <a:prstGeom prst="rect">
            <a:avLst/>
          </a:prstGeom>
        </p:spPr>
      </p:pic>
      <p:sp>
        <p:nvSpPr>
          <p:cNvPr id="5" name="Rectangle 4"/>
          <p:cNvSpPr/>
          <p:nvPr/>
        </p:nvSpPr>
        <p:spPr>
          <a:xfrm>
            <a:off x="902250" y="2640700"/>
            <a:ext cx="3528392" cy="261610"/>
          </a:xfrm>
          <a:prstGeom prst="rect">
            <a:avLst/>
          </a:prstGeom>
        </p:spPr>
        <p:txBody>
          <a:bodyPr wrap="square">
            <a:spAutoFit/>
          </a:bodyPr>
          <a:lstStyle/>
          <a:p>
            <a:r>
              <a:rPr lang="en-US" sz="1100" dirty="0"/>
              <a:t>Figure 2</a:t>
            </a:r>
            <a:r>
              <a:rPr lang="en-US" sz="1100" dirty="0" smtClean="0"/>
              <a:t>: </a:t>
            </a:r>
            <a:r>
              <a:rPr lang="en-US" sz="1100" dirty="0"/>
              <a:t>Velocity profiles for the various value of </a:t>
            </a:r>
            <a:r>
              <a:rPr lang="en-US" sz="1100" dirty="0" smtClean="0"/>
              <a:t>M</a:t>
            </a:r>
            <a:endParaRPr lang="en-MY" sz="1100" dirty="0"/>
          </a:p>
        </p:txBody>
      </p:sp>
      <p:pic>
        <p:nvPicPr>
          <p:cNvPr id="12" name="Picture 11"/>
          <p:cNvPicPr>
            <a:picLocks noChangeAspect="1"/>
          </p:cNvPicPr>
          <p:nvPr/>
        </p:nvPicPr>
        <p:blipFill>
          <a:blip r:embed="rId3"/>
          <a:stretch>
            <a:fillRect/>
          </a:stretch>
        </p:blipFill>
        <p:spPr>
          <a:xfrm>
            <a:off x="5248377" y="86093"/>
            <a:ext cx="2871940" cy="2554608"/>
          </a:xfrm>
          <a:prstGeom prst="rect">
            <a:avLst/>
          </a:prstGeom>
        </p:spPr>
      </p:pic>
      <p:sp>
        <p:nvSpPr>
          <p:cNvPr id="13" name="Rectangle 12"/>
          <p:cNvSpPr/>
          <p:nvPr/>
        </p:nvSpPr>
        <p:spPr>
          <a:xfrm>
            <a:off x="4932040" y="2607754"/>
            <a:ext cx="4673932" cy="261610"/>
          </a:xfrm>
          <a:prstGeom prst="rect">
            <a:avLst/>
          </a:prstGeom>
        </p:spPr>
        <p:txBody>
          <a:bodyPr wrap="square">
            <a:spAutoFit/>
          </a:bodyPr>
          <a:lstStyle/>
          <a:p>
            <a:r>
              <a:rPr lang="en-US" sz="1100" dirty="0"/>
              <a:t>Figure </a:t>
            </a:r>
            <a:r>
              <a:rPr lang="en-US" sz="1100" dirty="0" smtClean="0"/>
              <a:t>3: </a:t>
            </a:r>
            <a:r>
              <a:rPr lang="en-US" sz="1100" dirty="0"/>
              <a:t>Velocity profiles for the various value of </a:t>
            </a:r>
            <a:r>
              <a:rPr lang="en-US" sz="1100" dirty="0" smtClean="0"/>
              <a:t>K</a:t>
            </a:r>
            <a:endParaRPr lang="en-MY" sz="1100" dirty="0"/>
          </a:p>
        </p:txBody>
      </p:sp>
      <p:sp>
        <p:nvSpPr>
          <p:cNvPr id="3" name="TextBox 2"/>
          <p:cNvSpPr txBox="1"/>
          <p:nvPr/>
        </p:nvSpPr>
        <p:spPr>
          <a:xfrm>
            <a:off x="2195736" y="3393767"/>
            <a:ext cx="5328592" cy="1200329"/>
          </a:xfrm>
          <a:prstGeom prst="rect">
            <a:avLst/>
          </a:prstGeom>
          <a:noFill/>
        </p:spPr>
        <p:txBody>
          <a:bodyPr wrap="square" rtlCol="0">
            <a:spAutoFit/>
          </a:bodyPr>
          <a:lstStyle/>
          <a:p>
            <a:pPr algn="ctr"/>
            <a:r>
              <a:rPr lang="en-MY" dirty="0" smtClean="0"/>
              <a:t>Both figure show the velocity profile thickness                        decreases as M or K increases with increasing                     velocity profile gradient and skin friction coefficient increases.</a:t>
            </a:r>
            <a:endParaRPr lang="en-MY" dirty="0"/>
          </a:p>
        </p:txBody>
      </p:sp>
    </p:spTree>
    <p:extLst>
      <p:ext uri="{BB962C8B-B14F-4D97-AF65-F5344CB8AC3E}">
        <p14:creationId xmlns:p14="http://schemas.microsoft.com/office/powerpoint/2010/main" val="2318466582"/>
      </p:ext>
    </p:extLst>
  </p:cSld>
  <p:clrMapOvr>
    <a:masterClrMapping/>
  </p:clrMapOvr>
  <mc:AlternateContent xmlns:mc="http://schemas.openxmlformats.org/markup-compatibility/2006" xmlns:p14="http://schemas.microsoft.com/office/powerpoint/2010/main">
    <mc:Choice Requires="p14">
      <p:transition spd="slow" p14:dur="2000" advTm="11886"/>
    </mc:Choice>
    <mc:Fallback xmlns="">
      <p:transition spd="slow" advTm="11886"/>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3FE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1043</Words>
  <Application>Microsoft Office PowerPoint</Application>
  <PresentationFormat>On-screen Show (16:9)</PresentationFormat>
  <Paragraphs>297</Paragraphs>
  <Slides>18</Slides>
  <Notes>4</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18</vt:i4>
      </vt:variant>
    </vt:vector>
  </HeadingPairs>
  <TitlesOfParts>
    <vt:vector size="38" baseType="lpstr">
      <vt:lpstr>맑은 고딕</vt:lpstr>
      <vt:lpstr>Agency FB</vt:lpstr>
      <vt:lpstr>Arial</vt:lpstr>
      <vt:lpstr>Arial Black</vt:lpstr>
      <vt:lpstr>Arial Unicode MS</vt:lpstr>
      <vt:lpstr>Bahnschrift</vt:lpstr>
      <vt:lpstr>Bahnschrift Condensed</vt:lpstr>
      <vt:lpstr>Berlin Sans FB Demi</vt:lpstr>
      <vt:lpstr>Britannic Bold</vt:lpstr>
      <vt:lpstr>Broadway</vt:lpstr>
      <vt:lpstr>Calibri</vt:lpstr>
      <vt:lpstr>Eras Bold ITC</vt:lpstr>
      <vt:lpstr>Franklin Gothic Demi Cond</vt:lpstr>
      <vt:lpstr>Gill Sans Ultra Bold</vt:lpstr>
      <vt:lpstr>Rockwell Extra Bold</vt:lpstr>
      <vt:lpstr>Times New Roman</vt:lpstr>
      <vt:lpstr>Wingdings</vt:lpstr>
      <vt:lpstr>Cover and End Slide Master</vt:lpstr>
      <vt:lpstr>Contents Slide Master</vt:lpstr>
      <vt:lpstr>Section Break Slide Master</vt:lpstr>
      <vt:lpstr>UNSTEADY  MHD BOUNDARY LAYER FLOW OVER A STRETCHING SURFACE EMBEDDED IN POROUS MEDIUM WITH RADIATION EFFECT</vt:lpstr>
      <vt:lpstr>Introduction</vt:lpstr>
      <vt:lpstr>PowerPoint Presentation</vt:lpstr>
      <vt:lpstr>PowerPoint Presentation</vt:lpstr>
      <vt:lpstr>Our Services</vt:lpstr>
      <vt:lpstr>Literature Review</vt:lpstr>
      <vt:lpstr> METHODOLOGY</vt:lpstr>
      <vt:lpstr>PowerPoint Presentation</vt:lpstr>
      <vt:lpstr>PowerPoint Presentation</vt:lpstr>
      <vt:lpstr>PowerPoint Presentation</vt:lpstr>
      <vt:lpstr>PowerPoint Presentation</vt:lpstr>
      <vt:lpstr>PowerPoint Presentation</vt:lpstr>
      <vt:lpstr>PowerPoint Presentation</vt:lpstr>
      <vt:lpstr>CONCLUSION     &amp;  RECOMMENDATION</vt:lpstr>
      <vt:lpstr>PowerPoint Presentation</vt:lpstr>
      <vt:lpstr>REFERENCES</vt:lpstr>
      <vt:lpstr>Author biography </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User</cp:lastModifiedBy>
  <cp:revision>149</cp:revision>
  <cp:lastPrinted>2020-07-12T16:14:17Z</cp:lastPrinted>
  <dcterms:created xsi:type="dcterms:W3CDTF">2016-11-30T01:15:48Z</dcterms:created>
  <dcterms:modified xsi:type="dcterms:W3CDTF">2020-08-01T11:16:59Z</dcterms:modified>
</cp:coreProperties>
</file>