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7B0A-88C7-458A-A2EC-C205F099E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4ACE1-6CA4-4CB9-B4DE-3446FEBE9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2EA4-6105-4425-AFE0-B75E40A6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4D446-E807-4115-8132-64C3EF35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0342-33E2-4DBC-8DFE-2FAC2CF3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335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231-E0C6-49EA-9068-14E1B54B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43925-F169-4C79-8C7C-CBB4D829B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B37C4-1A0D-401C-BFB0-BCBFF726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6D61-74EB-43FF-8643-CF60EFA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E9B17-3DC1-4D0B-9741-FF00978A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432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6C7CF-FAAC-4B87-9921-F06C942DD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E519E-E5D6-43AD-B2AC-AEA76434F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7AEF0-B73B-42E9-A63A-4E4D4617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70575-C4DE-4458-B039-52311A2A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A6707-464E-4FDF-AE5B-4C4A7F27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996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1F30-8090-430E-B7C2-5C52BF9D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4A77-4891-4D97-BD5B-8AAC31A4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F9CE-08D5-41B9-9F94-AE6E5FC9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4F5AC-09A8-4C41-BA16-CEB2F901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C189E-0C73-43A4-B815-E22B58B2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896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7A16-14D7-4EC7-A983-9E47C1EF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B1298-8477-49D1-A253-E64E12B8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2989-5770-4755-88AB-5CB4950D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93D86-F155-4342-9FA9-484CE1CE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EA076-94EF-43EF-966C-CA2DB46A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542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CA73-C950-46C8-8FC0-FA1EEA20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DFB20-9EA8-4FFB-8BEF-87C42DE73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5800E-B29E-4B31-AA25-AD0B5211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CFE33-D0AC-460A-ACA6-A1912C24F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B529A-7E93-4C5B-9816-1AD80C82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1488E-DEE5-45FC-A275-5D9036FE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5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9FA5-0689-4323-96E1-899E4E3D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D84A-8160-4785-9724-77D186647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B0B7A-42D6-4FD1-A97E-3D72ADC65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C86B8-0CD7-4771-9C0C-C4EE7E2BE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946AD-6EF4-4186-8809-A2F0AA667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31D51-4E36-4E90-9184-C3C06941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5B72F6-ADE6-4ABB-80B9-97B8CEFF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85003-6F33-4324-B695-164D17BC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145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1D69-8C74-4F32-AEEC-1340CC2E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43FF0-9090-4928-88DE-55BE6882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DFAD7-3E4F-4601-A262-D41755FD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DD3A7-670C-4871-8474-4F6B8DFC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535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50816-C667-4D20-AF47-D7FCCE02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7BB5D-D0D8-45DD-A9B9-E1747B0C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7E2C6-77E7-4D9D-BAF8-D3A6E3EB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625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13F9-1714-48C4-A83F-3891AD58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D285-857C-4696-BB62-11D163D9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B82D1-7C69-4403-938D-D8BCB2067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BE6-2B94-4FEE-8089-BD62052B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14F6F-4EFB-49EC-B8C9-F1B6AAA0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A9876-12A8-49E9-B3B4-2A485498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682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F548-B143-4F23-B70F-A7F97AAA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CDC6C-733E-4B3C-BFDF-37A23DDD5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AC024-676B-4322-B14C-EC9F92EA4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979DD-62DC-4812-B07F-6D99DC17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5EA38-153B-4846-9DB3-8DF7DE13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10640-1F1A-494C-AC73-785EF107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160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832B5-20E0-48C4-AB3B-6CA1F6D7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02DB3-EA68-4866-ADA9-F41171E1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B87D8-C05E-4281-96B7-61189AD6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EB2D-5C87-4C10-B2DE-0E1E9FF5C040}" type="datetimeFigureOut">
              <a:rPr lang="en-MY" smtClean="0"/>
              <a:t>30/7/2020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111FA-2C79-4C5E-9CB7-0E87017E8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CF5DB-310F-4FC7-9EC9-A7DC548BE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4F10F-1C82-4A59-817B-872C50D899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42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5B5B4-2AB9-48AE-A780-A0117F50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5" y="421585"/>
            <a:ext cx="2718560" cy="1130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6B544A-C6FF-446B-9DA9-C8301A0BD1A0}"/>
              </a:ext>
            </a:extLst>
          </p:cNvPr>
          <p:cNvSpPr txBox="1"/>
          <p:nvPr/>
        </p:nvSpPr>
        <p:spPr>
          <a:xfrm>
            <a:off x="-198782" y="1828800"/>
            <a:ext cx="12390782" cy="1384995"/>
          </a:xfrm>
          <a:prstGeom prst="rect">
            <a:avLst/>
          </a:prstGeom>
          <a:solidFill>
            <a:srgbClr val="EAEAEA">
              <a:alpha val="4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>
                <a:latin typeface="DejaVu Serif" panose="02060603050605020204" pitchFamily="18" charset="0"/>
                <a:ea typeface="DejaVu Serif" panose="02060603050605020204" pitchFamily="18" charset="0"/>
              </a:rPr>
              <a:t>APPLYING PROJECTILE MOTION MODEL</a:t>
            </a:r>
          </a:p>
          <a:p>
            <a:pPr algn="ctr"/>
            <a:r>
              <a:rPr lang="en-MY" sz="2800" b="1" dirty="0">
                <a:latin typeface="DejaVu Serif" panose="02060603050605020204" pitchFamily="18" charset="0"/>
                <a:ea typeface="DejaVu Serif" panose="02060603050605020204" pitchFamily="18" charset="0"/>
              </a:rPr>
              <a:t>TO DETERMINE THE MAXIMUM DISTANCE</a:t>
            </a:r>
          </a:p>
          <a:p>
            <a:pPr algn="ctr"/>
            <a:r>
              <a:rPr lang="en-MY" sz="2800" b="1" dirty="0">
                <a:latin typeface="DejaVu Serif" panose="02060603050605020204" pitchFamily="18" charset="0"/>
                <a:ea typeface="DejaVu Serif" panose="02060603050605020204" pitchFamily="18" charset="0"/>
              </a:rPr>
              <a:t>OF JAVELIN THROW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40C12-1F81-4E24-9DB3-B404AB548B1C}"/>
              </a:ext>
            </a:extLst>
          </p:cNvPr>
          <p:cNvSpPr txBox="1"/>
          <p:nvPr/>
        </p:nvSpPr>
        <p:spPr>
          <a:xfrm>
            <a:off x="442085" y="3644206"/>
            <a:ext cx="9497045" cy="2012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MY" sz="2200" b="1" dirty="0">
                <a:latin typeface="Bahnschrift" panose="020B0502040204020203" pitchFamily="34" charset="0"/>
              </a:rPr>
              <a:t>NUR AINA NADZIRAH BINTI AHMAD MIHAFIZUDDIN</a:t>
            </a:r>
          </a:p>
          <a:p>
            <a:pPr>
              <a:lnSpc>
                <a:spcPct val="200000"/>
              </a:lnSpc>
            </a:pPr>
            <a:r>
              <a:rPr lang="en-MY" sz="2200" b="1" dirty="0">
                <a:latin typeface="Bahnschrift" panose="020B0502040204020203" pitchFamily="34" charset="0"/>
              </a:rPr>
              <a:t>BACHELOR OF SCIENCE (HONS.) COMPUTATIONAL MATHEMATICS</a:t>
            </a:r>
          </a:p>
          <a:p>
            <a:pPr>
              <a:lnSpc>
                <a:spcPct val="200000"/>
              </a:lnSpc>
            </a:pPr>
            <a:r>
              <a:rPr lang="en-MY" sz="2200" b="1" dirty="0">
                <a:latin typeface="Bahnschrift" panose="020B0502040204020203" pitchFamily="34" charset="0"/>
              </a:rPr>
              <a:t>SUPERVISOR : PUAN ROHAYATI BINTI MAT RIPIN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F45AAA-45D0-4A7E-A55A-0F3D500D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28696" r="6811" b="7246"/>
          <a:stretch/>
        </p:blipFill>
        <p:spPr>
          <a:xfrm>
            <a:off x="9223512" y="3449550"/>
            <a:ext cx="2526403" cy="3034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1AB5BF-D15F-4D1F-BB9D-997D67193E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0946" y="0"/>
            <a:ext cx="2526402" cy="2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5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DA94C-3343-426C-9394-1A581F84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713"/>
            <a:ext cx="10515600" cy="5640250"/>
          </a:xfrm>
        </p:spPr>
        <p:txBody>
          <a:bodyPr>
            <a:normAutofit/>
          </a:bodyPr>
          <a:lstStyle/>
          <a:p>
            <a:r>
              <a:rPr lang="en-MY" dirty="0"/>
              <a:t>The release height is an important determinant of the distance thrown (Hay, 1985).</a:t>
            </a:r>
          </a:p>
          <a:p>
            <a:r>
              <a:rPr lang="en-MY" dirty="0"/>
              <a:t>The release height parameter is mostly determined by the athlete’s height (</a:t>
            </a:r>
            <a:r>
              <a:rPr lang="en-MY" dirty="0" err="1"/>
              <a:t>Bottchner</a:t>
            </a:r>
            <a:r>
              <a:rPr lang="en-MY" dirty="0"/>
              <a:t> and Kuhl, 1998). </a:t>
            </a:r>
          </a:p>
          <a:p>
            <a:r>
              <a:rPr lang="en-MY" dirty="0"/>
              <a:t>The heroes in this field are those who do not have special nor extraordinary strengths, but they have achieved a very good record (Dai et. al, 2011).</a:t>
            </a:r>
          </a:p>
          <a:p>
            <a:r>
              <a:rPr lang="en-US" dirty="0">
                <a:cs typeface="Arial" panose="020B0604020202020204" pitchFamily="34" charset="0"/>
              </a:rPr>
              <a:t>By considering the records achieved within the javelin throw, a stimulating advancement is seen with the passage of time (</a:t>
            </a:r>
            <a:r>
              <a:rPr lang="en-US" dirty="0" err="1">
                <a:cs typeface="Arial" panose="020B0604020202020204" pitchFamily="34" charset="0"/>
              </a:rPr>
              <a:t>Yousel</a:t>
            </a:r>
            <a:r>
              <a:rPr lang="en-US" dirty="0">
                <a:cs typeface="Arial" panose="020B0604020202020204" pitchFamily="34" charset="0"/>
              </a:rPr>
              <a:t> Jalalabad, 2019)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MY" dirty="0">
                <a:cs typeface="Arial" panose="020B0604020202020204" pitchFamily="34" charset="0"/>
              </a:rPr>
              <a:t>record increase is not because of the increase of  people strength at the present time – but </a:t>
            </a:r>
            <a:r>
              <a:rPr lang="en-US" dirty="0">
                <a:cs typeface="Arial" panose="020B0604020202020204" pitchFamily="34" charset="0"/>
              </a:rPr>
              <a:t>more </a:t>
            </a:r>
            <a:r>
              <a:rPr lang="en-US" b="1" dirty="0">
                <a:cs typeface="Arial" panose="020B0604020202020204" pitchFamily="34" charset="0"/>
              </a:rPr>
              <a:t>precise studies and an engineering view</a:t>
            </a:r>
            <a:endParaRPr lang="en-MY" dirty="0"/>
          </a:p>
          <a:p>
            <a:endParaRPr lang="en-MY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Methodology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4900C1-AF04-4B1D-8972-6AA1BCA20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313" y="1928191"/>
            <a:ext cx="5283432" cy="4015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8620E-810F-46CE-992D-7F1461E8984F}"/>
              </a:ext>
            </a:extLst>
          </p:cNvPr>
          <p:cNvSpPr txBox="1"/>
          <p:nvPr/>
        </p:nvSpPr>
        <p:spPr>
          <a:xfrm>
            <a:off x="6679096" y="1690688"/>
            <a:ext cx="4674704" cy="425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9A3DE-4284-4200-A91B-F7901962E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044" y="2233853"/>
            <a:ext cx="4918808" cy="31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0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Expected Result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D103DC-AE30-4BFB-95C6-560937368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896392"/>
              </p:ext>
            </p:extLst>
          </p:nvPr>
        </p:nvGraphicFramePr>
        <p:xfrm>
          <a:off x="838200" y="1815948"/>
          <a:ext cx="10515600" cy="100240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41248">
                  <a:extLst>
                    <a:ext uri="{9D8B030D-6E8A-4147-A177-3AD203B41FA5}">
                      <a16:colId xmlns:a16="http://schemas.microsoft.com/office/drawing/2014/main" val="1570825429"/>
                    </a:ext>
                  </a:extLst>
                </a:gridCol>
                <a:gridCol w="3043215">
                  <a:extLst>
                    <a:ext uri="{9D8B030D-6E8A-4147-A177-3AD203B41FA5}">
                      <a16:colId xmlns:a16="http://schemas.microsoft.com/office/drawing/2014/main" val="3937485955"/>
                    </a:ext>
                  </a:extLst>
                </a:gridCol>
                <a:gridCol w="1882292">
                  <a:extLst>
                    <a:ext uri="{9D8B030D-6E8A-4147-A177-3AD203B41FA5}">
                      <a16:colId xmlns:a16="http://schemas.microsoft.com/office/drawing/2014/main" val="3880086126"/>
                    </a:ext>
                  </a:extLst>
                </a:gridCol>
                <a:gridCol w="4748845">
                  <a:extLst>
                    <a:ext uri="{9D8B030D-6E8A-4147-A177-3AD203B41FA5}">
                      <a16:colId xmlns:a16="http://schemas.microsoft.com/office/drawing/2014/main" val="3206323116"/>
                    </a:ext>
                  </a:extLst>
                </a:gridCol>
              </a:tblGrid>
              <a:tr h="535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NO.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ATHLETE’S NAME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HEIGHT (M)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BEST PERSONAL PERFORMANCE (M)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8887632"/>
                  </a:ext>
                </a:extLst>
              </a:tr>
              <a:tr h="467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1.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Thomas </a:t>
                      </a:r>
                      <a:r>
                        <a:rPr lang="en-MY" sz="1600" dirty="0" err="1">
                          <a:effectLst/>
                        </a:rPr>
                        <a:t>Rő</a:t>
                      </a:r>
                      <a:r>
                        <a:rPr lang="en-MY" sz="1400" dirty="0" err="1">
                          <a:effectLst/>
                        </a:rPr>
                        <a:t>hler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1.91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90.30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4309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ED0632-64E3-4A6B-ADFB-306EBC6DE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592048"/>
              </p:ext>
            </p:extLst>
          </p:nvPr>
        </p:nvGraphicFramePr>
        <p:xfrm>
          <a:off x="3394213" y="3322575"/>
          <a:ext cx="5403574" cy="309672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228474">
                  <a:extLst>
                    <a:ext uri="{9D8B030D-6E8A-4147-A177-3AD203B41FA5}">
                      <a16:colId xmlns:a16="http://schemas.microsoft.com/office/drawing/2014/main" val="1552224787"/>
                    </a:ext>
                  </a:extLst>
                </a:gridCol>
                <a:gridCol w="1674144">
                  <a:extLst>
                    <a:ext uri="{9D8B030D-6E8A-4147-A177-3AD203B41FA5}">
                      <a16:colId xmlns:a16="http://schemas.microsoft.com/office/drawing/2014/main" val="829538675"/>
                    </a:ext>
                  </a:extLst>
                </a:gridCol>
                <a:gridCol w="1500956">
                  <a:extLst>
                    <a:ext uri="{9D8B030D-6E8A-4147-A177-3AD203B41FA5}">
                      <a16:colId xmlns:a16="http://schemas.microsoft.com/office/drawing/2014/main" val="1852610522"/>
                    </a:ext>
                  </a:extLst>
                </a:gridCol>
              </a:tblGrid>
              <a:tr h="584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RANGE OF HORIZONTAL DISTANCE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RELEASE ANGLE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VELOCITY</a:t>
                      </a:r>
                      <a:endParaRPr lang="en-MY" sz="1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018319"/>
                  </a:ext>
                </a:extLst>
              </a:tr>
              <a:tr h="513932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90.3 M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20°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38.2512 m/s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3182379"/>
                  </a:ext>
                </a:extLst>
              </a:tr>
              <a:tr h="49109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30°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32.5850 m/s</a:t>
                      </a:r>
                      <a:endParaRPr lang="en-MY" sz="1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4143559"/>
                  </a:ext>
                </a:extLst>
              </a:tr>
              <a:tr h="508935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40°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30.3771 m/s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3356731"/>
                  </a:ext>
                </a:extLst>
              </a:tr>
              <a:tr h="49537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50°</a:t>
                      </a:r>
                      <a:endParaRPr lang="en-MY" sz="1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30.2616 m/s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7201232"/>
                  </a:ext>
                </a:extLst>
              </a:tr>
              <a:tr h="50251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60°</a:t>
                      </a:r>
                      <a:endParaRPr lang="en-MY" sz="1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32.1796 m/s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6792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76D67B0-8EE9-41D5-87B7-5059A87B5241}"/>
              </a:ext>
            </a:extLst>
          </p:cNvPr>
          <p:cNvSpPr txBox="1"/>
          <p:nvPr/>
        </p:nvSpPr>
        <p:spPr>
          <a:xfrm>
            <a:off x="838200" y="1446616"/>
            <a:ext cx="300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Eras Medium ITC" panose="020B0602030504020804" pitchFamily="34" charset="0"/>
              </a:rPr>
              <a:t>Step 1: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78DFD-AE7C-4A4E-9879-35344D9AFB9E}"/>
              </a:ext>
            </a:extLst>
          </p:cNvPr>
          <p:cNvSpPr txBox="1"/>
          <p:nvPr/>
        </p:nvSpPr>
        <p:spPr>
          <a:xfrm>
            <a:off x="3394213" y="2943616"/>
            <a:ext cx="300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Eras Medium ITC" panose="020B0602030504020804" pitchFamily="34" charset="0"/>
              </a:rPr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15059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Expected Result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D67B0-8EE9-41D5-87B7-5059A87B5241}"/>
              </a:ext>
            </a:extLst>
          </p:cNvPr>
          <p:cNvSpPr txBox="1"/>
          <p:nvPr/>
        </p:nvSpPr>
        <p:spPr>
          <a:xfrm>
            <a:off x="5804577" y="1713583"/>
            <a:ext cx="300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Eras Medium ITC" panose="020B0602030504020804" pitchFamily="34" charset="0"/>
              </a:rPr>
              <a:t>Step 4: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376A4CA-B63F-4C26-9AD9-5AF1A4C633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391478"/>
              </p:ext>
            </p:extLst>
          </p:nvPr>
        </p:nvGraphicFramePr>
        <p:xfrm>
          <a:off x="5840068" y="2129810"/>
          <a:ext cx="5943598" cy="303853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980722">
                  <a:extLst>
                    <a:ext uri="{9D8B030D-6E8A-4147-A177-3AD203B41FA5}">
                      <a16:colId xmlns:a16="http://schemas.microsoft.com/office/drawing/2014/main" val="3293611892"/>
                    </a:ext>
                  </a:extLst>
                </a:gridCol>
                <a:gridCol w="1981438">
                  <a:extLst>
                    <a:ext uri="{9D8B030D-6E8A-4147-A177-3AD203B41FA5}">
                      <a16:colId xmlns:a16="http://schemas.microsoft.com/office/drawing/2014/main" val="2887694435"/>
                    </a:ext>
                  </a:extLst>
                </a:gridCol>
                <a:gridCol w="1981438">
                  <a:extLst>
                    <a:ext uri="{9D8B030D-6E8A-4147-A177-3AD203B41FA5}">
                      <a16:colId xmlns:a16="http://schemas.microsoft.com/office/drawing/2014/main" val="4232150762"/>
                    </a:ext>
                  </a:extLst>
                </a:gridCol>
              </a:tblGrid>
              <a:tr h="512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VELOCITY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RELEASE ANGLE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TIME TAKEN (s)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7904589"/>
                  </a:ext>
                </a:extLst>
              </a:tr>
              <a:tr h="498713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32.7309 m/s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</a:rPr>
                        <a:t>20°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</a:rPr>
                        <a:t>2.44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0309328"/>
                  </a:ext>
                </a:extLst>
              </a:tr>
              <a:tr h="50594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</a:rPr>
                        <a:t>30°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</a:rPr>
                        <a:t>3.45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7449342"/>
                  </a:ext>
                </a:extLst>
              </a:tr>
              <a:tr h="51316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40°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4.38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0690512"/>
                  </a:ext>
                </a:extLst>
              </a:tr>
              <a:tr h="50088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50°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5.19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246424"/>
                  </a:ext>
                </a:extLst>
              </a:tr>
              <a:tr h="50738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</a:rPr>
                        <a:t>60°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</a:rPr>
                        <a:t>5.85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5324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DC7B536-35A2-4203-9913-57F29D2B8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46863"/>
              </p:ext>
            </p:extLst>
          </p:nvPr>
        </p:nvGraphicFramePr>
        <p:xfrm>
          <a:off x="401362" y="3278973"/>
          <a:ext cx="5307965" cy="88646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34659">
                  <a:extLst>
                    <a:ext uri="{9D8B030D-6E8A-4147-A177-3AD203B41FA5}">
                      <a16:colId xmlns:a16="http://schemas.microsoft.com/office/drawing/2014/main" val="1838467887"/>
                    </a:ext>
                  </a:extLst>
                </a:gridCol>
                <a:gridCol w="1992946">
                  <a:extLst>
                    <a:ext uri="{9D8B030D-6E8A-4147-A177-3AD203B41FA5}">
                      <a16:colId xmlns:a16="http://schemas.microsoft.com/office/drawing/2014/main" val="1253381588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1347843715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NAME OF THE ATHLETE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AVERAGE OF THE INITIAL VELOCITY</a:t>
                      </a:r>
                      <a:endParaRPr lang="en-MY" sz="1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7258358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en-MY" sz="11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Thomas </a:t>
                      </a:r>
                      <a:r>
                        <a:rPr lang="en-MY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Rő</a:t>
                      </a:r>
                      <a:r>
                        <a:rPr lang="en-MY" sz="1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hler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32.7309 m/s</a:t>
                      </a:r>
                      <a:endParaRPr lang="en-MY" sz="11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955228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CECAF0E-A3CA-476E-8C6E-0A62C54738FA}"/>
              </a:ext>
            </a:extLst>
          </p:cNvPr>
          <p:cNvSpPr txBox="1"/>
          <p:nvPr/>
        </p:nvSpPr>
        <p:spPr>
          <a:xfrm>
            <a:off x="363262" y="2909641"/>
            <a:ext cx="300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Eras Medium ITC" panose="020B0602030504020804" pitchFamily="34" charset="0"/>
              </a:rPr>
              <a:t>Step 3:</a:t>
            </a:r>
          </a:p>
        </p:txBody>
      </p:sp>
    </p:spTree>
    <p:extLst>
      <p:ext uri="{BB962C8B-B14F-4D97-AF65-F5344CB8AC3E}">
        <p14:creationId xmlns:p14="http://schemas.microsoft.com/office/powerpoint/2010/main" val="115516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Expected Result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D716C-2C5B-4C87-A476-259A9DE58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2" y="1374688"/>
            <a:ext cx="10515600" cy="4351338"/>
          </a:xfrm>
        </p:spPr>
        <p:txBody>
          <a:bodyPr/>
          <a:lstStyle/>
          <a:p>
            <a:r>
              <a:rPr lang="en-MY" dirty="0"/>
              <a:t>JAVA Application Interface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5D714-D6E6-42DA-926A-BFD609B9526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8" t="6820" r="39318" b="4222"/>
          <a:stretch/>
        </p:blipFill>
        <p:spPr bwMode="auto">
          <a:xfrm>
            <a:off x="4331304" y="1735250"/>
            <a:ext cx="3529391" cy="4795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199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Gantt - Chart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5C25C7-D251-4FC9-B77B-C987C0FFE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124" y="1423988"/>
            <a:ext cx="8019751" cy="49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92AD-222B-4632-9B8B-84415DF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5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MY" sz="2400" dirty="0"/>
              <a:t>Halliday et al. “Fundamentals of Physics”, 7</a:t>
            </a:r>
            <a:r>
              <a:rPr lang="en-MY" sz="2400" baseline="30000" dirty="0"/>
              <a:t>th</a:t>
            </a:r>
            <a:r>
              <a:rPr lang="en-MY" sz="2400" dirty="0"/>
              <a:t> Edition. 111 River Street, NJ, 2005, John Wiley 	&amp; Sons, Inc.</a:t>
            </a:r>
          </a:p>
          <a:p>
            <a:pPr marL="0" indent="0">
              <a:buNone/>
            </a:pPr>
            <a:r>
              <a:rPr lang="en-MY" sz="2400" dirty="0"/>
              <a:t>Mohamed, N., </a:t>
            </a:r>
            <a:r>
              <a:rPr lang="en-MY" sz="2400" dirty="0" err="1"/>
              <a:t>Sulaiman</a:t>
            </a:r>
            <a:r>
              <a:rPr lang="en-MY" sz="2400" dirty="0"/>
              <a:t>, Z., Ismail, A., </a:t>
            </a:r>
            <a:r>
              <a:rPr lang="en-MY" sz="2400" dirty="0" err="1"/>
              <a:t>Suban</a:t>
            </a:r>
            <a:r>
              <a:rPr lang="en-MY" sz="2400" dirty="0"/>
              <a:t>, R., </a:t>
            </a:r>
            <a:r>
              <a:rPr lang="en-MY" sz="2400" dirty="0" err="1"/>
              <a:t>Rusdi</a:t>
            </a:r>
            <a:r>
              <a:rPr lang="en-MY" sz="2400" dirty="0"/>
              <a:t>, H., </a:t>
            </a:r>
            <a:r>
              <a:rPr lang="en-MY" sz="2400" dirty="0" err="1"/>
              <a:t>Supaa’t</a:t>
            </a:r>
            <a:r>
              <a:rPr lang="en-MY" sz="2400" dirty="0"/>
              <a:t>, I., Zainal, N., </a:t>
            </a:r>
            <a:r>
              <a:rPr lang="en-MY" sz="2400" dirty="0" err="1"/>
              <a:t>Salwa</a:t>
            </a:r>
            <a:r>
              <a:rPr lang="en-MY" sz="2400" dirty="0"/>
              <a:t> U. 	and Leong, K., 2012.  </a:t>
            </a:r>
            <a:r>
              <a:rPr lang="en-MY" sz="2400" i="1" dirty="0"/>
              <a:t>College Physics</a:t>
            </a:r>
            <a:r>
              <a:rPr lang="en-MY" sz="2400" dirty="0"/>
              <a:t>. Shah </a:t>
            </a:r>
            <a:r>
              <a:rPr lang="en-MY" sz="2400" dirty="0" err="1"/>
              <a:t>Alam</a:t>
            </a:r>
            <a:r>
              <a:rPr lang="en-MY" sz="2400" dirty="0"/>
              <a:t>: IPTA PUBLICATION SDN BHD, 	pp.46 - 47</a:t>
            </a:r>
          </a:p>
          <a:p>
            <a:pPr marL="0" indent="0">
              <a:buNone/>
            </a:pPr>
            <a:r>
              <a:rPr lang="en-MY" sz="2400" dirty="0" err="1"/>
              <a:t>Mohammadi</a:t>
            </a:r>
            <a:r>
              <a:rPr lang="en-MY" sz="2400" dirty="0"/>
              <a:t> S, </a:t>
            </a:r>
            <a:r>
              <a:rPr lang="en-MY" sz="2400" dirty="0" err="1"/>
              <a:t>Jalalabadi</a:t>
            </a:r>
            <a:r>
              <a:rPr lang="en-MY" sz="2400" dirty="0"/>
              <a:t> Y, </a:t>
            </a:r>
            <a:r>
              <a:rPr lang="en-MY" sz="2400" dirty="0" err="1"/>
              <a:t>Amiri</a:t>
            </a:r>
            <a:r>
              <a:rPr lang="en-MY" sz="2400" dirty="0"/>
              <a:t> FN. </a:t>
            </a:r>
            <a:r>
              <a:rPr lang="en-MY" sz="2400" dirty="0" err="1"/>
              <a:t>Analyzing</a:t>
            </a:r>
            <a:r>
              <a:rPr lang="en-MY" sz="2400" dirty="0"/>
              <a:t>, investigating and calculating the optimum 	mode of the parameters affecting the record of the javelin throw including the 	initial velocity, initial angle, and initial height of throw. Turk J </a:t>
            </a:r>
            <a:r>
              <a:rPr lang="en-MY" sz="2400" dirty="0" err="1"/>
              <a:t>Kinesiol</a:t>
            </a:r>
            <a:r>
              <a:rPr lang="en-MY" sz="2400" dirty="0"/>
              <a:t>, 2019; 5(1): 1-	14.</a:t>
            </a:r>
          </a:p>
          <a:p>
            <a:pPr marL="0" indent="0">
              <a:buNone/>
            </a:pPr>
            <a:r>
              <a:rPr lang="en-MY" sz="2400" dirty="0" err="1"/>
              <a:t>S.M.Abubshara</a:t>
            </a:r>
            <a:r>
              <a:rPr lang="en-MY" sz="2400" dirty="0"/>
              <a:t>, J., "Abdul Fattah, O., Ali </a:t>
            </a:r>
            <a:r>
              <a:rPr lang="en-MY" sz="2400" dirty="0" err="1"/>
              <a:t>Adulmajeed</a:t>
            </a:r>
            <a:r>
              <a:rPr lang="en-MY" sz="2400" dirty="0"/>
              <a:t> </a:t>
            </a:r>
            <a:r>
              <a:rPr lang="en-MY" sz="2400" dirty="0" err="1"/>
              <a:t>Zureigat</a:t>
            </a:r>
            <a:r>
              <a:rPr lang="en-MY" sz="2400" dirty="0"/>
              <a:t>, A. and </a:t>
            </a:r>
            <a:r>
              <a:rPr lang="en-MY" sz="2400" dirty="0" err="1"/>
              <a:t>Tarawneh</a:t>
            </a:r>
            <a:r>
              <a:rPr lang="en-MY" sz="2400" dirty="0"/>
              <a:t>, A. 	(2019). </a:t>
            </a:r>
            <a:r>
              <a:rPr lang="en-MY" sz="2400" i="1" dirty="0"/>
              <a:t>The optimum release height for javelin throwers proportion to their lengths</a:t>
            </a:r>
            <a:r>
              <a:rPr lang="en-MY" sz="2400" dirty="0"/>
              <a:t>. 	[online] ResearchGate. Available at: 	https://www.researchgate.net/publication/328631319_The_optimum_release_</a:t>
            </a:r>
          </a:p>
          <a:p>
            <a:pPr marL="0" indent="0">
              <a:buNone/>
            </a:pPr>
            <a:r>
              <a:rPr lang="en-MY" sz="2400" dirty="0"/>
              <a:t>	</a:t>
            </a:r>
            <a:r>
              <a:rPr lang="en-MY" sz="2400" dirty="0" err="1"/>
              <a:t>height_for</a:t>
            </a:r>
            <a:r>
              <a:rPr lang="en-MY" sz="2400" dirty="0"/>
              <a:t> </a:t>
            </a:r>
            <a:r>
              <a:rPr lang="en-MY" sz="2400" dirty="0" err="1"/>
              <a:t>javelin_throwers_proportion_to_their_lengths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427491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92AD-222B-4632-9B8B-84415DF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5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MY" dirty="0"/>
              <a:t>J, Clark. (2019). </a:t>
            </a:r>
            <a:r>
              <a:rPr lang="en-MY" i="1" dirty="0"/>
              <a:t>Optimal Javelin Flight: Physics and Fixes - Just Fly Sports 	Performance</a:t>
            </a:r>
            <a:r>
              <a:rPr lang="en-MY" dirty="0"/>
              <a:t>. [online] Just 	Fly Sports Performance. Available at: 	https://www.just-fly-sports.com/optimal-javelin-	flight-physics-and-fixes/ </a:t>
            </a:r>
          </a:p>
          <a:p>
            <a:pPr marL="0" indent="0">
              <a:buNone/>
            </a:pPr>
            <a:r>
              <a:rPr lang="en-MY" dirty="0"/>
              <a:t>Brooker, J. (2019, October 15). Physics of Javelin Throwing. Retrieved from 	&lt;https://www.sportsrec.com/6929852/physics-of-javelin-throwing&gt;.</a:t>
            </a:r>
          </a:p>
          <a:p>
            <a:pPr marL="0" indent="0">
              <a:buNone/>
            </a:pPr>
            <a:r>
              <a:rPr lang="en-MY" dirty="0"/>
              <a:t>Yan, L. (2013). Model Application Research of Javelin Throwing Problem 	Based on 	Computer Simulations and </a:t>
            </a:r>
            <a:r>
              <a:rPr lang="en-MY" dirty="0" err="1"/>
              <a:t>Gray</a:t>
            </a:r>
            <a:r>
              <a:rPr lang="en-MY" dirty="0"/>
              <a:t> Prediction. [online] Tsijournals.com. 	Available at: 	&lt;https://www.tsijournals.com/articles/model-application-	research-of-	javelin-throwing-problem-based-on-computer-simulations-	and-gray-prediction.pdf&gt; </a:t>
            </a:r>
          </a:p>
          <a:p>
            <a:pPr marL="0" indent="0">
              <a:buNone/>
            </a:pPr>
            <a:r>
              <a:rPr lang="en-MY" dirty="0" err="1"/>
              <a:t>Röhler</a:t>
            </a:r>
            <a:r>
              <a:rPr lang="en-MY" dirty="0"/>
              <a:t>, T. (2019). Javelin throwing technique in detail: speed control | Thomas 	</a:t>
            </a:r>
            <a:r>
              <a:rPr lang="en-MY" dirty="0" err="1"/>
              <a:t>Röhler</a:t>
            </a:r>
            <a:r>
              <a:rPr lang="en-MY" dirty="0"/>
              <a:t> - </a:t>
            </a:r>
            <a:r>
              <a:rPr lang="en-MY" dirty="0" err="1"/>
              <a:t>Offizielle</a:t>
            </a:r>
            <a:r>
              <a:rPr lang="en-MY" dirty="0"/>
              <a:t> Website. [online] Thomas </a:t>
            </a:r>
            <a:r>
              <a:rPr lang="en-MY" dirty="0" err="1"/>
              <a:t>Röhler</a:t>
            </a:r>
            <a:r>
              <a:rPr lang="en-MY" dirty="0"/>
              <a:t> - </a:t>
            </a:r>
            <a:r>
              <a:rPr lang="en-MY" dirty="0" err="1"/>
              <a:t>Offizielle</a:t>
            </a:r>
            <a:r>
              <a:rPr lang="en-MY" dirty="0"/>
              <a:t> Website. 	Available at: &lt;https://www.thomas-roehler.de/en/speerwurf-technik-im-	detail-</a:t>
            </a:r>
            <a:r>
              <a:rPr lang="en-MY" dirty="0" err="1"/>
              <a:t>kontrolle</a:t>
            </a:r>
            <a:r>
              <a:rPr lang="en-MY" dirty="0"/>
              <a:t>-der-</a:t>
            </a:r>
            <a:r>
              <a:rPr lang="en-MY" dirty="0" err="1"/>
              <a:t>geschwindigkeit</a:t>
            </a:r>
            <a:r>
              <a:rPr lang="en-MY" dirty="0"/>
              <a:t>/&gt;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48620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92AD-222B-4632-9B8B-84415DF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5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MY" dirty="0"/>
              <a:t>worldathletics.org. 2020. </a:t>
            </a:r>
            <a:r>
              <a:rPr lang="en-MY" i="1" dirty="0"/>
              <a:t>World Athletics | Javelin Throw</a:t>
            </a:r>
            <a:r>
              <a:rPr lang="en-MY" dirty="0"/>
              <a:t>. [online] 	Available at: 	&lt;https://www.worldathletics.org/disciplines/throwing-	event/javelin-throw&gt;</a:t>
            </a:r>
          </a:p>
          <a:p>
            <a:pPr marL="0" indent="0">
              <a:buNone/>
            </a:pPr>
            <a:r>
              <a:rPr lang="en-MY" dirty="0"/>
              <a:t>Projectile Motion Sports Science Degree Physical Education. (n.d.). 	Retrieved 11AD, from 	&lt;https://www.quinticsports.com/projectile-	motion/&gt;.</a:t>
            </a:r>
          </a:p>
          <a:p>
            <a:pPr marL="0" indent="0">
              <a:buNone/>
            </a:pPr>
            <a:r>
              <a:rPr lang="en-MY" dirty="0"/>
              <a:t>International Olympic Committee. n.d. </a:t>
            </a:r>
            <a:r>
              <a:rPr lang="en-MY" i="1" dirty="0"/>
              <a:t>Rio 2016 Javelin Throw Men – 	Olympic Athletics. </a:t>
            </a:r>
            <a:r>
              <a:rPr lang="en-MY" dirty="0"/>
              <a:t>[online] Available at : 	&lt;https://www.olympic.org/rio-2016/athletics/javelin-throw-	men&gt;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9353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92AD-222B-4632-9B8B-84415DF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54"/>
            <a:ext cx="10515600" cy="4351338"/>
          </a:xfrm>
        </p:spPr>
        <p:txBody>
          <a:bodyPr/>
          <a:lstStyle/>
          <a:p>
            <a:r>
              <a:rPr lang="en-MY" dirty="0">
                <a:cs typeface="Times New Roman" panose="02020603050405020304" pitchFamily="18" charset="0"/>
              </a:rPr>
              <a:t>A track and field event – exist since around the Ancient Games.</a:t>
            </a:r>
          </a:p>
          <a:p>
            <a:endParaRPr lang="en-MY" dirty="0">
              <a:cs typeface="Times New Roman" panose="02020603050405020304" pitchFamily="18" charset="0"/>
            </a:endParaRPr>
          </a:p>
          <a:p>
            <a:r>
              <a:rPr lang="en-MY" dirty="0">
                <a:cs typeface="Times New Roman" panose="02020603050405020304" pitchFamily="18" charset="0"/>
              </a:rPr>
              <a:t>Projectile motion method applied.</a:t>
            </a:r>
          </a:p>
          <a:p>
            <a:endParaRPr lang="en-MY" dirty="0">
              <a:cs typeface="Times New Roman" panose="02020603050405020304" pitchFamily="18" charset="0"/>
            </a:endParaRPr>
          </a:p>
          <a:p>
            <a:r>
              <a:rPr lang="en-MY">
                <a:cs typeface="Times New Roman" panose="02020603050405020304" pitchFamily="18" charset="0"/>
              </a:rPr>
              <a:t>Most </a:t>
            </a:r>
            <a:r>
              <a:rPr lang="en-MY" dirty="0">
                <a:cs typeface="Times New Roman" panose="02020603050405020304" pitchFamily="18" charset="0"/>
              </a:rPr>
              <a:t>crucial factor – Release height, speed, release angle.</a:t>
            </a:r>
          </a:p>
          <a:p>
            <a:endParaRPr lang="en-MY" dirty="0">
              <a:cs typeface="Times New Roman" panose="02020603050405020304" pitchFamily="18" charset="0"/>
            </a:endParaRPr>
          </a:p>
          <a:p>
            <a:r>
              <a:rPr lang="en-MY" dirty="0">
                <a:cs typeface="Times New Roman" panose="02020603050405020304" pitchFamily="18" charset="0"/>
              </a:rPr>
              <a:t>To achieve maximum range, a javelin at release must have the optimal release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350665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DA94C-3343-426C-9394-1A581F84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5009"/>
            <a:ext cx="10515600" cy="5361954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The javelin thrown from the higher height is going to cover more distance (Clark, 2014).</a:t>
            </a:r>
          </a:p>
          <a:p>
            <a:endParaRPr lang="en-MY" dirty="0">
              <a:cs typeface="Times New Roman" panose="02020603050405020304" pitchFamily="18" charset="0"/>
            </a:endParaRPr>
          </a:p>
          <a:p>
            <a:r>
              <a:rPr lang="en-MY" dirty="0">
                <a:cs typeface="Times New Roman" panose="02020603050405020304" pitchFamily="18" charset="0"/>
              </a:rPr>
              <a:t>Release angle and height play important roles in the range of the javelin, but release speed is most crucial factor (Liu et al., 2010).</a:t>
            </a:r>
          </a:p>
          <a:p>
            <a:endParaRPr lang="en-MY" dirty="0">
              <a:cs typeface="Times New Roman" panose="02020603050405020304" pitchFamily="18" charset="0"/>
            </a:endParaRPr>
          </a:p>
          <a:p>
            <a:r>
              <a:rPr lang="en-MY" dirty="0">
                <a:cs typeface="Times New Roman" panose="02020603050405020304" pitchFamily="18" charset="0"/>
              </a:rPr>
              <a:t>Other elements that effect the javelin throw result: the correct throwing technique, weather conditions, javelin type and quality and type or level of track and field competition.</a:t>
            </a:r>
          </a:p>
          <a:p>
            <a:endParaRPr lang="en-MY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92AD-222B-4632-9B8B-84415DF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53"/>
            <a:ext cx="10515600" cy="4550051"/>
          </a:xfrm>
        </p:spPr>
        <p:txBody>
          <a:bodyPr>
            <a:normAutofit/>
          </a:bodyPr>
          <a:lstStyle/>
          <a:p>
            <a:r>
              <a:rPr lang="en-MY" dirty="0">
                <a:cs typeface="Times New Roman" panose="02020603050405020304" pitchFamily="18" charset="0"/>
              </a:rPr>
              <a:t>Javelin throw is the combination of basic physics and the human ability.</a:t>
            </a:r>
          </a:p>
          <a:p>
            <a:r>
              <a:rPr lang="en-MY" dirty="0">
                <a:cs typeface="Times New Roman" panose="02020603050405020304" pitchFamily="18" charset="0"/>
              </a:rPr>
              <a:t>It easy to calculate the correct way to throw, but it can be much harder to execute (J Clark, 2014).</a:t>
            </a:r>
          </a:p>
          <a:p>
            <a:r>
              <a:rPr lang="en-MY" dirty="0">
                <a:cs typeface="Times New Roman" panose="02020603050405020304" pitchFamily="18" charset="0"/>
              </a:rPr>
              <a:t>Correcting technique also hard if you are not sure what you are doing wrong (J Clark, 2014).</a:t>
            </a:r>
          </a:p>
          <a:p>
            <a:r>
              <a:rPr lang="en-MY" dirty="0">
                <a:cs typeface="Times New Roman" panose="02020603050405020304" pitchFamily="18" charset="0"/>
              </a:rPr>
              <a:t>Most essential goal in the javelin throw is the throwing record – other factors (weather, time, athlete physical) also could gives some effects</a:t>
            </a:r>
          </a:p>
          <a:p>
            <a:r>
              <a:rPr lang="en-MY" dirty="0">
                <a:cs typeface="Times New Roman" panose="02020603050405020304" pitchFamily="18" charset="0"/>
              </a:rPr>
              <a:t>The concern of researchers is how to help the athletes achieves better performance.</a:t>
            </a:r>
          </a:p>
        </p:txBody>
      </p:sp>
    </p:spTree>
    <p:extLst>
      <p:ext uri="{BB962C8B-B14F-4D97-AF65-F5344CB8AC3E}">
        <p14:creationId xmlns:p14="http://schemas.microsoft.com/office/powerpoint/2010/main" val="200474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DA94C-3343-426C-9394-1A581F84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5009"/>
            <a:ext cx="10515600" cy="5361954"/>
          </a:xfrm>
        </p:spPr>
        <p:txBody>
          <a:bodyPr/>
          <a:lstStyle/>
          <a:p>
            <a:r>
              <a:rPr lang="en-MY" dirty="0">
                <a:cs typeface="Times New Roman" panose="02020603050405020304" pitchFamily="18" charset="0"/>
              </a:rPr>
              <a:t>This research can be an alternative for the coaches and the athletes to improve their throwing techniques.</a:t>
            </a:r>
          </a:p>
          <a:p>
            <a:endParaRPr lang="en-MY" dirty="0">
              <a:cs typeface="Times New Roman" panose="02020603050405020304" pitchFamily="18" charset="0"/>
            </a:endParaRPr>
          </a:p>
          <a:p>
            <a:r>
              <a:rPr lang="en-MY" dirty="0">
                <a:cs typeface="Times New Roman" panose="02020603050405020304" pitchFamily="18" charset="0"/>
              </a:rPr>
              <a:t>Malaysian javelin throw records: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dirty="0">
                <a:cs typeface="Times New Roman" panose="02020603050405020304" pitchFamily="18" charset="0"/>
              </a:rPr>
              <a:t> Mohamed Yazid Imran – 73.34 metre (1995)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dirty="0">
                <a:cs typeface="Times New Roman" panose="02020603050405020304" pitchFamily="18" charset="0"/>
              </a:rPr>
              <a:t> Kho Mei Kwang – 62.90 metre (1999)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dirty="0">
                <a:cs typeface="Times New Roman" panose="02020603050405020304" pitchFamily="18" charset="0"/>
              </a:rPr>
              <a:t> Siti Nur </a:t>
            </a:r>
            <a:r>
              <a:rPr lang="en-MY" dirty="0" err="1">
                <a:cs typeface="Times New Roman" panose="02020603050405020304" pitchFamily="18" charset="0"/>
              </a:rPr>
              <a:t>Nadiah</a:t>
            </a:r>
            <a:r>
              <a:rPr lang="en-MY" dirty="0">
                <a:cs typeface="Times New Roman" panose="02020603050405020304" pitchFamily="18" charset="0"/>
              </a:rPr>
              <a:t> Othman – 49.34 metre (2014)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MY" dirty="0">
              <a:cs typeface="Times New Roman" panose="02020603050405020304" pitchFamily="18" charset="0"/>
            </a:endParaRPr>
          </a:p>
          <a:p>
            <a:r>
              <a:rPr lang="en-MY" dirty="0">
                <a:cs typeface="Times New Roman" panose="02020603050405020304" pitchFamily="18" charset="0"/>
              </a:rPr>
              <a:t>There is no new improvement nor new exceeding record from the Malaysian athletes afterwards.</a:t>
            </a:r>
          </a:p>
          <a:p>
            <a:pPr marL="457200" lvl="1" indent="0">
              <a:buNone/>
            </a:pPr>
            <a:endParaRPr lang="en-MY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0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92AD-222B-4632-9B8B-84415DF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5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MY" dirty="0">
                <a:cs typeface="Times New Roman" panose="02020603050405020304" pitchFamily="18" charset="0"/>
              </a:rPr>
              <a:t> To identify the factors that improve the javelin throw record of the athletes.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MY" dirty="0">
                <a:cs typeface="Times New Roman" panose="02020603050405020304" pitchFamily="18" charset="0"/>
              </a:rPr>
              <a:t> To identify the initial velocity, the throwing angle and horizontal distance to attain the best performance of javelin throw.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MY" dirty="0">
                <a:cs typeface="Times New Roman" panose="02020603050405020304" pitchFamily="18" charset="0"/>
              </a:rPr>
              <a:t> To identify the relationship between the javelin’s release conditions and the range of the javelin throw.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MY" dirty="0">
                <a:cs typeface="Times New Roman" panose="02020603050405020304" pitchFamily="18" charset="0"/>
              </a:rPr>
              <a:t> To apply the projectile motion of javelin throw sport in JAVA  application, Graphical User Interface (GUI).</a:t>
            </a:r>
          </a:p>
        </p:txBody>
      </p:sp>
    </p:spTree>
    <p:extLst>
      <p:ext uri="{BB962C8B-B14F-4D97-AF65-F5344CB8AC3E}">
        <p14:creationId xmlns:p14="http://schemas.microsoft.com/office/powerpoint/2010/main" val="244287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Significance / Benefits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92AD-222B-4632-9B8B-84415DF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54"/>
            <a:ext cx="10515600" cy="435133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May help the coaches and their athletes to improve their performances for javelin throw competition and to plan strategies.</a:t>
            </a:r>
            <a:endParaRPr lang="en-MY" dirty="0">
              <a:cs typeface="Times New Roman" panose="02020603050405020304" pitchFamily="18" charset="0"/>
            </a:endParaRPr>
          </a:p>
          <a:p>
            <a:r>
              <a:rPr lang="en-MY" dirty="0">
                <a:cs typeface="Times New Roman" panose="02020603050405020304" pitchFamily="18" charset="0"/>
              </a:rPr>
              <a:t>The result of this project will help the javelin thrower to improve their performances and the throwing techniques. </a:t>
            </a:r>
          </a:p>
          <a:p>
            <a:r>
              <a:rPr lang="en-US" dirty="0">
                <a:cs typeface="Times New Roman" panose="02020603050405020304" pitchFamily="18" charset="0"/>
              </a:rPr>
              <a:t>The javelin athlete can practice their consistency in throwing the spear during training sessions.</a:t>
            </a:r>
          </a:p>
          <a:p>
            <a:r>
              <a:rPr lang="en-US" dirty="0">
                <a:cs typeface="Times New Roman" panose="02020603050405020304" pitchFamily="18" charset="0"/>
              </a:rPr>
              <a:t>The method applied can also be used in other throwing sport ; discus, shot put or hammer throw.</a:t>
            </a:r>
          </a:p>
          <a:p>
            <a:endParaRPr lang="en-MY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8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Scope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92AD-222B-4632-9B8B-84415DF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54"/>
            <a:ext cx="10515600" cy="4351338"/>
          </a:xfrm>
        </p:spPr>
        <p:txBody>
          <a:bodyPr/>
          <a:lstStyle/>
          <a:p>
            <a:r>
              <a:rPr lang="en-MY" dirty="0">
                <a:cs typeface="Times New Roman" panose="02020603050405020304" pitchFamily="18" charset="0"/>
              </a:rPr>
              <a:t>Data collected will be applied projectile motion method with different international athletes – Olympics official website</a:t>
            </a:r>
          </a:p>
          <a:p>
            <a:r>
              <a:rPr lang="en-MY" dirty="0"/>
              <a:t>The calculation is based on the height and best personal performance of the athletes. </a:t>
            </a:r>
          </a:p>
          <a:p>
            <a:r>
              <a:rPr lang="en-MY" dirty="0"/>
              <a:t>To enhance the performance of Malaysian athletes by determine the maximum distance of the throwed spear.</a:t>
            </a:r>
          </a:p>
          <a:p>
            <a:r>
              <a:rPr lang="en-MY" dirty="0"/>
              <a:t>The air resistance will be ignored because it only have minor effect to the spear.</a:t>
            </a:r>
          </a:p>
          <a:p>
            <a:endParaRPr lang="en-MY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4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BE60-4251-44F4-BA54-F202C3C0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u="sng" dirty="0">
                <a:latin typeface="Comic Sans MS" panose="030F0702030302020204" pitchFamily="66" charset="0"/>
                <a:cs typeface="Times New Roman" panose="02020603050405020304" pitchFamily="18" charset="0"/>
              </a:rPr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92AD-222B-4632-9B8B-84415DF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54"/>
            <a:ext cx="10313504" cy="4351338"/>
          </a:xfrm>
        </p:spPr>
        <p:txBody>
          <a:bodyPr>
            <a:normAutofit/>
          </a:bodyPr>
          <a:lstStyle/>
          <a:p>
            <a:r>
              <a:rPr lang="en-MY" dirty="0">
                <a:cs typeface="Arial" panose="020B0604020202020204" pitchFamily="34" charset="0"/>
              </a:rPr>
              <a:t>Projectile motion is an object launched that travels through the air and can be applied to many types of sports.</a:t>
            </a:r>
          </a:p>
          <a:p>
            <a:r>
              <a:rPr lang="en-MY" dirty="0">
                <a:cs typeface="Arial" panose="020B0604020202020204" pitchFamily="34" charset="0"/>
              </a:rPr>
              <a:t>The horizontal distance of the javelin throwing reaches the maximum usually in 45 degrees when there is no air resistance (</a:t>
            </a:r>
            <a:r>
              <a:rPr lang="en-MY" dirty="0" err="1">
                <a:cs typeface="Arial" panose="020B0604020202020204" pitchFamily="34" charset="0"/>
              </a:rPr>
              <a:t>Limin</a:t>
            </a:r>
            <a:r>
              <a:rPr lang="en-MY" dirty="0">
                <a:cs typeface="Arial" panose="020B0604020202020204" pitchFamily="34" charset="0"/>
              </a:rPr>
              <a:t> Yan, 2013).</a:t>
            </a:r>
          </a:p>
          <a:p>
            <a:r>
              <a:rPr lang="en-MY" dirty="0"/>
              <a:t>To attain maximum official distance, a released javelin must have the optimal release characteristics for maximum theoretical vacuum or no air resistance projectile motion (</a:t>
            </a:r>
            <a:r>
              <a:rPr lang="en-MY" dirty="0" err="1"/>
              <a:t>Vitasalo</a:t>
            </a:r>
            <a:r>
              <a:rPr lang="en-MY" dirty="0"/>
              <a:t>, et.al, 2007)</a:t>
            </a:r>
            <a:endParaRPr lang="en-MY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917</Words>
  <Application>Microsoft Office PowerPoint</Application>
  <PresentationFormat>Widescreen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Bahnschrift</vt:lpstr>
      <vt:lpstr>Calibri</vt:lpstr>
      <vt:lpstr>Calibri Light</vt:lpstr>
      <vt:lpstr>Comic Sans MS</vt:lpstr>
      <vt:lpstr>DejaVu Serif</vt:lpstr>
      <vt:lpstr>Eras Medium ITC</vt:lpstr>
      <vt:lpstr>Times New Roman</vt:lpstr>
      <vt:lpstr>Wingdings</vt:lpstr>
      <vt:lpstr>Office Theme</vt:lpstr>
      <vt:lpstr>PowerPoint Presentation</vt:lpstr>
      <vt:lpstr>Introduction</vt:lpstr>
      <vt:lpstr>PowerPoint Presentation</vt:lpstr>
      <vt:lpstr>Problem Statement</vt:lpstr>
      <vt:lpstr>PowerPoint Presentation</vt:lpstr>
      <vt:lpstr>Objectives</vt:lpstr>
      <vt:lpstr>Significance / Benefits of Study</vt:lpstr>
      <vt:lpstr>Scope of The Project</vt:lpstr>
      <vt:lpstr>Literature Review</vt:lpstr>
      <vt:lpstr>PowerPoint Presentation</vt:lpstr>
      <vt:lpstr>Methodology</vt:lpstr>
      <vt:lpstr>Expected Result</vt:lpstr>
      <vt:lpstr>Expected Result</vt:lpstr>
      <vt:lpstr>Expected Result</vt:lpstr>
      <vt:lpstr>Gantt - Chart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NUR AINA NADZIRAH BINTI AHMAD MIHAFIZUDDIN</dc:creator>
  <cp:lastModifiedBy>NUR AINA NADZIRAH BINTI AHMAD MIHAFIZUDDIN</cp:lastModifiedBy>
  <cp:revision>20</cp:revision>
  <dcterms:created xsi:type="dcterms:W3CDTF">2020-07-13T03:44:18Z</dcterms:created>
  <dcterms:modified xsi:type="dcterms:W3CDTF">2020-07-30T08:00:54Z</dcterms:modified>
</cp:coreProperties>
</file>