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6" r:id="rId3"/>
    <p:sldId id="268" r:id="rId4"/>
    <p:sldId id="269" r:id="rId5"/>
    <p:sldId id="270" r:id="rId6"/>
    <p:sldId id="271" r:id="rId7"/>
    <p:sldId id="272" r:id="rId8"/>
    <p:sldId id="273" r:id="rId9"/>
    <p:sldId id="274" r:id="rId10"/>
    <p:sldId id="275" r:id="rId11"/>
    <p:sldId id="276" r:id="rId12"/>
    <p:sldId id="277" r:id="rId13"/>
    <p:sldId id="300" r:id="rId14"/>
    <p:sldId id="298" r:id="rId15"/>
    <p:sldId id="299" r:id="rId16"/>
    <p:sldId id="301" r:id="rId17"/>
    <p:sldId id="302" r:id="rId18"/>
    <p:sldId id="303" r:id="rId19"/>
    <p:sldId id="304" r:id="rId20"/>
    <p:sldId id="284" r:id="rId21"/>
    <p:sldId id="288" r:id="rId22"/>
    <p:sldId id="296" r:id="rId23"/>
    <p:sldId id="289" r:id="rId24"/>
    <p:sldId id="305" r:id="rId25"/>
    <p:sldId id="290" r:id="rId26"/>
    <p:sldId id="297" r:id="rId27"/>
    <p:sldId id="291" r:id="rId28"/>
    <p:sldId id="292" r:id="rId29"/>
    <p:sldId id="293" r:id="rId30"/>
    <p:sldId id="306" r:id="rId31"/>
    <p:sldId id="29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2ED45DA4-20A0-489C-AFEF-4FE6C0218966}" type="datetimeFigureOut">
              <a:rPr lang="en-MY" smtClean="0"/>
              <a:t>1/8/2020</a:t>
            </a:fld>
            <a:endParaRPr lang="en-MY"/>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MY"/>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bg2"/>
                </a:solidFill>
              </a:defRPr>
            </a:lvl1pPr>
          </a:lstStyle>
          <a:p>
            <a:fld id="{DCE2DC94-A26D-4D32-8883-A60C3840FC71}" type="slidenum">
              <a:rPr lang="en-MY" smtClean="0"/>
              <a:t>‹#›</a:t>
            </a:fld>
            <a:endParaRPr lang="en-MY"/>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290214"/>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D45DA4-20A0-489C-AFEF-4FE6C0218966}"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4266657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2ED45DA4-20A0-489C-AFEF-4FE6C0218966}" type="datetimeFigureOut">
              <a:rPr lang="en-MY" smtClean="0"/>
              <a:t>1/8/2020</a:t>
            </a:fld>
            <a:endParaRPr lang="en-MY"/>
          </a:p>
        </p:txBody>
      </p:sp>
      <p:sp>
        <p:nvSpPr>
          <p:cNvPr id="5" name="Footer Placeholder 4"/>
          <p:cNvSpPr>
            <a:spLocks noGrp="1"/>
          </p:cNvSpPr>
          <p:nvPr>
            <p:ph type="ftr" sz="quarter" idx="11"/>
          </p:nvPr>
        </p:nvSpPr>
        <p:spPr>
          <a:xfrm>
            <a:off x="6536187" y="6315949"/>
            <a:ext cx="3814856" cy="365125"/>
          </a:xfrm>
        </p:spPr>
        <p:txBody>
          <a:bodyPr/>
          <a:lstStyle/>
          <a:p>
            <a:endParaRPr lang="en-MY"/>
          </a:p>
        </p:txBody>
      </p:sp>
      <p:sp>
        <p:nvSpPr>
          <p:cNvPr id="6" name="Slide Number Placeholder 5"/>
          <p:cNvSpPr>
            <a:spLocks noGrp="1"/>
          </p:cNvSpPr>
          <p:nvPr>
            <p:ph type="sldNum" sz="quarter" idx="12"/>
          </p:nvPr>
        </p:nvSpPr>
        <p:spPr>
          <a:xfrm>
            <a:off x="11784011" y="5607592"/>
            <a:ext cx="407988" cy="365125"/>
          </a:xfrm>
        </p:spPr>
        <p:txBody>
          <a:bodyPr/>
          <a:lstStyle/>
          <a:p>
            <a:fld id="{DCE2DC94-A26D-4D32-8883-A60C3840FC71}" type="slidenum">
              <a:rPr lang="en-MY" smtClean="0"/>
              <a:t>‹#›</a:t>
            </a:fld>
            <a:endParaRPr lang="en-MY"/>
          </a:p>
        </p:txBody>
      </p:sp>
      <p:cxnSp>
        <p:nvCxnSpPr>
          <p:cNvPr id="13" name="Straight Connector 12" title="Horizontal Rule Line"/>
          <p:cNvCxnSpPr/>
          <p:nvPr/>
        </p:nvCxnSpPr>
        <p:spPr>
          <a:xfrm>
            <a:off x="0" y="6199730"/>
            <a:ext cx="10260011"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6989014"/>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D45DA4-20A0-489C-AFEF-4FE6C0218966}"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3452970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tx1">
                    <a:lumMod val="85000"/>
                    <a:lumOff val="15000"/>
                  </a:schemeClr>
                </a:solidFill>
              </a:defRPr>
            </a:lvl1pPr>
          </a:lstStyle>
          <a:p>
            <a:fld id="{2ED45DA4-20A0-489C-AFEF-4FE6C0218966}" type="datetimeFigureOut">
              <a:rPr lang="en-MY" smtClean="0"/>
              <a:t>1/8/2020</a:t>
            </a:fld>
            <a:endParaRPr lang="en-MY"/>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tx1">
                    <a:lumMod val="85000"/>
                    <a:lumOff val="15000"/>
                  </a:schemeClr>
                </a:solidFill>
              </a:defRPr>
            </a:lvl1pPr>
          </a:lstStyle>
          <a:p>
            <a:endParaRPr lang="en-MY"/>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DCE2DC94-A26D-4D32-8883-A60C3840FC71}" type="slidenum">
              <a:rPr lang="en-MY" smtClean="0"/>
              <a:t>‹#›</a:t>
            </a:fld>
            <a:endParaRPr lang="en-MY"/>
          </a:p>
        </p:txBody>
      </p:sp>
      <p:cxnSp>
        <p:nvCxnSpPr>
          <p:cNvPr id="10" name="Straight Connector 9" title="Horizontal Rule Line"/>
          <p:cNvCxnSpPr/>
          <p:nvPr/>
        </p:nvCxnSpPr>
        <p:spPr>
          <a:xfrm flipH="1">
            <a:off x="1" y="6178167"/>
            <a:ext cx="10244326"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7775176"/>
      </p:ext>
    </p:extLst>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ED45DA4-20A0-489C-AFEF-4FE6C0218966}" type="datetimeFigureOut">
              <a:rPr lang="en-MY" smtClean="0"/>
              <a:t>1/8/2020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1403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ED45DA4-20A0-489C-AFEF-4FE6C0218966}" type="datetimeFigureOut">
              <a:rPr lang="en-MY" smtClean="0"/>
              <a:t>1/8/2020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3431048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ED45DA4-20A0-489C-AFEF-4FE6C0218966}" type="datetimeFigureOut">
              <a:rPr lang="en-MY" smtClean="0"/>
              <a:t>1/8/2020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3562049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45DA4-20A0-489C-AFEF-4FE6C0218966}" type="datetimeFigureOut">
              <a:rPr lang="en-MY" smtClean="0"/>
              <a:t>1/8/2020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51909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45DA4-20A0-489C-AFEF-4FE6C0218966}" type="datetimeFigureOut">
              <a:rPr lang="en-MY" smtClean="0"/>
              <a:t>1/8/2020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892079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45DA4-20A0-489C-AFEF-4FE6C0218966}" type="datetimeFigureOut">
              <a:rPr lang="en-MY" smtClean="0"/>
              <a:t>1/8/2020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CE2DC94-A26D-4D32-8883-A60C3840FC71}" type="slidenum">
              <a:rPr lang="en-MY" smtClean="0"/>
              <a:t>‹#›</a:t>
            </a:fld>
            <a:endParaRPr lang="en-MY"/>
          </a:p>
        </p:txBody>
      </p:sp>
    </p:spTree>
    <p:extLst>
      <p:ext uri="{BB962C8B-B14F-4D97-AF65-F5344CB8AC3E}">
        <p14:creationId xmlns:p14="http://schemas.microsoft.com/office/powerpoint/2010/main" val="17416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2ED45DA4-20A0-489C-AFEF-4FE6C0218966}" type="datetimeFigureOut">
              <a:rPr lang="en-MY" smtClean="0"/>
              <a:t>1/8/2020</a:t>
            </a:fld>
            <a:endParaRPr lang="en-MY"/>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MY"/>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DCE2DC94-A26D-4D32-8883-A60C3840FC71}" type="slidenum">
              <a:rPr lang="en-MY" smtClean="0"/>
              <a:t>‹#›</a:t>
            </a:fld>
            <a:endParaRPr lang="en-MY"/>
          </a:p>
        </p:txBody>
      </p:sp>
      <p:cxnSp>
        <p:nvCxnSpPr>
          <p:cNvPr id="10" name="Straight Connector 9" title="Horizontal Rule Line"/>
          <p:cNvCxnSpPr/>
          <p:nvPr/>
        </p:nvCxnSpPr>
        <p:spPr>
          <a:xfrm>
            <a:off x="0" y="6199730"/>
            <a:ext cx="449580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10829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atikah981127@gmail.com" TargetMode="External"/><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011238"/>
            <a:ext cx="9144000" cy="2387600"/>
          </a:xfrm>
        </p:spPr>
        <p:txBody>
          <a:bodyPr>
            <a:noAutofit/>
          </a:bodyPr>
          <a:lstStyle/>
          <a:p>
            <a:pPr algn="ctr">
              <a:lnSpc>
                <a:spcPct val="100000"/>
              </a:lnSpc>
            </a:pPr>
            <a:r>
              <a:rPr lang="en-MY" sz="3600" dirty="0" smtClean="0">
                <a:effectLst>
                  <a:glow rad="228600">
                    <a:schemeClr val="accent3">
                      <a:satMod val="175000"/>
                      <a:alpha val="40000"/>
                    </a:schemeClr>
                  </a:glow>
                </a:effectLst>
              </a:rPr>
              <a:t>MIXED CONVECTION ON UNSTEADY MAGNETOHYDRODYNAMIC (MHD) FLOW OVER A STRETCHING SURFACE WITH THERMAL RADIATION EFFECT</a:t>
            </a:r>
            <a:r>
              <a:rPr lang="en-MY" sz="4800" dirty="0" smtClean="0"/>
              <a:t/>
            </a:r>
            <a:br>
              <a:rPr lang="en-MY" sz="4800" dirty="0" smtClean="0"/>
            </a:br>
            <a:endParaRPr lang="en-MY" sz="4800" dirty="0"/>
          </a:p>
        </p:txBody>
      </p:sp>
      <p:sp>
        <p:nvSpPr>
          <p:cNvPr id="3" name="Subtitle 2"/>
          <p:cNvSpPr>
            <a:spLocks noGrp="1"/>
          </p:cNvSpPr>
          <p:nvPr>
            <p:ph type="subTitle" idx="1"/>
          </p:nvPr>
        </p:nvSpPr>
        <p:spPr>
          <a:xfrm>
            <a:off x="1130300" y="4376738"/>
            <a:ext cx="10375900" cy="1655762"/>
          </a:xfrm>
        </p:spPr>
        <p:txBody>
          <a:bodyPr>
            <a:normAutofit fontScale="92500"/>
          </a:bodyPr>
          <a:lstStyle/>
          <a:p>
            <a:r>
              <a:rPr lang="en-MY" sz="2800" dirty="0" smtClean="0">
                <a:effectLst>
                  <a:glow rad="63500">
                    <a:schemeClr val="accent3">
                      <a:satMod val="175000"/>
                      <a:alpha val="40000"/>
                    </a:schemeClr>
                  </a:glow>
                </a:effectLst>
              </a:rPr>
              <a:t>BY : NUR ATIKAH BINTI ANUAR (2017649722)</a:t>
            </a:r>
          </a:p>
          <a:p>
            <a:r>
              <a:rPr lang="en-MY" sz="2800" dirty="0" smtClean="0">
                <a:effectLst>
                  <a:glow rad="63500">
                    <a:schemeClr val="accent3">
                      <a:satMod val="175000"/>
                      <a:alpha val="40000"/>
                    </a:schemeClr>
                  </a:glow>
                </a:effectLst>
              </a:rPr>
              <a:t>PROGRAM : BACHELOR OF SCIENCE (HONS.) COMPUTER MATHEMATICS</a:t>
            </a:r>
          </a:p>
          <a:p>
            <a:r>
              <a:rPr lang="en-MY" sz="2800" dirty="0" smtClean="0">
                <a:effectLst>
                  <a:glow rad="63500">
                    <a:schemeClr val="accent3">
                      <a:satMod val="175000"/>
                      <a:alpha val="40000"/>
                    </a:schemeClr>
                  </a:glow>
                </a:effectLst>
              </a:rPr>
              <a:t>SUPERVISOR : PN ZANARIAH BINTI MD YUSOF</a:t>
            </a:r>
          </a:p>
          <a:p>
            <a:endParaRPr lang="en-MY" dirty="0"/>
          </a:p>
        </p:txBody>
      </p:sp>
      <p:sp>
        <p:nvSpPr>
          <p:cNvPr id="6" name="TextBox 5"/>
          <p:cNvSpPr txBox="1"/>
          <p:nvPr/>
        </p:nvSpPr>
        <p:spPr>
          <a:xfrm flipH="1">
            <a:off x="1625600" y="6152634"/>
            <a:ext cx="8801100" cy="369332"/>
          </a:xfrm>
          <a:prstGeom prst="rect">
            <a:avLst/>
          </a:prstGeom>
          <a:noFill/>
        </p:spPr>
        <p:txBody>
          <a:bodyPr wrap="square" rtlCol="0">
            <a:spAutoFit/>
          </a:bodyPr>
          <a:lstStyle/>
          <a:p>
            <a:r>
              <a:rPr lang="en-MY" dirty="0" smtClean="0"/>
              <a:t>FACULTY OF COMPUTER AND MATHEMATICAL SCIENCE UITM KUALA TERENGGANU</a:t>
            </a:r>
            <a:endParaRPr lang="en-MY" dirty="0"/>
          </a:p>
        </p:txBody>
      </p:sp>
    </p:spTree>
    <p:extLst>
      <p:ext uri="{BB962C8B-B14F-4D97-AF65-F5344CB8AC3E}">
        <p14:creationId xmlns:p14="http://schemas.microsoft.com/office/powerpoint/2010/main" val="844875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143000" y="825500"/>
            <a:ext cx="26543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HEAT TRANSFER</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Rectangle 4"/>
          <p:cNvSpPr/>
          <p:nvPr/>
        </p:nvSpPr>
        <p:spPr>
          <a:xfrm>
            <a:off x="1028700" y="1968500"/>
            <a:ext cx="9359900" cy="127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150000"/>
              </a:lnSpc>
              <a:buFont typeface="Arial" panose="020B0604020202020204" pitchFamily="34" charset="0"/>
              <a:buChar char="•"/>
            </a:pPr>
            <a:r>
              <a:rPr lang="en-MY" dirty="0" smtClean="0">
                <a:latin typeface="Times New Roman" panose="02020603050405020304" pitchFamily="18" charset="0"/>
                <a:ea typeface="Calibri" panose="020F0502020204030204" pitchFamily="34" charset="0"/>
              </a:rPr>
              <a:t>It is found that the rate of heat transfer decreases when the magnetic parameter increase, Dakshinamoorthy et al. (2014).</a:t>
            </a:r>
            <a:endParaRPr lang="en-MY" dirty="0"/>
          </a:p>
        </p:txBody>
      </p:sp>
    </p:spTree>
    <p:extLst>
      <p:ext uri="{BB962C8B-B14F-4D97-AF65-F5344CB8AC3E}">
        <p14:creationId xmlns:p14="http://schemas.microsoft.com/office/powerpoint/2010/main" val="21533130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14400" y="774700"/>
            <a:ext cx="28321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MIXED CONVECTION</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Rectangle 4"/>
          <p:cNvSpPr/>
          <p:nvPr/>
        </p:nvSpPr>
        <p:spPr>
          <a:xfrm>
            <a:off x="698500" y="2159000"/>
            <a:ext cx="9359900" cy="24257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150000"/>
              </a:lnSpc>
              <a:buFont typeface="Arial" panose="020B0604020202020204" pitchFamily="34" charset="0"/>
              <a:buChar char="•"/>
            </a:pPr>
            <a:r>
              <a:rPr lang="en-MY" dirty="0" smtClean="0">
                <a:latin typeface="Times New Roman" panose="02020603050405020304" pitchFamily="18" charset="0"/>
                <a:ea typeface="Calibri" panose="020F0502020204030204" pitchFamily="34" charset="0"/>
              </a:rPr>
              <a:t>Both </a:t>
            </a:r>
            <a:r>
              <a:rPr lang="en-MY" dirty="0">
                <a:latin typeface="Times New Roman" panose="02020603050405020304" pitchFamily="18" charset="0"/>
                <a:ea typeface="Calibri" panose="020F0502020204030204" pitchFamily="34" charset="0"/>
              </a:rPr>
              <a:t>stretching and buoyancy forces affect the phenomena of flow and heat transfer (Hayat et al., 2015).</a:t>
            </a:r>
            <a:endParaRPr lang="en-MY" dirty="0"/>
          </a:p>
          <a:p>
            <a:pPr marL="285750" indent="-285750">
              <a:lnSpc>
                <a:spcPct val="150000"/>
              </a:lnSpc>
              <a:buFont typeface="Arial" panose="020B0604020202020204" pitchFamily="34" charset="0"/>
              <a:buChar char="•"/>
            </a:pPr>
            <a:r>
              <a:rPr lang="en-MY" dirty="0">
                <a:latin typeface="Times New Roman" panose="02020603050405020304" pitchFamily="18" charset="0"/>
                <a:ea typeface="Calibri" panose="020F0502020204030204" pitchFamily="34" charset="0"/>
              </a:rPr>
              <a:t>Daniel and K. Danial (</a:t>
            </a:r>
            <a:r>
              <a:rPr lang="en-MY" dirty="0" smtClean="0">
                <a:latin typeface="Times New Roman" panose="02020603050405020304" pitchFamily="18" charset="0"/>
                <a:ea typeface="Calibri" panose="020F0502020204030204" pitchFamily="34" charset="0"/>
              </a:rPr>
              <a:t>2015) considered </a:t>
            </a:r>
            <a:r>
              <a:rPr lang="en-MY" dirty="0">
                <a:latin typeface="Times New Roman" panose="02020603050405020304" pitchFamily="18" charset="0"/>
                <a:ea typeface="Calibri" panose="020F0502020204030204" pitchFamily="34" charset="0"/>
              </a:rPr>
              <a:t>fixed Prandtl number which is 0.71 and the other parameters are zero. </a:t>
            </a:r>
            <a:endParaRPr lang="en-MY" dirty="0"/>
          </a:p>
        </p:txBody>
      </p:sp>
    </p:spTree>
    <p:extLst>
      <p:ext uri="{BB962C8B-B14F-4D97-AF65-F5344CB8AC3E}">
        <p14:creationId xmlns:p14="http://schemas.microsoft.com/office/powerpoint/2010/main" val="3097748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342900" y="2295206"/>
            <a:ext cx="4203700" cy="1603694"/>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4000" dirty="0" smtClean="0">
                <a:effectLst>
                  <a:glow rad="63500">
                    <a:schemeClr val="accent6">
                      <a:satMod val="175000"/>
                      <a:alpha val="40000"/>
                    </a:schemeClr>
                  </a:glow>
                </a:effectLst>
                <a:latin typeface="Curlz MT" panose="04040404050702020202" pitchFamily="82" charset="0"/>
              </a:rPr>
              <a:t>METHODOLOGY</a:t>
            </a:r>
            <a:endParaRPr lang="en-MY" sz="4000" dirty="0">
              <a:effectLst>
                <a:glow rad="63500">
                  <a:schemeClr val="accent6">
                    <a:satMod val="175000"/>
                    <a:alpha val="40000"/>
                  </a:schemeClr>
                </a:glow>
              </a:effectLst>
              <a:latin typeface="Curlz MT" panose="04040404050702020202" pitchFamily="82" charset="0"/>
            </a:endParaRPr>
          </a:p>
        </p:txBody>
      </p:sp>
      <p:pic>
        <p:nvPicPr>
          <p:cNvPr id="5" name="Picture 4"/>
          <p:cNvPicPr/>
          <p:nvPr/>
        </p:nvPicPr>
        <p:blipFill>
          <a:blip r:embed="rId2"/>
          <a:stretch>
            <a:fillRect/>
          </a:stretch>
        </p:blipFill>
        <p:spPr>
          <a:xfrm>
            <a:off x="4927600" y="145414"/>
            <a:ext cx="5451475" cy="647128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4605441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14400" y="774700"/>
            <a:ext cx="28321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1.TOPIC SELECTION</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Cloud 4"/>
          <p:cNvSpPr/>
          <p:nvPr/>
        </p:nvSpPr>
        <p:spPr>
          <a:xfrm>
            <a:off x="3746500" y="2977634"/>
            <a:ext cx="4114800" cy="1213366"/>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r>
              <a:rPr lang="en-MY">
                <a:latin typeface="Times New Roman" panose="02020603050405020304" pitchFamily="18" charset="0"/>
                <a:ea typeface="Calibri" panose="020F0502020204030204" pitchFamily="34" charset="0"/>
              </a:rPr>
              <a:t>This research refers to the article </a:t>
            </a:r>
            <a:r>
              <a:rPr lang="en-MY">
                <a:latin typeface="Times New Roman" panose="02020603050405020304" pitchFamily="18" charset="0"/>
                <a:ea typeface="Times New Roman" panose="02020603050405020304" pitchFamily="18" charset="0"/>
              </a:rPr>
              <a:t>Yusof et al. (2012). </a:t>
            </a:r>
            <a:endParaRPr lang="en-MY" dirty="0"/>
          </a:p>
        </p:txBody>
      </p:sp>
    </p:spTree>
    <p:extLst>
      <p:ext uri="{BB962C8B-B14F-4D97-AF65-F5344CB8AC3E}">
        <p14:creationId xmlns:p14="http://schemas.microsoft.com/office/powerpoint/2010/main" val="21931548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7023100" y="558801"/>
            <a:ext cx="4673600" cy="548639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Picture 9"/>
          <p:cNvPicPr>
            <a:picLocks noChangeAspect="1"/>
          </p:cNvPicPr>
          <p:nvPr/>
        </p:nvPicPr>
        <p:blipFill>
          <a:blip r:embed="rId4"/>
          <a:stretch>
            <a:fillRect/>
          </a:stretch>
        </p:blipFill>
        <p:spPr>
          <a:xfrm>
            <a:off x="2873374" y="2614612"/>
            <a:ext cx="3082925" cy="32146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1" name="Rounded Rectangle 10"/>
          <p:cNvSpPr/>
          <p:nvPr/>
        </p:nvSpPr>
        <p:spPr>
          <a:xfrm>
            <a:off x="901700" y="882650"/>
            <a:ext cx="3797300" cy="958849"/>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2.UNDERSTANDING RELATED GOVERNING EQUATION &amp; BOUNDARY CONDITION</a:t>
            </a:r>
            <a:endParaRPr lang="en-MY" sz="2000" dirty="0">
              <a:effectLst>
                <a:glow rad="228600">
                  <a:schemeClr val="accent6">
                    <a:satMod val="175000"/>
                    <a:alpha val="40000"/>
                  </a:schemeClr>
                </a:glow>
              </a:effectLst>
              <a:latin typeface="Algerian" panose="04020705040A02060702" pitchFamily="82" charset="0"/>
            </a:endParaRPr>
          </a:p>
        </p:txBody>
      </p:sp>
    </p:spTree>
    <p:custDataLst>
      <p:tags r:id="rId1"/>
    </p:custDataLst>
    <p:extLst>
      <p:ext uri="{BB962C8B-B14F-4D97-AF65-F5344CB8AC3E}">
        <p14:creationId xmlns:p14="http://schemas.microsoft.com/office/powerpoint/2010/main" val="40362808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14400" y="774700"/>
            <a:ext cx="28321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a:effectLst>
                  <a:glow rad="228600">
                    <a:schemeClr val="accent6">
                      <a:satMod val="175000"/>
                      <a:alpha val="40000"/>
                    </a:schemeClr>
                  </a:glow>
                </a:effectLst>
                <a:latin typeface="Algerian" panose="04020705040A02060702" pitchFamily="82" charset="0"/>
              </a:rPr>
              <a:t>3</a:t>
            </a:r>
            <a:r>
              <a:rPr lang="en-MY" sz="2000" dirty="0" smtClean="0">
                <a:effectLst>
                  <a:glow rad="228600">
                    <a:schemeClr val="accent6">
                      <a:satMod val="175000"/>
                      <a:alpha val="40000"/>
                    </a:schemeClr>
                  </a:glow>
                </a:effectLst>
                <a:latin typeface="Algerian" panose="04020705040A02060702" pitchFamily="82" charset="0"/>
              </a:rPr>
              <a:t>.INTRODUCING NEW PARAMETER</a:t>
            </a:r>
            <a:endParaRPr lang="en-MY" sz="2000" dirty="0">
              <a:effectLst>
                <a:glow rad="228600">
                  <a:schemeClr val="accent6">
                    <a:satMod val="175000"/>
                    <a:alpha val="40000"/>
                  </a:schemeClr>
                </a:glow>
              </a:effectLst>
              <a:latin typeface="Algerian" panose="04020705040A02060702" pitchFamily="82" charset="0"/>
            </a:endParaRPr>
          </a:p>
        </p:txBody>
      </p:sp>
      <p:pic>
        <p:nvPicPr>
          <p:cNvPr id="5" name="Picture 4"/>
          <p:cNvPicPr>
            <a:picLocks noChangeAspect="1"/>
          </p:cNvPicPr>
          <p:nvPr/>
        </p:nvPicPr>
        <p:blipFill>
          <a:blip r:embed="rId3"/>
          <a:stretch>
            <a:fillRect/>
          </a:stretch>
        </p:blipFill>
        <p:spPr>
          <a:xfrm>
            <a:off x="1582737" y="2624137"/>
            <a:ext cx="1998663" cy="13890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4"/>
          <a:stretch>
            <a:fillRect/>
          </a:stretch>
        </p:blipFill>
        <p:spPr>
          <a:xfrm>
            <a:off x="5676900" y="1031875"/>
            <a:ext cx="3530600" cy="47212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ustDataLst>
      <p:tags r:id="rId1"/>
    </p:custDataLst>
    <p:extLst>
      <p:ext uri="{BB962C8B-B14F-4D97-AF65-F5344CB8AC3E}">
        <p14:creationId xmlns:p14="http://schemas.microsoft.com/office/powerpoint/2010/main" val="16134455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914400" y="774700"/>
            <a:ext cx="28321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4.TRANSFORMATION OF PDE</a:t>
            </a:r>
            <a:endParaRPr lang="en-MY" sz="2000" dirty="0">
              <a:effectLst>
                <a:glow rad="228600">
                  <a:schemeClr val="accent6">
                    <a:satMod val="175000"/>
                    <a:alpha val="40000"/>
                  </a:schemeClr>
                </a:glow>
              </a:effectLst>
              <a:latin typeface="Algerian" panose="04020705040A02060702" pitchFamily="82" charset="0"/>
            </a:endParaRPr>
          </a:p>
        </p:txBody>
      </p:sp>
      <p:sp>
        <p:nvSpPr>
          <p:cNvPr id="9" name="Cloud 8"/>
          <p:cNvSpPr/>
          <p:nvPr/>
        </p:nvSpPr>
        <p:spPr>
          <a:xfrm>
            <a:off x="2819400" y="2159000"/>
            <a:ext cx="6184900" cy="29337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r>
              <a:rPr lang="en-MY" dirty="0">
                <a:latin typeface="Times New Roman" panose="02020603050405020304" pitchFamily="18" charset="0"/>
                <a:ea typeface="Calibri" panose="020F0502020204030204" pitchFamily="34" charset="0"/>
              </a:rPr>
              <a:t>The governing partial differential equations (PDEs) were transformed into the system of the ordinary differential equation (ODEs) by using the similarity transformation method. </a:t>
            </a:r>
            <a:endParaRPr lang="en-MY" dirty="0"/>
          </a:p>
        </p:txBody>
      </p:sp>
    </p:spTree>
    <p:extLst>
      <p:ext uri="{BB962C8B-B14F-4D97-AF65-F5344CB8AC3E}">
        <p14:creationId xmlns:p14="http://schemas.microsoft.com/office/powerpoint/2010/main" val="259965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914400" y="774700"/>
            <a:ext cx="30099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5.Numerical method</a:t>
            </a:r>
            <a:endParaRPr lang="en-MY" sz="2000" dirty="0">
              <a:effectLst>
                <a:glow rad="228600">
                  <a:schemeClr val="accent6">
                    <a:satMod val="175000"/>
                    <a:alpha val="40000"/>
                  </a:schemeClr>
                </a:glow>
              </a:effectLst>
              <a:latin typeface="Algerian" panose="04020705040A02060702" pitchFamily="82" charset="0"/>
            </a:endParaRPr>
          </a:p>
        </p:txBody>
      </p:sp>
      <p:sp>
        <p:nvSpPr>
          <p:cNvPr id="6" name="Cloud 5"/>
          <p:cNvSpPr/>
          <p:nvPr/>
        </p:nvSpPr>
        <p:spPr>
          <a:xfrm>
            <a:off x="2819400" y="2159000"/>
            <a:ext cx="5168900" cy="29337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r>
              <a:rPr lang="en-MY" dirty="0" smtClean="0">
                <a:latin typeface="Times New Roman" panose="02020603050405020304" pitchFamily="18" charset="0"/>
                <a:ea typeface="Calibri" panose="020F0502020204030204" pitchFamily="34" charset="0"/>
              </a:rPr>
              <a:t>The </a:t>
            </a:r>
            <a:r>
              <a:rPr lang="en-MY" dirty="0">
                <a:latin typeface="Times New Roman" panose="02020603050405020304" pitchFamily="18" charset="0"/>
                <a:ea typeface="Calibri" panose="020F0502020204030204" pitchFamily="34" charset="0"/>
              </a:rPr>
              <a:t>Runge-Kutta-Fehlberg method scheme with shooting technique in the Maple software environment will be used to reduce the equation to the solution of the initial value problem. </a:t>
            </a:r>
            <a:endParaRPr lang="en-MY" dirty="0"/>
          </a:p>
        </p:txBody>
      </p:sp>
    </p:spTree>
    <p:extLst>
      <p:ext uri="{BB962C8B-B14F-4D97-AF65-F5344CB8AC3E}">
        <p14:creationId xmlns:p14="http://schemas.microsoft.com/office/powerpoint/2010/main" val="13716922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14400" y="774700"/>
            <a:ext cx="30099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6.PLOT GRAPH</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Cloud 4"/>
          <p:cNvSpPr/>
          <p:nvPr/>
        </p:nvSpPr>
        <p:spPr>
          <a:xfrm>
            <a:off x="2743200" y="2172385"/>
            <a:ext cx="4483100" cy="18669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r>
              <a:rPr lang="en-MY" dirty="0">
                <a:latin typeface="Times New Roman" panose="02020603050405020304" pitchFamily="18" charset="0"/>
                <a:ea typeface="Times New Roman" panose="02020603050405020304" pitchFamily="18" charset="0"/>
              </a:rPr>
              <a:t>The graph plot will show the profile of the momentum and thermal boundary layer.</a:t>
            </a:r>
            <a:endParaRPr lang="en-MY" dirty="0"/>
          </a:p>
        </p:txBody>
      </p:sp>
    </p:spTree>
    <p:extLst>
      <p:ext uri="{BB962C8B-B14F-4D97-AF65-F5344CB8AC3E}">
        <p14:creationId xmlns:p14="http://schemas.microsoft.com/office/powerpoint/2010/main" val="42943999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14400" y="774700"/>
            <a:ext cx="30099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a:effectLst>
                  <a:glow rad="228600">
                    <a:schemeClr val="accent6">
                      <a:satMod val="175000"/>
                      <a:alpha val="40000"/>
                    </a:schemeClr>
                  </a:glow>
                </a:effectLst>
                <a:latin typeface="Algerian" panose="04020705040A02060702" pitchFamily="82" charset="0"/>
              </a:rPr>
              <a:t>7</a:t>
            </a:r>
            <a:r>
              <a:rPr lang="en-MY" sz="2000" dirty="0" smtClean="0">
                <a:effectLst>
                  <a:glow rad="228600">
                    <a:schemeClr val="accent6">
                      <a:satMod val="175000"/>
                      <a:alpha val="40000"/>
                    </a:schemeClr>
                  </a:glow>
                </a:effectLst>
                <a:latin typeface="Algerian" panose="04020705040A02060702" pitchFamily="82" charset="0"/>
              </a:rPr>
              <a:t>.ANALYZE RESULT</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Cloud 4"/>
          <p:cNvSpPr/>
          <p:nvPr/>
        </p:nvSpPr>
        <p:spPr>
          <a:xfrm>
            <a:off x="2743200" y="1905000"/>
            <a:ext cx="5080000" cy="2134285"/>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r>
              <a:rPr lang="en-MY">
                <a:latin typeface="Times New Roman" panose="02020603050405020304" pitchFamily="18" charset="0"/>
                <a:ea typeface="Calibri" panose="020F0502020204030204" pitchFamily="34" charset="0"/>
              </a:rPr>
              <a:t>The numerical solution and graph obtained from the research were analyzed and compared with the result obtained by Yusof et al, (2012). </a:t>
            </a:r>
            <a:endParaRPr lang="en-MY" dirty="0"/>
          </a:p>
        </p:txBody>
      </p:sp>
    </p:spTree>
    <p:extLst>
      <p:ext uri="{BB962C8B-B14F-4D97-AF65-F5344CB8AC3E}">
        <p14:creationId xmlns:p14="http://schemas.microsoft.com/office/powerpoint/2010/main" val="3988955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3898900" y="2489200"/>
            <a:ext cx="3975100" cy="135890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INTRODUCTION</a:t>
            </a:r>
            <a:endParaRPr lang="en-MY" sz="3200" dirty="0">
              <a:effectLst>
                <a:glow rad="63500">
                  <a:schemeClr val="accent6">
                    <a:satMod val="175000"/>
                    <a:alpha val="40000"/>
                  </a:schemeClr>
                </a:glow>
              </a:effectLst>
              <a:latin typeface="Curlz MT" panose="04040404050702020202" pitchFamily="82" charset="0"/>
            </a:endParaRPr>
          </a:p>
        </p:txBody>
      </p:sp>
      <p:sp>
        <p:nvSpPr>
          <p:cNvPr id="6" name="Down Arrow Callout 5"/>
          <p:cNvSpPr/>
          <p:nvPr/>
        </p:nvSpPr>
        <p:spPr>
          <a:xfrm>
            <a:off x="2032000" y="755650"/>
            <a:ext cx="5092700" cy="1549400"/>
          </a:xfrm>
          <a:prstGeom prst="downArrow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MY" dirty="0" smtClean="0">
                <a:solidFill>
                  <a:srgbClr val="111111"/>
                </a:solidFill>
                <a:latin typeface="Times New Roman" panose="02020603050405020304" pitchFamily="18" charset="0"/>
                <a:ea typeface="Calibri" panose="020F0502020204030204" pitchFamily="34" charset="0"/>
              </a:rPr>
              <a:t>T</a:t>
            </a:r>
            <a:r>
              <a:rPr lang="en-MY" dirty="0" smtClean="0">
                <a:solidFill>
                  <a:srgbClr val="111111"/>
                </a:solidFill>
                <a:effectLst/>
                <a:latin typeface="Times New Roman" panose="02020603050405020304" pitchFamily="18" charset="0"/>
                <a:ea typeface="Calibri" panose="020F0502020204030204" pitchFamily="34" charset="0"/>
              </a:rPr>
              <a:t>he boundary-layer theory developing greatly and applied in nearly all regions of fluid mechanics. </a:t>
            </a:r>
          </a:p>
        </p:txBody>
      </p:sp>
      <p:sp>
        <p:nvSpPr>
          <p:cNvPr id="8" name="Up Arrow Callout 7"/>
          <p:cNvSpPr/>
          <p:nvPr/>
        </p:nvSpPr>
        <p:spPr>
          <a:xfrm>
            <a:off x="4857750" y="3848100"/>
            <a:ext cx="4927600" cy="1955800"/>
          </a:xfrm>
          <a:prstGeom prst="upArrow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MY" dirty="0" smtClean="0">
                <a:solidFill>
                  <a:srgbClr val="202122"/>
                </a:solidFill>
                <a:latin typeface="Times New Roman" panose="02020603050405020304" pitchFamily="18" charset="0"/>
                <a:ea typeface="Calibri" panose="020F0502020204030204" pitchFamily="34" charset="0"/>
              </a:rPr>
              <a:t>T</a:t>
            </a:r>
            <a:r>
              <a:rPr lang="en-MY" dirty="0" smtClean="0">
                <a:solidFill>
                  <a:srgbClr val="202122"/>
                </a:solidFill>
                <a:effectLst/>
                <a:latin typeface="Times New Roman" panose="02020603050405020304" pitchFamily="18" charset="0"/>
                <a:ea typeface="Calibri" panose="020F0502020204030204" pitchFamily="34" charset="0"/>
              </a:rPr>
              <a:t>wo types of boundary layers, which are velocity boundary layer and thermal boundary layer. </a:t>
            </a:r>
            <a:endParaRPr lang="en-MY" dirty="0" smtClean="0"/>
          </a:p>
        </p:txBody>
      </p:sp>
    </p:spTree>
    <p:extLst>
      <p:ext uri="{BB962C8B-B14F-4D97-AF65-F5344CB8AC3E}">
        <p14:creationId xmlns:p14="http://schemas.microsoft.com/office/powerpoint/2010/main" val="5549674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571500" y="1962150"/>
            <a:ext cx="4229100" cy="164465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600" dirty="0" smtClean="0">
                <a:effectLst>
                  <a:glow rad="63500">
                    <a:schemeClr val="accent6">
                      <a:satMod val="175000"/>
                      <a:alpha val="40000"/>
                    </a:schemeClr>
                  </a:glow>
                </a:effectLst>
                <a:latin typeface="Curlz MT" panose="04040404050702020202" pitchFamily="82" charset="0"/>
              </a:rPr>
              <a:t>EXPECTED RESULT</a:t>
            </a:r>
            <a:endParaRPr lang="en-MY" sz="3600" dirty="0">
              <a:effectLst>
                <a:glow rad="63500">
                  <a:schemeClr val="accent6">
                    <a:satMod val="175000"/>
                    <a:alpha val="40000"/>
                  </a:schemeClr>
                </a:glow>
              </a:effectLst>
              <a:latin typeface="Curlz MT" panose="04040404050702020202" pitchFamily="82" charset="0"/>
            </a:endParaRPr>
          </a:p>
        </p:txBody>
      </p:sp>
      <p:pic>
        <p:nvPicPr>
          <p:cNvPr id="5" name="Picture 4"/>
          <p:cNvPicPr>
            <a:picLocks noChangeAspect="1"/>
          </p:cNvPicPr>
          <p:nvPr/>
        </p:nvPicPr>
        <p:blipFill>
          <a:blip r:embed="rId2"/>
          <a:stretch>
            <a:fillRect/>
          </a:stretch>
        </p:blipFill>
        <p:spPr>
          <a:xfrm>
            <a:off x="5410201" y="219074"/>
            <a:ext cx="5778500" cy="61690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381054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00100" y="939800"/>
            <a:ext cx="3594100" cy="1041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VELOCITY &amp; TEMPERATURE PROFILES</a:t>
            </a:r>
            <a:endParaRPr lang="en-MY" sz="2000" dirty="0">
              <a:effectLst>
                <a:glow rad="228600">
                  <a:schemeClr val="accent6">
                    <a:satMod val="175000"/>
                    <a:alpha val="40000"/>
                  </a:schemeClr>
                </a:glow>
              </a:effectLst>
              <a:latin typeface="Algerian" panose="04020705040A02060702" pitchFamily="82" charset="0"/>
            </a:endParaRPr>
          </a:p>
        </p:txBody>
      </p:sp>
      <p:pic>
        <p:nvPicPr>
          <p:cNvPr id="5" name="Picture 4"/>
          <p:cNvPicPr>
            <a:picLocks noChangeAspect="1"/>
          </p:cNvPicPr>
          <p:nvPr/>
        </p:nvPicPr>
        <p:blipFill>
          <a:blip r:embed="rId3"/>
          <a:stretch>
            <a:fillRect/>
          </a:stretch>
        </p:blipFill>
        <p:spPr>
          <a:xfrm>
            <a:off x="365125" y="2359025"/>
            <a:ext cx="5238750" cy="34099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4"/>
          <a:stretch>
            <a:fillRect/>
          </a:stretch>
        </p:blipFill>
        <p:spPr>
          <a:xfrm>
            <a:off x="6556375" y="150813"/>
            <a:ext cx="5124450" cy="29606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Rectangle 1"/>
          <p:cNvSpPr/>
          <p:nvPr/>
        </p:nvSpPr>
        <p:spPr>
          <a:xfrm>
            <a:off x="6556375" y="4155036"/>
            <a:ext cx="4168588" cy="147917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a:latin typeface="Times New Roman" panose="02020603050405020304" pitchFamily="18" charset="0"/>
                <a:ea typeface="Calibri" panose="020F0502020204030204" pitchFamily="34" charset="0"/>
              </a:rPr>
              <a:t>velocity profiles thickness </a:t>
            </a:r>
            <a:r>
              <a:rPr lang="en-MY" dirty="0" smtClean="0">
                <a:latin typeface="Times New Roman" panose="02020603050405020304" pitchFamily="18" charset="0"/>
                <a:ea typeface="Calibri" panose="020F0502020204030204" pitchFamily="34" charset="0"/>
              </a:rPr>
              <a:t>and </a:t>
            </a:r>
            <a:r>
              <a:rPr lang="en-MY" dirty="0">
                <a:latin typeface="Times New Roman" panose="02020603050405020304" pitchFamily="18" charset="0"/>
                <a:ea typeface="Calibri" panose="020F0502020204030204" pitchFamily="34" charset="0"/>
              </a:rPr>
              <a:t>temperature profiles decreases with increasing the unsteadiness parameter A. </a:t>
            </a:r>
            <a:endParaRPr lang="en-MY" dirty="0"/>
          </a:p>
        </p:txBody>
      </p:sp>
      <p:sp>
        <p:nvSpPr>
          <p:cNvPr id="24" name="Rectangle 23"/>
          <p:cNvSpPr/>
          <p:nvPr/>
        </p:nvSpPr>
        <p:spPr>
          <a:xfrm>
            <a:off x="3048000" y="3105835"/>
            <a:ext cx="6096000" cy="369332"/>
          </a:xfrm>
          <a:prstGeom prst="rect">
            <a:avLst/>
          </a:prstGeom>
        </p:spPr>
        <p:txBody>
          <a:bodyPr>
            <a:spAutoFit/>
          </a:bodyPr>
          <a:lstStyle/>
          <a:p>
            <a:endParaRPr lang="en-MY" dirty="0"/>
          </a:p>
        </p:txBody>
      </p:sp>
    </p:spTree>
    <p:custDataLst>
      <p:tags r:id="rId1"/>
    </p:custDataLst>
    <p:extLst>
      <p:ext uri="{BB962C8B-B14F-4D97-AF65-F5344CB8AC3E}">
        <p14:creationId xmlns:p14="http://schemas.microsoft.com/office/powerpoint/2010/main" val="3887667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728007" y="794377"/>
            <a:ext cx="5210175" cy="29257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Rectangle 5"/>
          <p:cNvSpPr/>
          <p:nvPr/>
        </p:nvSpPr>
        <p:spPr>
          <a:xfrm>
            <a:off x="3712601" y="4565646"/>
            <a:ext cx="4168588" cy="130175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a:latin typeface="Times New Roman" panose="02020603050405020304" pitchFamily="18" charset="0"/>
                <a:ea typeface="Calibri" panose="020F0502020204030204" pitchFamily="34" charset="0"/>
              </a:rPr>
              <a:t>the momentum boundary layer thickness </a:t>
            </a:r>
            <a:r>
              <a:rPr lang="en-MY" dirty="0" smtClean="0">
                <a:latin typeface="Times New Roman" panose="02020603050405020304" pitchFamily="18" charset="0"/>
                <a:ea typeface="Calibri" panose="020F0502020204030204" pitchFamily="34" charset="0"/>
              </a:rPr>
              <a:t>decrease </a:t>
            </a:r>
            <a:r>
              <a:rPr lang="en-MY" dirty="0">
                <a:latin typeface="Times New Roman" panose="02020603050405020304" pitchFamily="18" charset="0"/>
                <a:ea typeface="Calibri" panose="020F0502020204030204" pitchFamily="34" charset="0"/>
              </a:rPr>
              <a:t>meanwhile the thermal boundary layer thickness increase as the values of M increase</a:t>
            </a:r>
            <a:r>
              <a:rPr lang="en-MY" dirty="0" smtClean="0">
                <a:latin typeface="Times New Roman" panose="02020603050405020304" pitchFamily="18" charset="0"/>
                <a:ea typeface="Calibri" panose="020F0502020204030204" pitchFamily="34" charset="0"/>
              </a:rPr>
              <a:t>.</a:t>
            </a:r>
            <a:endParaRPr lang="en-MY" dirty="0"/>
          </a:p>
        </p:txBody>
      </p:sp>
      <p:pic>
        <p:nvPicPr>
          <p:cNvPr id="4" name="Picture 3"/>
          <p:cNvPicPr>
            <a:picLocks noChangeAspect="1"/>
          </p:cNvPicPr>
          <p:nvPr/>
        </p:nvPicPr>
        <p:blipFill>
          <a:blip r:embed="rId3"/>
          <a:stretch>
            <a:fillRect/>
          </a:stretch>
        </p:blipFill>
        <p:spPr>
          <a:xfrm>
            <a:off x="6420646" y="684840"/>
            <a:ext cx="5049838" cy="30353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335610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61976" y="680483"/>
            <a:ext cx="5086350" cy="30353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4"/>
          <a:stretch>
            <a:fillRect/>
          </a:stretch>
        </p:blipFill>
        <p:spPr>
          <a:xfrm>
            <a:off x="6375400" y="680483"/>
            <a:ext cx="5049838" cy="2971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mc:AlternateContent xmlns:mc="http://schemas.openxmlformats.org/markup-compatibility/2006">
        <mc:Choice xmlns:a14="http://schemas.microsoft.com/office/drawing/2010/main" Requires="a14">
          <p:sp>
            <p:nvSpPr>
              <p:cNvPr id="9" name="Rectangle 8"/>
              <p:cNvSpPr/>
              <p:nvPr/>
            </p:nvSpPr>
            <p:spPr>
              <a:xfrm>
                <a:off x="1165879" y="4051841"/>
                <a:ext cx="4168588" cy="9475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a:latin typeface="Times New Roman" panose="02020603050405020304" pitchFamily="18" charset="0"/>
                    <a:ea typeface="Times New Roman" panose="02020603050405020304" pitchFamily="18" charset="0"/>
                  </a:rPr>
                  <a:t>the increasing values of </a:t>
                </a:r>
                <a14:m>
                  <m:oMath xmlns:m="http://schemas.openxmlformats.org/officeDocument/2006/math">
                    <m:sSub>
                      <m:sSubPr>
                        <m:ctrlPr>
                          <a:rPr lang="en-MY" i="1">
                            <a:latin typeface="Cambria Math" panose="02040503050406030204" pitchFamily="18" charset="0"/>
                            <a:cs typeface="Times New Roman" panose="02020603050405020304" pitchFamily="18" charset="0"/>
                          </a:rPr>
                        </m:ctrlPr>
                      </m:sSubPr>
                      <m:e>
                        <m:r>
                          <a:rPr lang="en-MY" i="1">
                            <a:latin typeface="Cambria Math" panose="02040503050406030204" pitchFamily="18" charset="0"/>
                            <a:ea typeface="Calibri" panose="020F0502020204030204" pitchFamily="34" charset="0"/>
                            <a:cs typeface="Times New Roman" panose="02020603050405020304" pitchFamily="18" charset="0"/>
                          </a:rPr>
                          <m:t>𝑃</m:t>
                        </m:r>
                      </m:e>
                      <m:sub>
                        <m:r>
                          <a:rPr lang="en-MY" i="1">
                            <a:latin typeface="Cambria Math" panose="02040503050406030204" pitchFamily="18" charset="0"/>
                            <a:ea typeface="Calibri" panose="020F0502020204030204" pitchFamily="34" charset="0"/>
                            <a:cs typeface="Times New Roman" panose="02020603050405020304" pitchFamily="18" charset="0"/>
                          </a:rPr>
                          <m:t>𝑟</m:t>
                        </m:r>
                      </m:sub>
                    </m:sSub>
                  </m:oMath>
                </a14:m>
                <a:r>
                  <a:rPr lang="en-MY" dirty="0">
                    <a:latin typeface="Times New Roman" panose="02020603050405020304" pitchFamily="18" charset="0"/>
                    <a:ea typeface="Times New Roman" panose="02020603050405020304" pitchFamily="18" charset="0"/>
                  </a:rPr>
                  <a:t> does not affect the values of skin friction coefficient. </a:t>
                </a:r>
                <a:endParaRPr lang="en-MY" dirty="0"/>
              </a:p>
            </p:txBody>
          </p:sp>
        </mc:Choice>
        <mc:Fallback>
          <p:sp>
            <p:nvSpPr>
              <p:cNvPr id="9" name="Rectangle 8"/>
              <p:cNvSpPr>
                <a:spLocks noRot="1" noChangeAspect="1" noMove="1" noResize="1" noEditPoints="1" noAdjustHandles="1" noChangeArrowheads="1" noChangeShapeType="1" noTextEdit="1"/>
              </p:cNvSpPr>
              <p:nvPr/>
            </p:nvSpPr>
            <p:spPr>
              <a:xfrm>
                <a:off x="1165879" y="4051841"/>
                <a:ext cx="4168588" cy="947575"/>
              </a:xfrm>
              <a:prstGeom prst="rect">
                <a:avLst/>
              </a:prstGeom>
              <a:blipFill rotWithShape="0">
                <a:blip r:embed="rId5"/>
                <a:stretch>
                  <a:fillRect l="-1020"/>
                </a:stretch>
              </a:blipFill>
            </p:spPr>
            <p:txBody>
              <a:bodyPr/>
              <a:lstStyle/>
              <a:p>
                <a:r>
                  <a:rPr lang="en-MY">
                    <a:noFill/>
                  </a:rPr>
                  <a:t> </a:t>
                </a:r>
              </a:p>
            </p:txBody>
          </p:sp>
        </mc:Fallback>
      </mc:AlternateContent>
      <p:sp>
        <p:nvSpPr>
          <p:cNvPr id="3" name="Rectangle 2"/>
          <p:cNvSpPr/>
          <p:nvPr/>
        </p:nvSpPr>
        <p:spPr>
          <a:xfrm>
            <a:off x="3048000" y="3105835"/>
            <a:ext cx="6096000" cy="369332"/>
          </a:xfrm>
          <a:prstGeom prst="rect">
            <a:avLst/>
          </a:prstGeom>
        </p:spPr>
        <p:txBody>
          <a:bodyPr>
            <a:spAutoFit/>
          </a:bodyPr>
          <a:lstStyle/>
          <a:p>
            <a:endParaRPr lang="en-MY" dirty="0"/>
          </a:p>
        </p:txBody>
      </p:sp>
      <p:sp>
        <p:nvSpPr>
          <p:cNvPr id="11" name="Rectangle 10"/>
          <p:cNvSpPr/>
          <p:nvPr/>
        </p:nvSpPr>
        <p:spPr>
          <a:xfrm>
            <a:off x="3048000" y="3105835"/>
            <a:ext cx="6096000" cy="369332"/>
          </a:xfrm>
          <a:prstGeom prst="rect">
            <a:avLst/>
          </a:prstGeom>
        </p:spPr>
        <p:txBody>
          <a:bodyPr>
            <a:spAutoFit/>
          </a:bodyPr>
          <a:lstStyle/>
          <a:p>
            <a:endParaRPr lang="en-MY" dirty="0"/>
          </a:p>
        </p:txBody>
      </p:sp>
      <mc:AlternateContent xmlns:mc="http://schemas.openxmlformats.org/markup-compatibility/2006">
        <mc:Choice xmlns:a14="http://schemas.microsoft.com/office/drawing/2010/main" Requires="a14">
          <p:sp>
            <p:nvSpPr>
              <p:cNvPr id="12" name="Rectangle 11"/>
              <p:cNvSpPr/>
              <p:nvPr/>
            </p:nvSpPr>
            <p:spPr>
              <a:xfrm>
                <a:off x="6816025" y="3894816"/>
                <a:ext cx="4168588" cy="9475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a:latin typeface="Times New Roman" panose="02020603050405020304" pitchFamily="18" charset="0"/>
                    <a:ea typeface="Times New Roman" panose="02020603050405020304" pitchFamily="18" charset="0"/>
                  </a:rPr>
                  <a:t>The thermal boundary layer thickness decreases </a:t>
                </a:r>
                <a:r>
                  <a:rPr lang="en-MY" dirty="0" smtClean="0">
                    <a:latin typeface="Times New Roman" panose="02020603050405020304" pitchFamily="18" charset="0"/>
                    <a:ea typeface="Times New Roman" panose="02020603050405020304" pitchFamily="18" charset="0"/>
                  </a:rPr>
                  <a:t>with </a:t>
                </a:r>
                <a:r>
                  <a:rPr lang="en-MY" dirty="0">
                    <a:latin typeface="Times New Roman" panose="02020603050405020304" pitchFamily="18" charset="0"/>
                    <a:ea typeface="Times New Roman" panose="02020603050405020304" pitchFamily="18" charset="0"/>
                  </a:rPr>
                  <a:t>increasing the values of </a:t>
                </a:r>
                <a14:m>
                  <m:oMath xmlns:m="http://schemas.openxmlformats.org/officeDocument/2006/math">
                    <m:sSub>
                      <m:sSubPr>
                        <m:ctrlPr>
                          <a:rPr lang="en-MY" i="1">
                            <a:latin typeface="Cambria Math" panose="02040503050406030204" pitchFamily="18" charset="0"/>
                            <a:cs typeface="Times New Roman" panose="02020603050405020304" pitchFamily="18" charset="0"/>
                          </a:rPr>
                        </m:ctrlPr>
                      </m:sSubPr>
                      <m:e>
                        <m:r>
                          <a:rPr lang="en-MY" i="1">
                            <a:latin typeface="Cambria Math" panose="02040503050406030204" pitchFamily="18" charset="0"/>
                            <a:ea typeface="Calibri" panose="020F0502020204030204" pitchFamily="34" charset="0"/>
                            <a:cs typeface="Times New Roman" panose="02020603050405020304" pitchFamily="18" charset="0"/>
                          </a:rPr>
                          <m:t>𝑃</m:t>
                        </m:r>
                      </m:e>
                      <m:sub>
                        <m:r>
                          <a:rPr lang="en-MY" i="1">
                            <a:latin typeface="Cambria Math" panose="02040503050406030204" pitchFamily="18" charset="0"/>
                            <a:ea typeface="Calibri" panose="020F0502020204030204" pitchFamily="34" charset="0"/>
                            <a:cs typeface="Times New Roman" panose="02020603050405020304" pitchFamily="18" charset="0"/>
                          </a:rPr>
                          <m:t>𝑟</m:t>
                        </m:r>
                      </m:sub>
                    </m:sSub>
                  </m:oMath>
                </a14:m>
                <a:r>
                  <a:rPr lang="en-MY" dirty="0">
                    <a:latin typeface="Times New Roman" panose="02020603050405020304" pitchFamily="18" charset="0"/>
                    <a:ea typeface="Times New Roman" panose="02020603050405020304" pitchFamily="18" charset="0"/>
                  </a:rPr>
                  <a:t>.</a:t>
                </a:r>
                <a:endParaRPr lang="en-MY" dirty="0"/>
              </a:p>
            </p:txBody>
          </p:sp>
        </mc:Choice>
        <mc:Fallback>
          <p:sp>
            <p:nvSpPr>
              <p:cNvPr id="12" name="Rectangle 11"/>
              <p:cNvSpPr>
                <a:spLocks noRot="1" noChangeAspect="1" noMove="1" noResize="1" noEditPoints="1" noAdjustHandles="1" noChangeArrowheads="1" noChangeShapeType="1" noTextEdit="1"/>
              </p:cNvSpPr>
              <p:nvPr/>
            </p:nvSpPr>
            <p:spPr>
              <a:xfrm>
                <a:off x="6816025" y="3894816"/>
                <a:ext cx="4168588" cy="947575"/>
              </a:xfrm>
              <a:prstGeom prst="rect">
                <a:avLst/>
              </a:prstGeom>
              <a:blipFill rotWithShape="0">
                <a:blip r:embed="rId6"/>
                <a:stretch>
                  <a:fillRect l="-1020"/>
                </a:stretch>
              </a:blipFill>
            </p:spPr>
            <p:txBody>
              <a:bodyPr/>
              <a:lstStyle/>
              <a:p>
                <a:r>
                  <a:rPr lang="en-MY">
                    <a:noFill/>
                  </a:rPr>
                  <a:t> </a:t>
                </a:r>
              </a:p>
            </p:txBody>
          </p:sp>
        </mc:Fallback>
      </mc:AlternateContent>
      <p:sp>
        <p:nvSpPr>
          <p:cNvPr id="15" name="Rectangle 14"/>
          <p:cNvSpPr/>
          <p:nvPr/>
        </p:nvSpPr>
        <p:spPr>
          <a:xfrm>
            <a:off x="3048000" y="3105835"/>
            <a:ext cx="6096000" cy="369332"/>
          </a:xfrm>
          <a:prstGeom prst="rect">
            <a:avLst/>
          </a:prstGeom>
        </p:spPr>
        <p:txBody>
          <a:bodyPr>
            <a:spAutoFit/>
          </a:bodyPr>
          <a:lstStyle/>
          <a:p>
            <a:endParaRPr lang="en-MY" dirty="0"/>
          </a:p>
        </p:txBody>
      </p:sp>
      <p:sp>
        <p:nvSpPr>
          <p:cNvPr id="17" name="Rectangle 16"/>
          <p:cNvSpPr/>
          <p:nvPr/>
        </p:nvSpPr>
        <p:spPr>
          <a:xfrm>
            <a:off x="3048000" y="3105835"/>
            <a:ext cx="6096000" cy="369332"/>
          </a:xfrm>
          <a:prstGeom prst="rect">
            <a:avLst/>
          </a:prstGeom>
        </p:spPr>
        <p:txBody>
          <a:bodyPr>
            <a:spAutoFit/>
          </a:bodyPr>
          <a:lstStyle/>
          <a:p>
            <a:endParaRPr lang="en-MY" dirty="0"/>
          </a:p>
        </p:txBody>
      </p:sp>
    </p:spTree>
    <p:custDataLst>
      <p:tags r:id="rId1"/>
    </p:custDataLst>
    <p:extLst>
      <p:ext uri="{BB962C8B-B14F-4D97-AF65-F5344CB8AC3E}">
        <p14:creationId xmlns:p14="http://schemas.microsoft.com/office/powerpoint/2010/main" val="8479850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362869" y="400023"/>
            <a:ext cx="4970462" cy="30956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1713006" y="4032223"/>
            <a:ext cx="4168588" cy="9475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smtClean="0">
                <a:latin typeface="Times New Roman" panose="02020603050405020304" pitchFamily="18" charset="0"/>
                <a:ea typeface="Calibri" panose="020F0502020204030204" pitchFamily="34" charset="0"/>
              </a:rPr>
              <a:t>The increasing values of N shows that does not affect the momentum boundary layer thickness </a:t>
            </a:r>
            <a:endParaRPr lang="en-MY" dirty="0"/>
          </a:p>
        </p:txBody>
      </p:sp>
      <p:pic>
        <p:nvPicPr>
          <p:cNvPr id="6" name="Picture 5"/>
          <p:cNvPicPr>
            <a:picLocks noChangeAspect="1"/>
          </p:cNvPicPr>
          <p:nvPr/>
        </p:nvPicPr>
        <p:blipFill>
          <a:blip r:embed="rId3"/>
          <a:stretch>
            <a:fillRect/>
          </a:stretch>
        </p:blipFill>
        <p:spPr>
          <a:xfrm>
            <a:off x="6654800" y="400023"/>
            <a:ext cx="5029200" cy="32670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Rectangle 6"/>
          <p:cNvSpPr/>
          <p:nvPr/>
        </p:nvSpPr>
        <p:spPr>
          <a:xfrm>
            <a:off x="7085106" y="4032223"/>
            <a:ext cx="4168588" cy="9475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smtClean="0">
                <a:latin typeface="Times New Roman" panose="02020603050405020304" pitchFamily="18" charset="0"/>
                <a:ea typeface="Calibri" panose="020F0502020204030204" pitchFamily="34" charset="0"/>
              </a:rPr>
              <a:t>thermal </a:t>
            </a:r>
            <a:r>
              <a:rPr lang="en-MY" dirty="0">
                <a:latin typeface="Times New Roman" panose="02020603050405020304" pitchFamily="18" charset="0"/>
                <a:ea typeface="Calibri" panose="020F0502020204030204" pitchFamily="34" charset="0"/>
              </a:rPr>
              <a:t>boundary layer thickness increase with the increasing values of N. </a:t>
            </a:r>
            <a:endParaRPr lang="en-MY" dirty="0"/>
          </a:p>
        </p:txBody>
      </p:sp>
    </p:spTree>
    <p:extLst>
      <p:ext uri="{BB962C8B-B14F-4D97-AF65-F5344CB8AC3E}">
        <p14:creationId xmlns:p14="http://schemas.microsoft.com/office/powerpoint/2010/main" val="21704965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949325" y="628648"/>
            <a:ext cx="5010150" cy="30797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4"/>
          <a:stretch>
            <a:fillRect/>
          </a:stretch>
        </p:blipFill>
        <p:spPr>
          <a:xfrm>
            <a:off x="6600824" y="628648"/>
            <a:ext cx="5210175" cy="29368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Rectangle 6"/>
          <p:cNvSpPr/>
          <p:nvPr/>
        </p:nvSpPr>
        <p:spPr>
          <a:xfrm>
            <a:off x="7121618" y="4122125"/>
            <a:ext cx="4168588" cy="9475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a:latin typeface="Times New Roman" panose="02020603050405020304" pitchFamily="18" charset="0"/>
                <a:ea typeface="Calibri" panose="020F0502020204030204" pitchFamily="34" charset="0"/>
              </a:rPr>
              <a:t>the temperature profiles decreases with increasing the Buoyancy Parameter, λ. </a:t>
            </a:r>
            <a:endParaRPr lang="en-MY" dirty="0"/>
          </a:p>
        </p:txBody>
      </p:sp>
      <p:sp>
        <p:nvSpPr>
          <p:cNvPr id="8" name="Rectangle 7"/>
          <p:cNvSpPr/>
          <p:nvPr/>
        </p:nvSpPr>
        <p:spPr>
          <a:xfrm>
            <a:off x="1553602" y="4122125"/>
            <a:ext cx="4168588" cy="9475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MY" dirty="0">
                <a:latin typeface="Times New Roman" panose="02020603050405020304" pitchFamily="18" charset="0"/>
                <a:ea typeface="Calibri" panose="020F0502020204030204" pitchFamily="34" charset="0"/>
              </a:rPr>
              <a:t>Buoyancy parameter, λ decrease with increasing velocity profile gradient at the surface. </a:t>
            </a:r>
            <a:endParaRPr lang="en-MY" dirty="0"/>
          </a:p>
        </p:txBody>
      </p:sp>
    </p:spTree>
    <p:custDataLst>
      <p:tags r:id="rId1"/>
    </p:custDataLst>
    <p:extLst>
      <p:ext uri="{BB962C8B-B14F-4D97-AF65-F5344CB8AC3E}">
        <p14:creationId xmlns:p14="http://schemas.microsoft.com/office/powerpoint/2010/main" val="12483112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660900" y="1958975"/>
            <a:ext cx="4229100" cy="164465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CONCLUSION &amp; RECOMMENDATION</a:t>
            </a:r>
            <a:endParaRPr lang="en-MY" sz="3200" dirty="0">
              <a:effectLst>
                <a:glow rad="63500">
                  <a:schemeClr val="accent6">
                    <a:satMod val="175000"/>
                    <a:alpha val="40000"/>
                  </a:schemeClr>
                </a:glow>
              </a:effectLst>
              <a:latin typeface="Curlz MT" panose="04040404050702020202" pitchFamily="82" charset="0"/>
            </a:endParaRPr>
          </a:p>
        </p:txBody>
      </p:sp>
      <p:sp>
        <p:nvSpPr>
          <p:cNvPr id="5" name="Cloud 4"/>
          <p:cNvSpPr/>
          <p:nvPr/>
        </p:nvSpPr>
        <p:spPr>
          <a:xfrm>
            <a:off x="406400" y="2717800"/>
            <a:ext cx="4013200" cy="23495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MY" dirty="0">
                <a:latin typeface="Times New Roman" panose="02020603050405020304" pitchFamily="18" charset="0"/>
                <a:ea typeface="Calibri" panose="020F0502020204030204" pitchFamily="34" charset="0"/>
                <a:cs typeface="Arial" panose="020B0604020202020204" pitchFamily="34" charset="0"/>
              </a:rPr>
              <a:t>T</a:t>
            </a:r>
            <a:r>
              <a:rPr lang="en-MY" dirty="0" smtClean="0">
                <a:latin typeface="Times New Roman" panose="02020603050405020304" pitchFamily="18" charset="0"/>
                <a:ea typeface="Calibri" panose="020F0502020204030204" pitchFamily="34" charset="0"/>
                <a:cs typeface="Arial" panose="020B0604020202020204" pitchFamily="34" charset="0"/>
              </a:rPr>
              <a:t>he </a:t>
            </a:r>
            <a:r>
              <a:rPr lang="en-MY" dirty="0">
                <a:latin typeface="Times New Roman" panose="02020603050405020304" pitchFamily="18" charset="0"/>
                <a:ea typeface="Calibri" panose="020F0502020204030204" pitchFamily="34" charset="0"/>
                <a:cs typeface="Arial" panose="020B0604020202020204" pitchFamily="34" charset="0"/>
              </a:rPr>
              <a:t>third objective to determine the effects of various governing parameters on the velocity and temperature profiles has been achieved. </a:t>
            </a:r>
            <a:endParaRPr lang="en-MY" sz="1600" dirty="0">
              <a:latin typeface="Calibri" panose="020F0502020204030204" pitchFamily="34" charset="0"/>
              <a:ea typeface="Calibri" panose="020F0502020204030204" pitchFamily="34" charset="0"/>
              <a:cs typeface="Arial" panose="020B0604020202020204" pitchFamily="34" charset="0"/>
            </a:endParaRPr>
          </a:p>
        </p:txBody>
      </p:sp>
      <p:sp>
        <p:nvSpPr>
          <p:cNvPr id="13" name="Curved Down Arrow 12"/>
          <p:cNvSpPr/>
          <p:nvPr/>
        </p:nvSpPr>
        <p:spPr>
          <a:xfrm rot="5199519">
            <a:off x="8214142" y="3646474"/>
            <a:ext cx="3227844" cy="1584352"/>
          </a:xfrm>
          <a:prstGeom prst="curvedDownArrow">
            <a:avLst>
              <a:gd name="adj1" fmla="val 25000"/>
              <a:gd name="adj2" fmla="val 48722"/>
              <a:gd name="adj3" fmla="val 2220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MY">
              <a:solidFill>
                <a:schemeClr val="tx1"/>
              </a:solidFill>
            </a:endParaRPr>
          </a:p>
        </p:txBody>
      </p:sp>
      <p:sp>
        <p:nvSpPr>
          <p:cNvPr id="14" name="Cloud 13"/>
          <p:cNvSpPr/>
          <p:nvPr/>
        </p:nvSpPr>
        <p:spPr>
          <a:xfrm>
            <a:off x="5105400" y="4978400"/>
            <a:ext cx="3784600" cy="17526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spcAft>
                <a:spcPts val="0"/>
              </a:spcAft>
            </a:pPr>
            <a:r>
              <a:rPr lang="en-MY" dirty="0">
                <a:latin typeface="Times New Roman" panose="02020603050405020304" pitchFamily="18" charset="0"/>
                <a:ea typeface="Calibri" panose="020F0502020204030204" pitchFamily="34" charset="0"/>
                <a:cs typeface="Arial" panose="020B0604020202020204" pitchFamily="34" charset="0"/>
              </a:rPr>
              <a:t>R</a:t>
            </a:r>
            <a:r>
              <a:rPr lang="en-MY" dirty="0" smtClean="0">
                <a:latin typeface="Times New Roman" panose="02020603050405020304" pitchFamily="18" charset="0"/>
                <a:ea typeface="Calibri" panose="020F0502020204030204" pitchFamily="34" charset="0"/>
                <a:cs typeface="Arial" panose="020B0604020202020204" pitchFamily="34" charset="0"/>
              </a:rPr>
              <a:t>esearchers </a:t>
            </a:r>
            <a:r>
              <a:rPr lang="en-MY" dirty="0">
                <a:latin typeface="Times New Roman" panose="02020603050405020304" pitchFamily="18" charset="0"/>
                <a:ea typeface="Calibri" panose="020F0502020204030204" pitchFamily="34" charset="0"/>
                <a:cs typeface="Arial" panose="020B0604020202020204" pitchFamily="34" charset="0"/>
              </a:rPr>
              <a:t>can add the unsteadiness parameter to the boundary layer flow problem.</a:t>
            </a:r>
            <a:endParaRPr lang="en-MY" sz="1600" dirty="0">
              <a:latin typeface="Calibri" panose="020F0502020204030204" pitchFamily="34" charset="0"/>
              <a:ea typeface="Calibri" panose="020F0502020204030204" pitchFamily="34" charset="0"/>
              <a:cs typeface="Arial" panose="020B0604020202020204" pitchFamily="34" charset="0"/>
            </a:endParaRPr>
          </a:p>
        </p:txBody>
      </p:sp>
      <p:sp>
        <p:nvSpPr>
          <p:cNvPr id="18" name="Curved Up Arrow 17"/>
          <p:cNvSpPr/>
          <p:nvPr/>
        </p:nvSpPr>
        <p:spPr>
          <a:xfrm rot="9721442">
            <a:off x="2189047" y="1064756"/>
            <a:ext cx="3175000" cy="1257300"/>
          </a:xfrm>
          <a:prstGeom prst="curved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MY">
              <a:solidFill>
                <a:schemeClr val="tx1"/>
              </a:solidFill>
            </a:endParaRPr>
          </a:p>
        </p:txBody>
      </p:sp>
    </p:spTree>
    <p:extLst>
      <p:ext uri="{BB962C8B-B14F-4D97-AF65-F5344CB8AC3E}">
        <p14:creationId xmlns:p14="http://schemas.microsoft.com/office/powerpoint/2010/main" val="11278895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155700" y="641350"/>
            <a:ext cx="3251200" cy="121285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GANTT-CHART</a:t>
            </a:r>
            <a:endParaRPr lang="en-MY" sz="3200" dirty="0">
              <a:effectLst>
                <a:glow rad="63500">
                  <a:schemeClr val="accent6">
                    <a:satMod val="175000"/>
                    <a:alpha val="40000"/>
                  </a:schemeClr>
                </a:glow>
              </a:effectLst>
              <a:latin typeface="Curlz MT" panose="04040404050702020202" pitchFamily="82" charset="0"/>
            </a:endParaRPr>
          </a:p>
        </p:txBody>
      </p:sp>
      <p:pic>
        <p:nvPicPr>
          <p:cNvPr id="2" name="Picture 1"/>
          <p:cNvPicPr>
            <a:picLocks noChangeAspect="1"/>
          </p:cNvPicPr>
          <p:nvPr/>
        </p:nvPicPr>
        <p:blipFill>
          <a:blip r:embed="rId2"/>
          <a:stretch>
            <a:fillRect/>
          </a:stretch>
        </p:blipFill>
        <p:spPr>
          <a:xfrm>
            <a:off x="1646237" y="2117724"/>
            <a:ext cx="8772525" cy="32924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681701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889000" y="171450"/>
            <a:ext cx="3251200" cy="97155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REFERENCES</a:t>
            </a:r>
            <a:endParaRPr lang="en-MY" sz="3200" dirty="0">
              <a:effectLst>
                <a:glow rad="63500">
                  <a:schemeClr val="accent6">
                    <a:satMod val="175000"/>
                    <a:alpha val="40000"/>
                  </a:schemeClr>
                </a:glow>
              </a:effectLst>
              <a:latin typeface="Curlz MT" panose="04040404050702020202" pitchFamily="82" charset="0"/>
            </a:endParaRPr>
          </a:p>
        </p:txBody>
      </p:sp>
      <p:sp>
        <p:nvSpPr>
          <p:cNvPr id="5" name="Rectangle 4"/>
          <p:cNvSpPr/>
          <p:nvPr/>
        </p:nvSpPr>
        <p:spPr>
          <a:xfrm>
            <a:off x="241300" y="1409700"/>
            <a:ext cx="11671300" cy="4673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150000"/>
              </a:lnSpc>
              <a:spcAft>
                <a:spcPts val="0"/>
              </a:spcAft>
              <a:buFont typeface="Arial" panose="020B0604020202020204" pitchFamily="34" charset="0"/>
              <a:buChar char="•"/>
            </a:pPr>
            <a:r>
              <a:rPr lang="en-MY" dirty="0" smtClean="0">
                <a:effectLst/>
                <a:latin typeface="Times New Roman" panose="02020603050405020304" pitchFamily="18" charset="0"/>
                <a:ea typeface="Times New Roman" panose="02020603050405020304" pitchFamily="18" charset="0"/>
                <a:cs typeface="Arial" panose="020B0604020202020204" pitchFamily="34" charset="0"/>
              </a:rPr>
              <a:t>Ali, M. M., </a:t>
            </a:r>
            <a:r>
              <a:rPr lang="en-MY" dirty="0" err="1" smtClean="0">
                <a:effectLst/>
                <a:latin typeface="Times New Roman" panose="02020603050405020304" pitchFamily="18" charset="0"/>
                <a:ea typeface="Times New Roman" panose="02020603050405020304" pitchFamily="18" charset="0"/>
                <a:cs typeface="Arial" panose="020B0604020202020204" pitchFamily="34" charset="0"/>
              </a:rPr>
              <a:t>Mamun</a:t>
            </a:r>
            <a:r>
              <a:rPr lang="en-MY" dirty="0" smtClean="0">
                <a:effectLst/>
                <a:latin typeface="Times New Roman" panose="02020603050405020304" pitchFamily="18" charset="0"/>
                <a:ea typeface="Times New Roman" panose="02020603050405020304" pitchFamily="18" charset="0"/>
                <a:cs typeface="Arial" panose="020B0604020202020204" pitchFamily="34" charset="0"/>
              </a:rPr>
              <a:t>, A. A., </a:t>
            </a:r>
            <a:r>
              <a:rPr lang="en-MY" dirty="0" err="1" smtClean="0">
                <a:effectLst/>
                <a:latin typeface="Times New Roman" panose="02020603050405020304" pitchFamily="18" charset="0"/>
                <a:ea typeface="Times New Roman" panose="02020603050405020304" pitchFamily="18" charset="0"/>
                <a:cs typeface="Arial" panose="020B0604020202020204" pitchFamily="34" charset="0"/>
              </a:rPr>
              <a:t>Maleque</a:t>
            </a:r>
            <a:r>
              <a:rPr lang="en-MY" dirty="0" smtClean="0">
                <a:effectLst/>
                <a:latin typeface="Times New Roman" panose="02020603050405020304" pitchFamily="18" charset="0"/>
                <a:ea typeface="Times New Roman" panose="02020603050405020304" pitchFamily="18" charset="0"/>
                <a:cs typeface="Arial" panose="020B0604020202020204" pitchFamily="34" charset="0"/>
              </a:rPr>
              <a:t>, M. A., &amp; Azim, N. H. M. A. (2013). Radiation effects on MHD free convection flow along vertical flat plate in presence of Joule heating and heat generation. Procedia Engineering, 56, 503-509. </a:t>
            </a:r>
          </a:p>
          <a:p>
            <a:pPr marL="285750" indent="-285750">
              <a:lnSpc>
                <a:spcPct val="150000"/>
              </a:lnSpc>
              <a:buFont typeface="Arial" panose="020B0604020202020204" pitchFamily="34" charset="0"/>
              <a:buChar char="•"/>
            </a:pPr>
            <a:r>
              <a:rPr lang="en-MY" dirty="0" smtClean="0">
                <a:effectLst/>
                <a:latin typeface="Times New Roman" panose="02020603050405020304" pitchFamily="18" charset="0"/>
                <a:ea typeface="Calibri" panose="020F0502020204030204" pitchFamily="34" charset="0"/>
                <a:cs typeface="Arial" panose="020B0604020202020204" pitchFamily="34" charset="0"/>
              </a:rPr>
              <a:t>Bachok, N., &amp; Ishak, A. (2010). Flow and heat transfer over a stretching cylinder with prescribed surface heat flux. Malaysian Journal of Mathematical Sciences, 4(2), 159-169.</a:t>
            </a:r>
          </a:p>
          <a:p>
            <a:pPr marL="285750" indent="-285750">
              <a:lnSpc>
                <a:spcPct val="150000"/>
              </a:lnSpc>
              <a:buFont typeface="Arial" panose="020B0604020202020204" pitchFamily="34" charset="0"/>
              <a:buChar char="•"/>
            </a:pPr>
            <a:r>
              <a:rPr lang="en-MY" dirty="0" smtClean="0">
                <a:latin typeface="Times New Roman" panose="02020603050405020304" pitchFamily="18" charset="0"/>
                <a:ea typeface="Calibri" panose="020F0502020204030204" pitchFamily="34" charset="0"/>
                <a:cs typeface="Arial" panose="020B0604020202020204" pitchFamily="34" charset="0"/>
              </a:rPr>
              <a:t>Dakshinamoorthy</a:t>
            </a:r>
            <a:r>
              <a:rPr lang="en-MY" dirty="0">
                <a:latin typeface="Times New Roman" panose="02020603050405020304" pitchFamily="18" charset="0"/>
                <a:ea typeface="Calibri" panose="020F0502020204030204" pitchFamily="34" charset="0"/>
                <a:cs typeface="Arial" panose="020B0604020202020204" pitchFamily="34" charset="0"/>
              </a:rPr>
              <a:t>, M., Geeta, P., &amp; Moorthy, M. B. K. (2014). Boundary Layer Flow and Heat Transfer over a Continuous Surface in the Presence of Hydromagnetic Field. International Journal of Mathematical Analysis, 8(38), 1859-1872</a:t>
            </a:r>
            <a:r>
              <a:rPr lang="en-MY" dirty="0" smtClean="0">
                <a:latin typeface="Times New Roman" panose="02020603050405020304" pitchFamily="18" charset="0"/>
                <a:ea typeface="Calibri" panose="020F0502020204030204" pitchFamily="34" charset="0"/>
                <a:cs typeface="Arial" panose="020B0604020202020204" pitchFamily="34" charset="0"/>
              </a:rPr>
              <a:t>.</a:t>
            </a:r>
            <a:endParaRPr lang="en-MY" dirty="0" smtClean="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7229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889000" y="171450"/>
            <a:ext cx="3251200" cy="97155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REFERENCES</a:t>
            </a:r>
            <a:endParaRPr lang="en-MY" sz="3200" dirty="0">
              <a:effectLst>
                <a:glow rad="63500">
                  <a:schemeClr val="accent6">
                    <a:satMod val="175000"/>
                    <a:alpha val="40000"/>
                  </a:schemeClr>
                </a:glow>
              </a:effectLst>
              <a:latin typeface="Curlz MT" panose="04040404050702020202" pitchFamily="82" charset="0"/>
            </a:endParaRPr>
          </a:p>
        </p:txBody>
      </p:sp>
      <p:sp>
        <p:nvSpPr>
          <p:cNvPr id="5" name="Rectangle 4"/>
          <p:cNvSpPr/>
          <p:nvPr/>
        </p:nvSpPr>
        <p:spPr>
          <a:xfrm>
            <a:off x="254000" y="1320800"/>
            <a:ext cx="11671300" cy="32131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150000"/>
              </a:lnSpc>
              <a:buFont typeface="Arial" panose="020B0604020202020204" pitchFamily="34" charset="0"/>
              <a:buChar char="•"/>
            </a:pPr>
            <a:r>
              <a:rPr lang="en-MY" dirty="0" smtClean="0">
                <a:effectLst/>
                <a:latin typeface="Times New Roman" panose="02020603050405020304" pitchFamily="18" charset="0"/>
                <a:ea typeface="Calibri" panose="020F0502020204030204" pitchFamily="34" charset="0"/>
                <a:cs typeface="Arial" panose="020B0604020202020204" pitchFamily="34" charset="0"/>
              </a:rPr>
              <a:t>Daniel, Y.S., &amp; Daniel, S.K. (2015). Effects of buoyancy and thermal radiation on MHD flow over a stretching porous sheet using </a:t>
            </a:r>
            <a:r>
              <a:rPr lang="en-MY" dirty="0" err="1" smtClean="0">
                <a:effectLst/>
                <a:latin typeface="Times New Roman" panose="02020603050405020304" pitchFamily="18" charset="0"/>
                <a:ea typeface="Calibri" panose="020F0502020204030204" pitchFamily="34" charset="0"/>
                <a:cs typeface="Arial" panose="020B0604020202020204" pitchFamily="34" charset="0"/>
              </a:rPr>
              <a:t>homotopy</a:t>
            </a:r>
            <a:r>
              <a:rPr lang="en-MY" dirty="0" smtClean="0">
                <a:effectLst/>
                <a:latin typeface="Times New Roman" panose="02020603050405020304" pitchFamily="18" charset="0"/>
                <a:ea typeface="Calibri" panose="020F0502020204030204" pitchFamily="34" charset="0"/>
                <a:cs typeface="Arial" panose="020B0604020202020204" pitchFamily="34" charset="0"/>
              </a:rPr>
              <a:t> analysis method. Alexandria Engineering Journal, 54(3), 705-712.</a:t>
            </a:r>
          </a:p>
          <a:p>
            <a:pPr marL="285750" indent="-285750">
              <a:lnSpc>
                <a:spcPct val="150000"/>
              </a:lnSpc>
              <a:buFont typeface="Arial" panose="020B0604020202020204" pitchFamily="34" charset="0"/>
              <a:buChar char="•"/>
            </a:pPr>
            <a:r>
              <a:rPr lang="en-MY" dirty="0" smtClean="0">
                <a:effectLst/>
                <a:latin typeface="Times New Roman" panose="02020603050405020304" pitchFamily="18" charset="0"/>
                <a:ea typeface="Calibri" panose="020F0502020204030204" pitchFamily="34" charset="0"/>
                <a:cs typeface="Arial" panose="020B0604020202020204" pitchFamily="34" charset="0"/>
              </a:rPr>
              <a:t>Hayat, T., Anwar, M. S., Farooq, M., &amp; Alsaedi, A. (2015). Mixed convection flow of viscoelastic fluid by a stretching cylinder with heat transfer. Plos one, 10(3).</a:t>
            </a:r>
            <a:endParaRPr lang="en-MY" sz="1600" dirty="0">
              <a:latin typeface="Calibri" panose="020F0502020204030204" pitchFamily="34" charset="0"/>
              <a:ea typeface="Calibri" panose="020F0502020204030204" pitchFamily="34" charset="0"/>
              <a:cs typeface="Arial" panose="020B0604020202020204" pitchFamily="34" charset="0"/>
            </a:endParaRPr>
          </a:p>
          <a:p>
            <a:pPr marL="285750" indent="-285750">
              <a:lnSpc>
                <a:spcPct val="150000"/>
              </a:lnSpc>
              <a:buFont typeface="Arial" panose="020B0604020202020204" pitchFamily="34" charset="0"/>
              <a:buChar char="•"/>
            </a:pPr>
            <a:r>
              <a:rPr lang="en-MY" dirty="0">
                <a:latin typeface="Times New Roman" panose="02020603050405020304" pitchFamily="18" charset="0"/>
                <a:ea typeface="Calibri" panose="020F0502020204030204" pitchFamily="34" charset="0"/>
                <a:cs typeface="Arial" panose="020B0604020202020204" pitchFamily="34" charset="0"/>
              </a:rPr>
              <a:t>Pal, D., &amp; Mondal, H. (2010). Hydromagnetic non-Darcy flow and heat transfer over a stretching sheet in the presence of thermal radiation and Ohmic dissipation. Communications in Nonlinear Science and Numerical Simulation, 15(5), 1197-1209</a:t>
            </a:r>
            <a:r>
              <a:rPr lang="en-MY" dirty="0" smtClean="0">
                <a:latin typeface="Times New Roman" panose="02020603050405020304" pitchFamily="18" charset="0"/>
                <a:ea typeface="Calibri" panose="020F0502020204030204" pitchFamily="34" charset="0"/>
                <a:cs typeface="Arial" panose="020B0604020202020204" pitchFamily="34" charset="0"/>
              </a:rPr>
              <a:t>.</a:t>
            </a:r>
            <a:endParaRPr lang="en-MY" dirty="0">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11268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257300" y="4629150"/>
            <a:ext cx="4508500" cy="135890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PROBLEM STATEMENT</a:t>
            </a:r>
            <a:endParaRPr lang="en-MY" sz="3200" dirty="0">
              <a:effectLst>
                <a:glow rad="63500">
                  <a:schemeClr val="accent6">
                    <a:satMod val="175000"/>
                    <a:alpha val="40000"/>
                  </a:schemeClr>
                </a:glow>
              </a:effectLst>
              <a:latin typeface="Curlz MT" panose="04040404050702020202" pitchFamily="82" charset="0"/>
            </a:endParaRPr>
          </a:p>
        </p:txBody>
      </p:sp>
      <p:sp>
        <p:nvSpPr>
          <p:cNvPr id="6" name="Cloud Callout 5"/>
          <p:cNvSpPr/>
          <p:nvPr/>
        </p:nvSpPr>
        <p:spPr>
          <a:xfrm>
            <a:off x="4711700" y="508000"/>
            <a:ext cx="6413500" cy="3657600"/>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MY" dirty="0" smtClean="0">
                <a:effectLst/>
                <a:latin typeface="Times New Roman" panose="02020603050405020304" pitchFamily="18" charset="0"/>
                <a:ea typeface="Calibri" panose="020F0502020204030204" pitchFamily="34" charset="0"/>
              </a:rPr>
              <a:t>The magnetic field and radiation have been found significantly influenced by the thickness of the velocity and thermal boundary layers due to their effects on the viscous drag, temperature distribution and the parameters in the equations of boundary layer problems which are not fully employed. </a:t>
            </a:r>
            <a:endParaRPr lang="en-MY" dirty="0" smtClean="0"/>
          </a:p>
        </p:txBody>
      </p:sp>
    </p:spTree>
    <p:extLst>
      <p:ext uri="{BB962C8B-B14F-4D97-AF65-F5344CB8AC3E}">
        <p14:creationId xmlns:p14="http://schemas.microsoft.com/office/powerpoint/2010/main" val="26102767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 y="279400"/>
            <a:ext cx="11290300" cy="58039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MY"/>
          </a:p>
        </p:txBody>
      </p:sp>
      <p:pic>
        <p:nvPicPr>
          <p:cNvPr id="5" name="Picture 4"/>
          <p:cNvPicPr/>
          <p:nvPr/>
        </p:nvPicPr>
        <p:blipFill>
          <a:blip r:embed="rId2"/>
          <a:stretch>
            <a:fillRect/>
          </a:stretch>
        </p:blipFill>
        <p:spPr>
          <a:xfrm>
            <a:off x="514350" y="2022792"/>
            <a:ext cx="2038350" cy="2317115"/>
          </a:xfrm>
          <a:prstGeom prst="ellipse">
            <a:avLst/>
          </a:prstGeom>
          <a:ln w="63500" cap="rnd">
            <a:solidFill>
              <a:schemeClr val="accent3">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TextBox 6"/>
          <p:cNvSpPr txBox="1"/>
          <p:nvPr/>
        </p:nvSpPr>
        <p:spPr>
          <a:xfrm>
            <a:off x="4152900" y="827758"/>
            <a:ext cx="4127500" cy="400110"/>
          </a:xfrm>
          <a:prstGeom prst="rect">
            <a:avLst/>
          </a:prstGeom>
          <a:noFill/>
        </p:spPr>
        <p:txBody>
          <a:bodyPr wrap="square" rtlCol="0">
            <a:spAutoFit/>
          </a:bodyPr>
          <a:lstStyle/>
          <a:p>
            <a:pPr algn="ctr"/>
            <a:r>
              <a:rPr lang="en-MY" sz="2000" b="1" dirty="0" smtClean="0">
                <a:solidFill>
                  <a:schemeClr val="accent3">
                    <a:lumMod val="50000"/>
                  </a:schemeClr>
                </a:solidFill>
                <a:latin typeface="Castellar" panose="020A0402060406010301" pitchFamily="18" charset="0"/>
              </a:rPr>
              <a:t>AUTHOR BIOGRAPHY</a:t>
            </a:r>
            <a:endParaRPr lang="en-MY" sz="2000" b="1" dirty="0">
              <a:solidFill>
                <a:schemeClr val="accent3">
                  <a:lumMod val="50000"/>
                </a:schemeClr>
              </a:solidFill>
              <a:latin typeface="Castellar" panose="020A0402060406010301" pitchFamily="18" charset="0"/>
            </a:endParaRPr>
          </a:p>
        </p:txBody>
      </p:sp>
      <p:sp>
        <p:nvSpPr>
          <p:cNvPr id="8" name="TextBox 7"/>
          <p:cNvSpPr txBox="1"/>
          <p:nvPr/>
        </p:nvSpPr>
        <p:spPr>
          <a:xfrm>
            <a:off x="2844800" y="1327210"/>
            <a:ext cx="7797800" cy="4855432"/>
          </a:xfrm>
          <a:prstGeom prst="rect">
            <a:avLst/>
          </a:prstGeom>
          <a:noFill/>
        </p:spPr>
        <p:txBody>
          <a:bodyPr wrap="square" rtlCol="0">
            <a:spAutoFit/>
          </a:bodyPr>
          <a:lstStyle/>
          <a:p>
            <a:pPr>
              <a:lnSpc>
                <a:spcPct val="150000"/>
              </a:lnSpc>
            </a:pPr>
            <a:r>
              <a:rPr lang="en-MY" sz="1600" dirty="0" smtClean="0">
                <a:latin typeface="Times New Roman" panose="02020603050405020304" pitchFamily="18" charset="0"/>
                <a:cs typeface="Times New Roman" panose="02020603050405020304" pitchFamily="18" charset="0"/>
              </a:rPr>
              <a:t>Name                       : Nur Atikah Binti Anuar</a:t>
            </a:r>
          </a:p>
          <a:p>
            <a:pPr>
              <a:lnSpc>
                <a:spcPct val="150000"/>
              </a:lnSpc>
            </a:pPr>
            <a:r>
              <a:rPr lang="en-MY" sz="1600" dirty="0" smtClean="0">
                <a:latin typeface="Times New Roman" panose="02020603050405020304" pitchFamily="18" charset="0"/>
                <a:cs typeface="Times New Roman" panose="02020603050405020304" pitchFamily="18" charset="0"/>
              </a:rPr>
              <a:t>Matric </a:t>
            </a:r>
            <a:r>
              <a:rPr lang="en-MY" sz="1600" dirty="0">
                <a:latin typeface="Times New Roman" panose="02020603050405020304" pitchFamily="18" charset="0"/>
                <a:cs typeface="Times New Roman" panose="02020603050405020304" pitchFamily="18" charset="0"/>
              </a:rPr>
              <a:t>n</a:t>
            </a:r>
            <a:r>
              <a:rPr lang="en-MY" sz="1600" dirty="0" smtClean="0">
                <a:latin typeface="Times New Roman" panose="02020603050405020304" pitchFamily="18" charset="0"/>
                <a:cs typeface="Times New Roman" panose="02020603050405020304" pitchFamily="18" charset="0"/>
              </a:rPr>
              <a:t>umber         : 2017649722</a:t>
            </a:r>
          </a:p>
          <a:p>
            <a:pPr>
              <a:lnSpc>
                <a:spcPct val="150000"/>
              </a:lnSpc>
            </a:pPr>
            <a:r>
              <a:rPr lang="en-MY" sz="1600" dirty="0" smtClean="0">
                <a:latin typeface="Times New Roman" panose="02020603050405020304" pitchFamily="18" charset="0"/>
                <a:cs typeface="Times New Roman" panose="02020603050405020304" pitchFamily="18" charset="0"/>
              </a:rPr>
              <a:t>Programme              : Bachelor Of Science (Hons.) Computational Mathematics</a:t>
            </a:r>
          </a:p>
          <a:p>
            <a:pPr>
              <a:lnSpc>
                <a:spcPct val="150000"/>
              </a:lnSpc>
            </a:pPr>
            <a:r>
              <a:rPr lang="en-MY" sz="1600" dirty="0" smtClean="0">
                <a:latin typeface="Times New Roman" panose="02020603050405020304" pitchFamily="18" charset="0"/>
                <a:cs typeface="Times New Roman" panose="02020603050405020304" pitchFamily="18" charset="0"/>
              </a:rPr>
              <a:t>Faculty                     : Faculty of Computer and Mathematical Science University Teknologi </a:t>
            </a:r>
          </a:p>
          <a:p>
            <a:pPr>
              <a:lnSpc>
                <a:spcPct val="150000"/>
              </a:lnSpc>
            </a:pPr>
            <a:r>
              <a:rPr lang="en-MY" sz="1600" dirty="0">
                <a:latin typeface="Times New Roman" panose="02020603050405020304" pitchFamily="18" charset="0"/>
                <a:cs typeface="Times New Roman" panose="02020603050405020304" pitchFamily="18" charset="0"/>
              </a:rPr>
              <a:t> </a:t>
            </a:r>
            <a:r>
              <a:rPr lang="en-MY" sz="1600" dirty="0" smtClean="0">
                <a:latin typeface="Times New Roman" panose="02020603050405020304" pitchFamily="18" charset="0"/>
                <a:cs typeface="Times New Roman" panose="02020603050405020304" pitchFamily="18" charset="0"/>
              </a:rPr>
              <a:t>                                  Mara</a:t>
            </a:r>
          </a:p>
          <a:p>
            <a:pPr>
              <a:lnSpc>
                <a:spcPct val="150000"/>
              </a:lnSpc>
            </a:pPr>
            <a:r>
              <a:rPr lang="en-MY" sz="1600" dirty="0" smtClean="0">
                <a:latin typeface="Times New Roman" panose="02020603050405020304" pitchFamily="18" charset="0"/>
                <a:cs typeface="Times New Roman" panose="02020603050405020304" pitchFamily="18" charset="0"/>
              </a:rPr>
              <a:t>Project title               : </a:t>
            </a:r>
            <a:r>
              <a:rPr lang="en-MY" sz="1600" dirty="0" smtClean="0">
                <a:effectLst/>
                <a:latin typeface="Times New Roman" panose="02020603050405020304" pitchFamily="18" charset="0"/>
                <a:cs typeface="Times New Roman" panose="02020603050405020304" pitchFamily="18" charset="0"/>
              </a:rPr>
              <a:t>Mixed Convection </a:t>
            </a:r>
            <a:r>
              <a:rPr lang="en-MY" sz="1600" dirty="0">
                <a:effectLst/>
                <a:latin typeface="Times New Roman" panose="02020603050405020304" pitchFamily="18" charset="0"/>
                <a:cs typeface="Times New Roman" panose="02020603050405020304" pitchFamily="18" charset="0"/>
              </a:rPr>
              <a:t>o</a:t>
            </a:r>
            <a:r>
              <a:rPr lang="en-MY" sz="1600" dirty="0" smtClean="0">
                <a:effectLst/>
                <a:latin typeface="Times New Roman" panose="02020603050405020304" pitchFamily="18" charset="0"/>
                <a:cs typeface="Times New Roman" panose="02020603050405020304" pitchFamily="18" charset="0"/>
              </a:rPr>
              <a:t>n Unsteady Magnetohydrodynamic </a:t>
            </a:r>
            <a:r>
              <a:rPr lang="en-MY" sz="1600" dirty="0">
                <a:effectLst/>
                <a:latin typeface="Times New Roman" panose="02020603050405020304" pitchFamily="18" charset="0"/>
                <a:cs typeface="Times New Roman" panose="02020603050405020304" pitchFamily="18" charset="0"/>
              </a:rPr>
              <a:t>(MHD) </a:t>
            </a:r>
            <a:r>
              <a:rPr lang="en-MY" sz="1600" dirty="0" smtClean="0">
                <a:effectLst/>
                <a:latin typeface="Times New Roman" panose="02020603050405020304" pitchFamily="18" charset="0"/>
                <a:cs typeface="Times New Roman" panose="02020603050405020304" pitchFamily="18" charset="0"/>
              </a:rPr>
              <a:t>Flow </a:t>
            </a:r>
          </a:p>
          <a:p>
            <a:pPr>
              <a:lnSpc>
                <a:spcPct val="150000"/>
              </a:lnSpc>
            </a:pPr>
            <a:r>
              <a:rPr lang="en-MY" sz="1600" dirty="0">
                <a:effectLst/>
                <a:latin typeface="Times New Roman" panose="02020603050405020304" pitchFamily="18" charset="0"/>
                <a:cs typeface="Times New Roman" panose="02020603050405020304" pitchFamily="18" charset="0"/>
              </a:rPr>
              <a:t> </a:t>
            </a:r>
            <a:r>
              <a:rPr lang="en-MY" sz="1600" dirty="0" smtClean="0">
                <a:effectLst/>
                <a:latin typeface="Times New Roman" panose="02020603050405020304" pitchFamily="18" charset="0"/>
                <a:cs typeface="Times New Roman" panose="02020603050405020304" pitchFamily="18" charset="0"/>
              </a:rPr>
              <a:t>                                   over a Stretching Surface with Thermal Radiation Effect</a:t>
            </a:r>
          </a:p>
          <a:p>
            <a:pPr>
              <a:lnSpc>
                <a:spcPct val="150000"/>
              </a:lnSpc>
            </a:pPr>
            <a:r>
              <a:rPr lang="en-MY" sz="1600" dirty="0" smtClean="0">
                <a:effectLst/>
                <a:latin typeface="Times New Roman" panose="02020603050405020304" pitchFamily="18" charset="0"/>
                <a:cs typeface="Times New Roman" panose="02020603050405020304" pitchFamily="18" charset="0"/>
              </a:rPr>
              <a:t>Supervisor                : Puan Zanariah Binti Mohd Yusof</a:t>
            </a:r>
          </a:p>
          <a:p>
            <a:pPr>
              <a:lnSpc>
                <a:spcPct val="150000"/>
              </a:lnSpc>
            </a:pPr>
            <a:r>
              <a:rPr lang="en-MY" sz="1600" dirty="0" smtClean="0">
                <a:effectLst/>
                <a:latin typeface="Times New Roman" panose="02020603050405020304" pitchFamily="18" charset="0"/>
                <a:cs typeface="Times New Roman" panose="02020603050405020304" pitchFamily="18" charset="0"/>
              </a:rPr>
              <a:t>Email                        : </a:t>
            </a:r>
            <a:r>
              <a:rPr lang="en-MY" sz="1600" dirty="0" smtClean="0">
                <a:effectLst/>
                <a:latin typeface="Times New Roman" panose="02020603050405020304" pitchFamily="18" charset="0"/>
                <a:cs typeface="Times New Roman" panose="02020603050405020304" pitchFamily="18" charset="0"/>
                <a:hlinkClick r:id="rId3"/>
              </a:rPr>
              <a:t>atikah981127@gmail.com</a:t>
            </a:r>
            <a:endParaRPr lang="en-MY" sz="1600" dirty="0" smtClean="0">
              <a:effectLst/>
              <a:latin typeface="Times New Roman" panose="02020603050405020304" pitchFamily="18" charset="0"/>
              <a:cs typeface="Times New Roman" panose="02020603050405020304" pitchFamily="18" charset="0"/>
            </a:endParaRPr>
          </a:p>
          <a:p>
            <a:pPr>
              <a:lnSpc>
                <a:spcPct val="150000"/>
              </a:lnSpc>
            </a:pPr>
            <a:r>
              <a:rPr lang="en-MY" sz="1600" dirty="0" smtClean="0">
                <a:latin typeface="Times New Roman" panose="02020603050405020304" pitchFamily="18" charset="0"/>
                <a:cs typeface="Times New Roman" panose="02020603050405020304" pitchFamily="18" charset="0"/>
              </a:rPr>
              <a:t>Address                     : PT 591, Kampung Gong Serapat, Jalan Jelor, 16800 Pasir Puteh, </a:t>
            </a:r>
          </a:p>
          <a:p>
            <a:pPr>
              <a:lnSpc>
                <a:spcPct val="150000"/>
              </a:lnSpc>
            </a:pPr>
            <a:r>
              <a:rPr lang="en-MY" sz="1600" dirty="0">
                <a:latin typeface="Times New Roman" panose="02020603050405020304" pitchFamily="18" charset="0"/>
                <a:cs typeface="Times New Roman" panose="02020603050405020304" pitchFamily="18" charset="0"/>
              </a:rPr>
              <a:t> </a:t>
            </a:r>
            <a:r>
              <a:rPr lang="en-MY" sz="1600" dirty="0" smtClean="0">
                <a:latin typeface="Times New Roman" panose="02020603050405020304" pitchFamily="18" charset="0"/>
                <a:cs typeface="Times New Roman" panose="02020603050405020304" pitchFamily="18" charset="0"/>
              </a:rPr>
              <a:t>                                   Kelantan</a:t>
            </a:r>
          </a:p>
          <a:p>
            <a:pPr>
              <a:lnSpc>
                <a:spcPct val="150000"/>
              </a:lnSpc>
            </a:pPr>
            <a:r>
              <a:rPr lang="en-MY" sz="1600" dirty="0" smtClean="0">
                <a:latin typeface="Times New Roman" panose="02020603050405020304" pitchFamily="18" charset="0"/>
                <a:cs typeface="Times New Roman" panose="02020603050405020304" pitchFamily="18" charset="0"/>
              </a:rPr>
              <a:t>Phone number           : 011-37440658</a:t>
            </a:r>
            <a:r>
              <a:rPr lang="en-MY" sz="2400" dirty="0"/>
              <a:t/>
            </a:r>
            <a:br>
              <a:rPr lang="en-MY" sz="2400" dirty="0"/>
            </a:br>
            <a:endParaRPr lang="en-MY" sz="1600" dirty="0"/>
          </a:p>
        </p:txBody>
      </p:sp>
    </p:spTree>
    <p:extLst>
      <p:ext uri="{BB962C8B-B14F-4D97-AF65-F5344CB8AC3E}">
        <p14:creationId xmlns:p14="http://schemas.microsoft.com/office/powerpoint/2010/main" val="10079145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2337678"/>
            <a:ext cx="10223500" cy="1446922"/>
          </a:xfrm>
        </p:spPr>
        <p:txBody>
          <a:bodyPr>
            <a:noAutofit/>
          </a:bodyPr>
          <a:lstStyle/>
          <a:p>
            <a:pPr algn="ctr"/>
            <a:r>
              <a:rPr lang="en-MY" sz="11500" dirty="0" smtClean="0">
                <a:latin typeface="Curlz MT" panose="04040404050702020202" pitchFamily="82" charset="0"/>
              </a:rPr>
              <a:t>THANK YOU!!!</a:t>
            </a:r>
            <a:endParaRPr lang="en-MY" sz="11500" dirty="0">
              <a:latin typeface="Curlz MT" panose="04040404050702020202" pitchFamily="82" charset="0"/>
            </a:endParaRPr>
          </a:p>
        </p:txBody>
      </p:sp>
    </p:spTree>
    <p:extLst>
      <p:ext uri="{BB962C8B-B14F-4D97-AF65-F5344CB8AC3E}">
        <p14:creationId xmlns:p14="http://schemas.microsoft.com/office/powerpoint/2010/main" val="2624997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460500" y="2330450"/>
            <a:ext cx="3251200" cy="135890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OBJECTIVES</a:t>
            </a:r>
            <a:endParaRPr lang="en-MY" sz="3200" dirty="0">
              <a:effectLst>
                <a:glow rad="63500">
                  <a:schemeClr val="accent6">
                    <a:satMod val="175000"/>
                    <a:alpha val="40000"/>
                  </a:schemeClr>
                </a:glow>
              </a:effectLst>
              <a:latin typeface="Curlz MT" panose="04040404050702020202" pitchFamily="82" charset="0"/>
            </a:endParaRPr>
          </a:p>
        </p:txBody>
      </p:sp>
      <p:sp>
        <p:nvSpPr>
          <p:cNvPr id="5" name="Down Arrow Callout 4"/>
          <p:cNvSpPr/>
          <p:nvPr/>
        </p:nvSpPr>
        <p:spPr>
          <a:xfrm>
            <a:off x="711200" y="438150"/>
            <a:ext cx="4826000" cy="1892300"/>
          </a:xfrm>
          <a:prstGeom prst="downArrowCallout">
            <a:avLst/>
          </a:prstGeom>
        </p:spPr>
        <p:style>
          <a:lnRef idx="2">
            <a:schemeClr val="accent6"/>
          </a:lnRef>
          <a:fillRef idx="1">
            <a:schemeClr val="lt1"/>
          </a:fillRef>
          <a:effectRef idx="0">
            <a:schemeClr val="accent6"/>
          </a:effectRef>
          <a:fontRef idx="minor">
            <a:schemeClr val="dk1"/>
          </a:fontRef>
        </p:style>
        <p:txBody>
          <a:bodyPr rtlCol="0" anchor="ctr"/>
          <a:lstStyle/>
          <a:p>
            <a:pPr marL="342900" lvl="0" indent="-342900" algn="just">
              <a:buAutoNum type="arabicPeriod"/>
            </a:pPr>
            <a:r>
              <a:rPr lang="en-MY" dirty="0" smtClean="0">
                <a:effectLst/>
                <a:latin typeface="Times New Roman" panose="02020603050405020304" pitchFamily="18" charset="0"/>
                <a:ea typeface="Calibri" panose="020F0502020204030204" pitchFamily="34" charset="0"/>
                <a:cs typeface="Arial" panose="020B0604020202020204" pitchFamily="34" charset="0"/>
              </a:rPr>
              <a:t>to transform the governing boundary layer  equations from partial differential equation (PDE) into the ordinary differential equation (ODE) by using similarity transformation</a:t>
            </a:r>
            <a:endParaRPr lang="en-MY" sz="2000" dirty="0" smtClean="0">
              <a:effectLst/>
              <a:latin typeface="Calibri" panose="020F0502020204030204" pitchFamily="34" charset="0"/>
              <a:ea typeface="Calibri" panose="020F0502020204030204" pitchFamily="34" charset="0"/>
              <a:cs typeface="Arial" panose="020B0604020202020204" pitchFamily="34" charset="0"/>
            </a:endParaRPr>
          </a:p>
        </p:txBody>
      </p:sp>
      <p:sp>
        <p:nvSpPr>
          <p:cNvPr id="6" name="Left Arrow Callout 5"/>
          <p:cNvSpPr/>
          <p:nvPr/>
        </p:nvSpPr>
        <p:spPr>
          <a:xfrm>
            <a:off x="5130800" y="2108200"/>
            <a:ext cx="5791200" cy="1803400"/>
          </a:xfrm>
          <a:prstGeom prst="leftArrowCallout">
            <a:avLst/>
          </a:prstGeom>
        </p:spPr>
        <p:style>
          <a:lnRef idx="2">
            <a:schemeClr val="accent6"/>
          </a:lnRef>
          <a:fillRef idx="1">
            <a:schemeClr val="lt1"/>
          </a:fillRef>
          <a:effectRef idx="0">
            <a:schemeClr val="accent6"/>
          </a:effectRef>
          <a:fontRef idx="minor">
            <a:schemeClr val="dk1"/>
          </a:fontRef>
        </p:style>
        <p:txBody>
          <a:bodyPr rtlCol="0" anchor="ctr"/>
          <a:lstStyle/>
          <a:p>
            <a:pPr lvl="0">
              <a:spcAft>
                <a:spcPts val="0"/>
              </a:spcAft>
            </a:pPr>
            <a:r>
              <a:rPr lang="en-MY" dirty="0" smtClean="0">
                <a:effectLst/>
                <a:latin typeface="Times New Roman" panose="02020603050405020304" pitchFamily="18" charset="0"/>
                <a:ea typeface="Calibri" panose="020F0502020204030204" pitchFamily="34" charset="0"/>
                <a:cs typeface="Arial" panose="020B0604020202020204" pitchFamily="34" charset="0"/>
              </a:rPr>
              <a:t>2. to solve the transformed boundary layers equations numerically using Runge-Kutta-Fehlberg method scheme with shooting technique in Maple software environment. </a:t>
            </a:r>
            <a:endParaRPr lang="en-MY" sz="2000" dirty="0" smtClean="0">
              <a:effectLst/>
              <a:latin typeface="Calibri" panose="020F0502020204030204" pitchFamily="34" charset="0"/>
              <a:ea typeface="Calibri" panose="020F0502020204030204" pitchFamily="34" charset="0"/>
              <a:cs typeface="Arial" panose="020B0604020202020204" pitchFamily="34" charset="0"/>
            </a:endParaRPr>
          </a:p>
        </p:txBody>
      </p:sp>
      <p:sp>
        <p:nvSpPr>
          <p:cNvPr id="7" name="Up Arrow Callout 6"/>
          <p:cNvSpPr/>
          <p:nvPr/>
        </p:nvSpPr>
        <p:spPr>
          <a:xfrm>
            <a:off x="812800" y="3784600"/>
            <a:ext cx="5118100" cy="2019300"/>
          </a:xfrm>
          <a:prstGeom prst="upArrowCallout">
            <a:avLst/>
          </a:prstGeom>
        </p:spPr>
        <p:style>
          <a:lnRef idx="2">
            <a:schemeClr val="accent6"/>
          </a:lnRef>
          <a:fillRef idx="1">
            <a:schemeClr val="lt1"/>
          </a:fillRef>
          <a:effectRef idx="0">
            <a:schemeClr val="accent6"/>
          </a:effectRef>
          <a:fontRef idx="minor">
            <a:schemeClr val="dk1"/>
          </a:fontRef>
        </p:style>
        <p:txBody>
          <a:bodyPr rtlCol="0" anchor="ctr"/>
          <a:lstStyle/>
          <a:p>
            <a:pPr lvl="0">
              <a:spcAft>
                <a:spcPts val="0"/>
              </a:spcAft>
            </a:pPr>
            <a:r>
              <a:rPr lang="en-MY" dirty="0" smtClean="0">
                <a:effectLst/>
                <a:latin typeface="Times New Roman" panose="02020603050405020304" pitchFamily="18" charset="0"/>
                <a:ea typeface="Calibri" panose="020F0502020204030204" pitchFamily="34" charset="0"/>
                <a:cs typeface="Arial" panose="020B0604020202020204" pitchFamily="34" charset="0"/>
              </a:rPr>
              <a:t>3. to determine the effect of various governing parameters such as magnetic field, buoyancy and thermal radiation on the velocity and temperature profiles, and heat transfer characteristics. </a:t>
            </a:r>
            <a:endParaRPr lang="en-MY" sz="2000" dirty="0" smtClean="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168092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4559300" y="641350"/>
            <a:ext cx="4178300" cy="135890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3200" dirty="0" smtClean="0">
                <a:effectLst>
                  <a:glow rad="63500">
                    <a:schemeClr val="accent6">
                      <a:satMod val="175000"/>
                      <a:alpha val="40000"/>
                    </a:schemeClr>
                  </a:glow>
                </a:effectLst>
                <a:latin typeface="Curlz MT" panose="04040404050702020202" pitchFamily="82" charset="0"/>
              </a:rPr>
              <a:t>SIGNIFANCE OF THE RESEARCH </a:t>
            </a:r>
            <a:endParaRPr lang="en-MY" sz="3200" dirty="0">
              <a:effectLst>
                <a:glow rad="63500">
                  <a:schemeClr val="accent6">
                    <a:satMod val="175000"/>
                    <a:alpha val="40000"/>
                  </a:schemeClr>
                </a:glow>
              </a:effectLst>
              <a:latin typeface="Curlz MT" panose="04040404050702020202" pitchFamily="82" charset="0"/>
            </a:endParaRPr>
          </a:p>
        </p:txBody>
      </p:sp>
      <p:sp>
        <p:nvSpPr>
          <p:cNvPr id="5" name="Cloud 4"/>
          <p:cNvSpPr/>
          <p:nvPr/>
        </p:nvSpPr>
        <p:spPr>
          <a:xfrm>
            <a:off x="1863433" y="2755900"/>
            <a:ext cx="4533900" cy="27178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MY" dirty="0" smtClean="0">
                <a:effectLst/>
                <a:latin typeface="Times New Roman" panose="02020603050405020304" pitchFamily="18" charset="0"/>
                <a:ea typeface="Calibri" panose="020F0502020204030204" pitchFamily="34" charset="0"/>
              </a:rPr>
              <a:t>Hydromagnetic flow and thermal radiation effect significantly influenced the quality of the final product in metallurgical and technological processes.</a:t>
            </a:r>
            <a:endParaRPr lang="en-MY" dirty="0" smtClean="0"/>
          </a:p>
        </p:txBody>
      </p:sp>
      <p:sp>
        <p:nvSpPr>
          <p:cNvPr id="7" name="Curved Right Arrow 6"/>
          <p:cNvSpPr/>
          <p:nvPr/>
        </p:nvSpPr>
        <p:spPr>
          <a:xfrm rot="2584346">
            <a:off x="2418596" y="772410"/>
            <a:ext cx="1181100" cy="2020275"/>
          </a:xfrm>
          <a:prstGeom prst="curvedRightArrow">
            <a:avLst>
              <a:gd name="adj1" fmla="val 12147"/>
              <a:gd name="adj2" fmla="val 50000"/>
              <a:gd name="adj3" fmla="val 26213"/>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MY" dirty="0">
              <a:solidFill>
                <a:schemeClr val="tx1"/>
              </a:solidFill>
            </a:endParaRPr>
          </a:p>
        </p:txBody>
      </p:sp>
    </p:spTree>
    <p:extLst>
      <p:ext uri="{BB962C8B-B14F-4D97-AF65-F5344CB8AC3E}">
        <p14:creationId xmlns:p14="http://schemas.microsoft.com/office/powerpoint/2010/main" val="37940801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197100" y="1746250"/>
            <a:ext cx="7835900" cy="2343150"/>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6000" dirty="0" smtClean="0">
                <a:effectLst>
                  <a:glow rad="63500">
                    <a:schemeClr val="accent6">
                      <a:satMod val="175000"/>
                      <a:alpha val="40000"/>
                    </a:schemeClr>
                  </a:glow>
                </a:effectLst>
                <a:latin typeface="Curlz MT" panose="04040404050702020202" pitchFamily="82" charset="0"/>
              </a:rPr>
              <a:t>LITERATURE REVIEW</a:t>
            </a:r>
            <a:endParaRPr lang="en-MY" sz="6000" dirty="0">
              <a:effectLst>
                <a:glow rad="63500">
                  <a:schemeClr val="accent6">
                    <a:satMod val="175000"/>
                    <a:alpha val="40000"/>
                  </a:schemeClr>
                </a:glow>
              </a:effectLst>
              <a:latin typeface="Curlz MT" panose="04040404050702020202" pitchFamily="82" charset="0"/>
            </a:endParaRPr>
          </a:p>
        </p:txBody>
      </p:sp>
    </p:spTree>
    <p:extLst>
      <p:ext uri="{BB962C8B-B14F-4D97-AF65-F5344CB8AC3E}">
        <p14:creationId xmlns:p14="http://schemas.microsoft.com/office/powerpoint/2010/main" val="29859192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82700" y="660400"/>
            <a:ext cx="3035300" cy="10160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BOUNDARY LAYER CHARACTERISTICS</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Rectangle 4"/>
          <p:cNvSpPr/>
          <p:nvPr/>
        </p:nvSpPr>
        <p:spPr>
          <a:xfrm>
            <a:off x="1092200" y="2159000"/>
            <a:ext cx="9283700" cy="13335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200000"/>
              </a:lnSpc>
              <a:buFont typeface="Arial" panose="020B0604020202020204" pitchFamily="34" charset="0"/>
              <a:buChar char="•"/>
            </a:pPr>
            <a:endParaRPr lang="en-MY" dirty="0" smtClean="0">
              <a:latin typeface="Times New Roman" panose="02020603050405020304" pitchFamily="18" charset="0"/>
              <a:ea typeface="Calibri" panose="020F0502020204030204" pitchFamily="34" charset="0"/>
            </a:endParaRPr>
          </a:p>
          <a:p>
            <a:pPr marL="285750" indent="-285750">
              <a:lnSpc>
                <a:spcPct val="150000"/>
              </a:lnSpc>
              <a:buFont typeface="Arial" panose="020B0604020202020204" pitchFamily="34" charset="0"/>
              <a:buChar char="•"/>
            </a:pPr>
            <a:r>
              <a:rPr lang="en-MY" dirty="0" smtClean="0">
                <a:effectLst/>
                <a:latin typeface="Times New Roman" panose="02020603050405020304" pitchFamily="18" charset="0"/>
                <a:ea typeface="Calibri" panose="020F0502020204030204" pitchFamily="34" charset="0"/>
              </a:rPr>
              <a:t>The study of boundary layer flow and heat transfer with consideration of stretching surface is important in manufacturing processes (Bachok &amp; Ishak, 2010). </a:t>
            </a:r>
          </a:p>
          <a:p>
            <a:endParaRPr lang="en-MY" dirty="0" smtClean="0">
              <a:effectLst/>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endParaRPr lang="en-MY" dirty="0" smtClean="0">
              <a:effectLst/>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endParaRPr lang="en-MY" dirty="0" smtClean="0"/>
          </a:p>
        </p:txBody>
      </p:sp>
    </p:spTree>
    <p:extLst>
      <p:ext uri="{BB962C8B-B14F-4D97-AF65-F5344CB8AC3E}">
        <p14:creationId xmlns:p14="http://schemas.microsoft.com/office/powerpoint/2010/main" val="6640060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39800" y="558800"/>
            <a:ext cx="3340100" cy="10160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MHD FLOW OVER STRETCHING SURFACE</a:t>
            </a:r>
            <a:endParaRPr lang="en-MY" sz="2000" dirty="0">
              <a:effectLst>
                <a:glow rad="228600">
                  <a:schemeClr val="accent6">
                    <a:satMod val="175000"/>
                    <a:alpha val="40000"/>
                  </a:schemeClr>
                </a:glow>
              </a:effectLst>
              <a:latin typeface="Algerian" panose="04020705040A02060702" pitchFamily="82" charset="0"/>
            </a:endParaRPr>
          </a:p>
        </p:txBody>
      </p:sp>
      <p:sp>
        <p:nvSpPr>
          <p:cNvPr id="6" name="Rectangle 5"/>
          <p:cNvSpPr/>
          <p:nvPr/>
        </p:nvSpPr>
        <p:spPr>
          <a:xfrm>
            <a:off x="711200" y="1892300"/>
            <a:ext cx="11341100" cy="1422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200000"/>
              </a:lnSpc>
              <a:buFont typeface="Arial" panose="020B0604020202020204" pitchFamily="34" charset="0"/>
              <a:buChar char="•"/>
            </a:pPr>
            <a:endParaRPr lang="en-MY" dirty="0" smtClean="0">
              <a:latin typeface="Times New Roman" panose="02020603050405020304" pitchFamily="18" charset="0"/>
              <a:ea typeface="Calibri" panose="020F0502020204030204" pitchFamily="34" charset="0"/>
            </a:endParaRPr>
          </a:p>
          <a:p>
            <a:pPr marL="285750" indent="-285750">
              <a:lnSpc>
                <a:spcPct val="150000"/>
              </a:lnSpc>
              <a:buFont typeface="Arial" panose="020B0604020202020204" pitchFamily="34" charset="0"/>
              <a:buChar char="•"/>
            </a:pPr>
            <a:r>
              <a:rPr lang="en-MY" dirty="0" smtClean="0">
                <a:latin typeface="Times New Roman" panose="02020603050405020304" pitchFamily="18" charset="0"/>
                <a:ea typeface="Calibri" panose="020F0502020204030204" pitchFamily="34" charset="0"/>
              </a:rPr>
              <a:t>Based </a:t>
            </a:r>
            <a:r>
              <a:rPr lang="en-MY" dirty="0">
                <a:latin typeface="Times New Roman" panose="02020603050405020304" pitchFamily="18" charset="0"/>
                <a:ea typeface="Calibri" panose="020F0502020204030204" pitchFamily="34" charset="0"/>
              </a:rPr>
              <a:t>on the research conducted by Ali et al. (2013), it can be observed that the increasing magnetic parameter will decrease the velocity of the fluid and the skin friction at the interface. </a:t>
            </a:r>
            <a:endParaRPr lang="en-MY" dirty="0"/>
          </a:p>
          <a:p>
            <a:endParaRPr lang="en-MY" dirty="0" smtClean="0">
              <a:effectLst/>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endParaRPr lang="en-MY" dirty="0" smtClean="0">
              <a:effectLst/>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endParaRPr lang="en-MY" dirty="0" smtClean="0"/>
          </a:p>
        </p:txBody>
      </p:sp>
    </p:spTree>
    <p:extLst>
      <p:ext uri="{BB962C8B-B14F-4D97-AF65-F5344CB8AC3E}">
        <p14:creationId xmlns:p14="http://schemas.microsoft.com/office/powerpoint/2010/main" val="8225713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596900"/>
            <a:ext cx="3340100" cy="6858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MY" sz="2000" dirty="0" smtClean="0">
                <a:effectLst>
                  <a:glow rad="228600">
                    <a:schemeClr val="accent6">
                      <a:satMod val="175000"/>
                      <a:alpha val="40000"/>
                    </a:schemeClr>
                  </a:glow>
                </a:effectLst>
                <a:latin typeface="Algerian" panose="04020705040A02060702" pitchFamily="82" charset="0"/>
              </a:rPr>
              <a:t>THERMAL RADIATION</a:t>
            </a:r>
            <a:endParaRPr lang="en-MY" sz="2000" dirty="0">
              <a:effectLst>
                <a:glow rad="228600">
                  <a:schemeClr val="accent6">
                    <a:satMod val="175000"/>
                    <a:alpha val="40000"/>
                  </a:schemeClr>
                </a:glow>
              </a:effectLst>
              <a:latin typeface="Algerian" panose="04020705040A02060702" pitchFamily="82" charset="0"/>
            </a:endParaRPr>
          </a:p>
        </p:txBody>
      </p:sp>
      <p:sp>
        <p:nvSpPr>
          <p:cNvPr id="5" name="Rectangle 4"/>
          <p:cNvSpPr/>
          <p:nvPr/>
        </p:nvSpPr>
        <p:spPr>
          <a:xfrm>
            <a:off x="596900" y="1828800"/>
            <a:ext cx="11341100" cy="13081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lnSpc>
                <a:spcPct val="150000"/>
              </a:lnSpc>
              <a:buFont typeface="Arial" panose="020B0604020202020204" pitchFamily="34" charset="0"/>
              <a:buChar char="•"/>
            </a:pPr>
            <a:r>
              <a:rPr lang="en-MY" dirty="0" smtClean="0">
                <a:latin typeface="Times New Roman" panose="02020603050405020304" pitchFamily="18" charset="0"/>
                <a:ea typeface="Calibri" panose="020F0502020204030204" pitchFamily="34" charset="0"/>
              </a:rPr>
              <a:t>It </a:t>
            </a:r>
            <a:r>
              <a:rPr lang="en-MY" dirty="0">
                <a:latin typeface="Times New Roman" panose="02020603050405020304" pitchFamily="18" charset="0"/>
                <a:ea typeface="Calibri" panose="020F0502020204030204" pitchFamily="34" charset="0"/>
              </a:rPr>
              <a:t>is found that the thermal boundary layer thickness increase due to the effect of thermal </a:t>
            </a:r>
            <a:r>
              <a:rPr lang="en-MY" dirty="0" smtClean="0">
                <a:latin typeface="Times New Roman" panose="02020603050405020304" pitchFamily="18" charset="0"/>
                <a:ea typeface="Calibri" panose="020F0502020204030204" pitchFamily="34" charset="0"/>
              </a:rPr>
              <a:t>radiation</a:t>
            </a:r>
            <a:r>
              <a:rPr lang="en-MY" dirty="0" smtClean="0"/>
              <a:t> </a:t>
            </a:r>
            <a:r>
              <a:rPr lang="en-MY" dirty="0">
                <a:latin typeface="Times New Roman" panose="02020603050405020304" pitchFamily="18" charset="0"/>
                <a:ea typeface="Calibri" panose="020F0502020204030204" pitchFamily="34" charset="0"/>
              </a:rPr>
              <a:t>(Pal and Mondal 2010) </a:t>
            </a:r>
            <a:endParaRPr lang="en-MY" dirty="0"/>
          </a:p>
        </p:txBody>
      </p:sp>
    </p:spTree>
    <p:extLst>
      <p:ext uri="{BB962C8B-B14F-4D97-AF65-F5344CB8AC3E}">
        <p14:creationId xmlns:p14="http://schemas.microsoft.com/office/powerpoint/2010/main" val="4766801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8.1"/>
</p:tagLst>
</file>

<file path=ppt/tags/tag2.xml><?xml version="1.0" encoding="utf-8"?>
<p:tagLst xmlns:a="http://schemas.openxmlformats.org/drawingml/2006/main" xmlns:r="http://schemas.openxmlformats.org/officeDocument/2006/relationships" xmlns:p="http://schemas.openxmlformats.org/presentationml/2006/main">
  <p:tag name="TIMING" val="|15.7"/>
</p:tagLst>
</file>

<file path=ppt/tags/tag3.xml><?xml version="1.0" encoding="utf-8"?>
<p:tagLst xmlns:a="http://schemas.openxmlformats.org/drawingml/2006/main" xmlns:r="http://schemas.openxmlformats.org/officeDocument/2006/relationships" xmlns:p="http://schemas.openxmlformats.org/presentationml/2006/main">
  <p:tag name="TIMING" val="|9|0.2"/>
</p:tagLst>
</file>

<file path=ppt/tags/tag4.xml><?xml version="1.0" encoding="utf-8"?>
<p:tagLst xmlns:a="http://schemas.openxmlformats.org/drawingml/2006/main" xmlns:r="http://schemas.openxmlformats.org/officeDocument/2006/relationships" xmlns:p="http://schemas.openxmlformats.org/presentationml/2006/main">
  <p:tag name="TIMING" val="|15|0.6"/>
</p:tagLst>
</file>

<file path=ppt/tags/tag5.xml><?xml version="1.0" encoding="utf-8"?>
<p:tagLst xmlns:a="http://schemas.openxmlformats.org/drawingml/2006/main" xmlns:r="http://schemas.openxmlformats.org/officeDocument/2006/relationships" xmlns:p="http://schemas.openxmlformats.org/presentationml/2006/main">
  <p:tag name="TIMING" val="|13|0.3"/>
</p:tagLst>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docProps/app.xml><?xml version="1.0" encoding="utf-8"?>
<Properties xmlns="http://schemas.openxmlformats.org/officeDocument/2006/extended-properties" xmlns:vt="http://schemas.openxmlformats.org/officeDocument/2006/docPropsVTypes">
  <Template>TM10001103[[fn=Headlines]]</Template>
  <TotalTime>4721</TotalTime>
  <Words>1039</Words>
  <Application>Microsoft Office PowerPoint</Application>
  <PresentationFormat>Widescreen</PresentationFormat>
  <Paragraphs>81</Paragraphs>
  <Slides>31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Algerian</vt:lpstr>
      <vt:lpstr>Arial</vt:lpstr>
      <vt:lpstr>Calibri</vt:lpstr>
      <vt:lpstr>Cambria Math</vt:lpstr>
      <vt:lpstr>Castellar</vt:lpstr>
      <vt:lpstr>Century Schoolbook</vt:lpstr>
      <vt:lpstr>Corbel</vt:lpstr>
      <vt:lpstr>Curlz MT</vt:lpstr>
      <vt:lpstr>Times New Roman</vt:lpstr>
      <vt:lpstr>Headlines</vt:lpstr>
      <vt:lpstr>MIXED CONVECTION ON UNSTEADY MAGNETOHYDRODYNAMIC (MHD) FLOW OVER A STRETCHING SURFACE WITH THERMAL RADIATION EFFECT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MIXED CONVECTION ON UNSTEADY MAGNETOHYDRODYNAMIC (MHD) FLOW OVER A STRETCHING SURFACE WITH THERMAL RADIATION EFFECT</dc:title>
  <dc:creator>user</dc:creator>
  <cp:lastModifiedBy>user</cp:lastModifiedBy>
  <cp:revision>82</cp:revision>
  <dcterms:created xsi:type="dcterms:W3CDTF">2020-07-10T00:57:41Z</dcterms:created>
  <dcterms:modified xsi:type="dcterms:W3CDTF">2020-08-01T09:22:49Z</dcterms:modified>
</cp:coreProperties>
</file>