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6" r:id="rId2"/>
    <p:sldId id="268" r:id="rId3"/>
    <p:sldId id="257" r:id="rId4"/>
    <p:sldId id="279" r:id="rId5"/>
    <p:sldId id="260" r:id="rId6"/>
    <p:sldId id="262" r:id="rId7"/>
    <p:sldId id="264" r:id="rId8"/>
    <p:sldId id="272" r:id="rId9"/>
    <p:sldId id="270" r:id="rId10"/>
    <p:sldId id="273" r:id="rId11"/>
    <p:sldId id="274" r:id="rId12"/>
    <p:sldId id="275" r:id="rId13"/>
    <p:sldId id="278" r:id="rId14"/>
    <p:sldId id="271"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94" autoAdjust="0"/>
    <p:restoredTop sz="94660"/>
  </p:normalViewPr>
  <p:slideViewPr>
    <p:cSldViewPr snapToGrid="0">
      <p:cViewPr varScale="1">
        <p:scale>
          <a:sx n="74" d="100"/>
          <a:sy n="74" d="100"/>
        </p:scale>
        <p:origin x="3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B9B21F-B944-42BC-AC95-0FE097B8037C}"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MY"/>
        </a:p>
      </dgm:t>
    </dgm:pt>
    <dgm:pt modelId="{A7CE26D2-609B-499D-893B-24C02C106AA7}">
      <dgm:prSet phldrT="[Text]"/>
      <dgm:spPr/>
      <dgm:t>
        <a:bodyPr/>
        <a:lstStyle/>
        <a:p>
          <a:r>
            <a:rPr lang="en-US" dirty="0" smtClean="0"/>
            <a:t>To solve the first order ODE theoretically using theoretical method.</a:t>
          </a:r>
          <a:endParaRPr lang="en-MY" dirty="0"/>
        </a:p>
      </dgm:t>
    </dgm:pt>
    <dgm:pt modelId="{5D71A7F5-A573-472B-88AE-835977476A91}" type="parTrans" cxnId="{743F98FA-AE2A-4267-8834-36FD2E1E09BE}">
      <dgm:prSet/>
      <dgm:spPr/>
      <dgm:t>
        <a:bodyPr/>
        <a:lstStyle/>
        <a:p>
          <a:endParaRPr lang="en-MY"/>
        </a:p>
      </dgm:t>
    </dgm:pt>
    <dgm:pt modelId="{CE880AA2-C373-4B75-B830-C24E13E104F3}" type="sibTrans" cxnId="{743F98FA-AE2A-4267-8834-36FD2E1E09BE}">
      <dgm:prSet/>
      <dgm:spPr/>
      <dgm:t>
        <a:bodyPr/>
        <a:lstStyle/>
        <a:p>
          <a:endParaRPr lang="en-MY"/>
        </a:p>
      </dgm:t>
    </dgm:pt>
    <dgm:pt modelId="{6C9004D5-0AD4-4EC1-9BF3-E31412E5208A}">
      <dgm:prSet phldrT="[Text]"/>
      <dgm:spPr/>
      <dgm:t>
        <a:bodyPr/>
        <a:lstStyle/>
        <a:p>
          <a:r>
            <a:rPr lang="en-US" dirty="0" smtClean="0"/>
            <a:t>To solve first order ODE numerically using Adams-Moulton method.</a:t>
          </a:r>
          <a:endParaRPr lang="en-MY" dirty="0"/>
        </a:p>
      </dgm:t>
    </dgm:pt>
    <dgm:pt modelId="{88DE428E-13CF-4CBA-AB03-39F121A93C0D}" type="parTrans" cxnId="{A2718CBA-6573-40A8-8C03-A55FBFCCACE3}">
      <dgm:prSet/>
      <dgm:spPr/>
      <dgm:t>
        <a:bodyPr/>
        <a:lstStyle/>
        <a:p>
          <a:endParaRPr lang="en-MY"/>
        </a:p>
      </dgm:t>
    </dgm:pt>
    <dgm:pt modelId="{96BEC41B-3079-4215-9C28-73998B78A32F}" type="sibTrans" cxnId="{A2718CBA-6573-40A8-8C03-A55FBFCCACE3}">
      <dgm:prSet/>
      <dgm:spPr/>
      <dgm:t>
        <a:bodyPr/>
        <a:lstStyle/>
        <a:p>
          <a:endParaRPr lang="en-MY"/>
        </a:p>
      </dgm:t>
    </dgm:pt>
    <dgm:pt modelId="{10F702DD-A02B-4BFE-B3D9-C4EF75218CD2}">
      <dgm:prSet phldrT="[Text]"/>
      <dgm:spPr/>
      <dgm:t>
        <a:bodyPr/>
        <a:lstStyle/>
        <a:p>
          <a:r>
            <a:rPr lang="en-US" dirty="0" smtClean="0"/>
            <a:t>To analysis efficiency of Adams-Moulton version to solve first order ODE.</a:t>
          </a:r>
          <a:endParaRPr lang="en-MY" dirty="0"/>
        </a:p>
      </dgm:t>
    </dgm:pt>
    <dgm:pt modelId="{771E1957-737A-4A07-A9A7-926FBADC8ACA}" type="parTrans" cxnId="{E87BA05F-6B42-46C6-A3DC-98B9E1D60F7C}">
      <dgm:prSet/>
      <dgm:spPr/>
      <dgm:t>
        <a:bodyPr/>
        <a:lstStyle/>
        <a:p>
          <a:endParaRPr lang="en-MY"/>
        </a:p>
      </dgm:t>
    </dgm:pt>
    <dgm:pt modelId="{C2674980-2B1B-4499-94AF-7F389386DFA1}" type="sibTrans" cxnId="{E87BA05F-6B42-46C6-A3DC-98B9E1D60F7C}">
      <dgm:prSet/>
      <dgm:spPr/>
      <dgm:t>
        <a:bodyPr/>
        <a:lstStyle/>
        <a:p>
          <a:endParaRPr lang="en-MY"/>
        </a:p>
      </dgm:t>
    </dgm:pt>
    <dgm:pt modelId="{0D769B16-04FA-4D11-8B17-0F7487E3B982}">
      <dgm:prSet/>
      <dgm:spPr/>
      <dgm:t>
        <a:bodyPr/>
        <a:lstStyle/>
        <a:p>
          <a:r>
            <a:rPr lang="en-US" dirty="0" smtClean="0"/>
            <a:t>To determine the best Adams-Moulton multistep method for solving first order ODE. </a:t>
          </a:r>
          <a:endParaRPr lang="en-MY" dirty="0" smtClean="0"/>
        </a:p>
        <a:p>
          <a:endParaRPr lang="en-MY" dirty="0"/>
        </a:p>
      </dgm:t>
    </dgm:pt>
    <dgm:pt modelId="{A0925D3C-452D-4D62-8102-B6549BFABA71}" type="parTrans" cxnId="{872355DE-5C5D-402D-A8E5-4CB6A1734F2C}">
      <dgm:prSet/>
      <dgm:spPr/>
      <dgm:t>
        <a:bodyPr/>
        <a:lstStyle/>
        <a:p>
          <a:endParaRPr lang="en-MY"/>
        </a:p>
      </dgm:t>
    </dgm:pt>
    <dgm:pt modelId="{7F4A83BD-47CB-4F6B-B06A-7A4F7031FF7A}" type="sibTrans" cxnId="{872355DE-5C5D-402D-A8E5-4CB6A1734F2C}">
      <dgm:prSet/>
      <dgm:spPr/>
      <dgm:t>
        <a:bodyPr/>
        <a:lstStyle/>
        <a:p>
          <a:endParaRPr lang="en-MY"/>
        </a:p>
      </dgm:t>
    </dgm:pt>
    <dgm:pt modelId="{8646239A-708F-473F-B178-513B489832B6}" type="pres">
      <dgm:prSet presAssocID="{6DB9B21F-B944-42BC-AC95-0FE097B8037C}" presName="Name0" presStyleCnt="0">
        <dgm:presLayoutVars>
          <dgm:chMax val="7"/>
          <dgm:chPref val="7"/>
          <dgm:dir/>
        </dgm:presLayoutVars>
      </dgm:prSet>
      <dgm:spPr/>
      <dgm:t>
        <a:bodyPr/>
        <a:lstStyle/>
        <a:p>
          <a:endParaRPr lang="en-MY"/>
        </a:p>
      </dgm:t>
    </dgm:pt>
    <dgm:pt modelId="{40DB6E89-A54C-489E-96A3-F617D855B49D}" type="pres">
      <dgm:prSet presAssocID="{6DB9B21F-B944-42BC-AC95-0FE097B8037C}" presName="Name1" presStyleCnt="0"/>
      <dgm:spPr/>
    </dgm:pt>
    <dgm:pt modelId="{19E129C6-32B8-428A-9061-5C96654109A3}" type="pres">
      <dgm:prSet presAssocID="{6DB9B21F-B944-42BC-AC95-0FE097B8037C}" presName="cycle" presStyleCnt="0"/>
      <dgm:spPr/>
    </dgm:pt>
    <dgm:pt modelId="{9EF3EDC3-3EE0-43E3-BD96-EA007F1E6B2C}" type="pres">
      <dgm:prSet presAssocID="{6DB9B21F-B944-42BC-AC95-0FE097B8037C}" presName="srcNode" presStyleLbl="node1" presStyleIdx="0" presStyleCnt="4"/>
      <dgm:spPr/>
    </dgm:pt>
    <dgm:pt modelId="{1CDF645D-E47F-4ED2-BB71-87D7B19129CC}" type="pres">
      <dgm:prSet presAssocID="{6DB9B21F-B944-42BC-AC95-0FE097B8037C}" presName="conn" presStyleLbl="parChTrans1D2" presStyleIdx="0" presStyleCnt="1"/>
      <dgm:spPr/>
      <dgm:t>
        <a:bodyPr/>
        <a:lstStyle/>
        <a:p>
          <a:endParaRPr lang="en-MY"/>
        </a:p>
      </dgm:t>
    </dgm:pt>
    <dgm:pt modelId="{AEB71766-1967-4DA3-9495-A83D50278801}" type="pres">
      <dgm:prSet presAssocID="{6DB9B21F-B944-42BC-AC95-0FE097B8037C}" presName="extraNode" presStyleLbl="node1" presStyleIdx="0" presStyleCnt="4"/>
      <dgm:spPr/>
    </dgm:pt>
    <dgm:pt modelId="{1570E5D8-5C9E-43A1-A70A-AC9921880F66}" type="pres">
      <dgm:prSet presAssocID="{6DB9B21F-B944-42BC-AC95-0FE097B8037C}" presName="dstNode" presStyleLbl="node1" presStyleIdx="0" presStyleCnt="4"/>
      <dgm:spPr/>
    </dgm:pt>
    <dgm:pt modelId="{0C662CFA-B088-4BBE-A9FF-642371F60702}" type="pres">
      <dgm:prSet presAssocID="{A7CE26D2-609B-499D-893B-24C02C106AA7}" presName="text_1" presStyleLbl="node1" presStyleIdx="0" presStyleCnt="4">
        <dgm:presLayoutVars>
          <dgm:bulletEnabled val="1"/>
        </dgm:presLayoutVars>
      </dgm:prSet>
      <dgm:spPr/>
      <dgm:t>
        <a:bodyPr/>
        <a:lstStyle/>
        <a:p>
          <a:endParaRPr lang="en-MY"/>
        </a:p>
      </dgm:t>
    </dgm:pt>
    <dgm:pt modelId="{1175BE4B-4D24-4FD8-BBC0-3841EA0E3A39}" type="pres">
      <dgm:prSet presAssocID="{A7CE26D2-609B-499D-893B-24C02C106AA7}" presName="accent_1" presStyleCnt="0"/>
      <dgm:spPr/>
    </dgm:pt>
    <dgm:pt modelId="{EA5AD6A7-5CA3-4C10-BBD2-37974C0FEE5B}" type="pres">
      <dgm:prSet presAssocID="{A7CE26D2-609B-499D-893B-24C02C106AA7}" presName="accentRepeatNode" presStyleLbl="solidFgAcc1" presStyleIdx="0" presStyleCnt="4"/>
      <dgm:spPr/>
    </dgm:pt>
    <dgm:pt modelId="{BD96CBD1-A512-4578-AD90-ABF08398D851}" type="pres">
      <dgm:prSet presAssocID="{6C9004D5-0AD4-4EC1-9BF3-E31412E5208A}" presName="text_2" presStyleLbl="node1" presStyleIdx="1" presStyleCnt="4">
        <dgm:presLayoutVars>
          <dgm:bulletEnabled val="1"/>
        </dgm:presLayoutVars>
      </dgm:prSet>
      <dgm:spPr/>
      <dgm:t>
        <a:bodyPr/>
        <a:lstStyle/>
        <a:p>
          <a:endParaRPr lang="en-MY"/>
        </a:p>
      </dgm:t>
    </dgm:pt>
    <dgm:pt modelId="{BCAACB3D-0CAF-482A-A6D8-D97795596595}" type="pres">
      <dgm:prSet presAssocID="{6C9004D5-0AD4-4EC1-9BF3-E31412E5208A}" presName="accent_2" presStyleCnt="0"/>
      <dgm:spPr/>
    </dgm:pt>
    <dgm:pt modelId="{AD4077E7-A7DC-40D6-A298-F2C4E36507CC}" type="pres">
      <dgm:prSet presAssocID="{6C9004D5-0AD4-4EC1-9BF3-E31412E5208A}" presName="accentRepeatNode" presStyleLbl="solidFgAcc1" presStyleIdx="1" presStyleCnt="4"/>
      <dgm:spPr/>
    </dgm:pt>
    <dgm:pt modelId="{1361C275-FFC7-4151-A863-A8922347E8A6}" type="pres">
      <dgm:prSet presAssocID="{10F702DD-A02B-4BFE-B3D9-C4EF75218CD2}" presName="text_3" presStyleLbl="node1" presStyleIdx="2" presStyleCnt="4">
        <dgm:presLayoutVars>
          <dgm:bulletEnabled val="1"/>
        </dgm:presLayoutVars>
      </dgm:prSet>
      <dgm:spPr/>
      <dgm:t>
        <a:bodyPr/>
        <a:lstStyle/>
        <a:p>
          <a:endParaRPr lang="en-MY"/>
        </a:p>
      </dgm:t>
    </dgm:pt>
    <dgm:pt modelId="{BF7385C1-2380-411B-8982-62E6F5231D07}" type="pres">
      <dgm:prSet presAssocID="{10F702DD-A02B-4BFE-B3D9-C4EF75218CD2}" presName="accent_3" presStyleCnt="0"/>
      <dgm:spPr/>
    </dgm:pt>
    <dgm:pt modelId="{6D0B9D47-581B-4A25-9ADE-034657578FB8}" type="pres">
      <dgm:prSet presAssocID="{10F702DD-A02B-4BFE-B3D9-C4EF75218CD2}" presName="accentRepeatNode" presStyleLbl="solidFgAcc1" presStyleIdx="2" presStyleCnt="4"/>
      <dgm:spPr/>
    </dgm:pt>
    <dgm:pt modelId="{E65CB16F-01CD-45EC-A425-C25AC5FA7EB4}" type="pres">
      <dgm:prSet presAssocID="{0D769B16-04FA-4D11-8B17-0F7487E3B982}" presName="text_4" presStyleLbl="node1" presStyleIdx="3" presStyleCnt="4">
        <dgm:presLayoutVars>
          <dgm:bulletEnabled val="1"/>
        </dgm:presLayoutVars>
      </dgm:prSet>
      <dgm:spPr/>
      <dgm:t>
        <a:bodyPr/>
        <a:lstStyle/>
        <a:p>
          <a:endParaRPr lang="en-MY"/>
        </a:p>
      </dgm:t>
    </dgm:pt>
    <dgm:pt modelId="{2D6931A2-29B3-4530-8B38-C3308A6483FE}" type="pres">
      <dgm:prSet presAssocID="{0D769B16-04FA-4D11-8B17-0F7487E3B982}" presName="accent_4" presStyleCnt="0"/>
      <dgm:spPr/>
    </dgm:pt>
    <dgm:pt modelId="{EF406BD5-A721-44F8-B600-905385BD8900}" type="pres">
      <dgm:prSet presAssocID="{0D769B16-04FA-4D11-8B17-0F7487E3B982}" presName="accentRepeatNode" presStyleLbl="solidFgAcc1" presStyleIdx="3" presStyleCnt="4"/>
      <dgm:spPr/>
    </dgm:pt>
  </dgm:ptLst>
  <dgm:cxnLst>
    <dgm:cxn modelId="{57801ABE-3786-425C-9790-8DCDD277899C}" type="presOf" srcId="{A7CE26D2-609B-499D-893B-24C02C106AA7}" destId="{0C662CFA-B088-4BBE-A9FF-642371F60702}" srcOrd="0" destOrd="0" presId="urn:microsoft.com/office/officeart/2008/layout/VerticalCurvedList"/>
    <dgm:cxn modelId="{A2718CBA-6573-40A8-8C03-A55FBFCCACE3}" srcId="{6DB9B21F-B944-42BC-AC95-0FE097B8037C}" destId="{6C9004D5-0AD4-4EC1-9BF3-E31412E5208A}" srcOrd="1" destOrd="0" parTransId="{88DE428E-13CF-4CBA-AB03-39F121A93C0D}" sibTransId="{96BEC41B-3079-4215-9C28-73998B78A32F}"/>
    <dgm:cxn modelId="{872355DE-5C5D-402D-A8E5-4CB6A1734F2C}" srcId="{6DB9B21F-B944-42BC-AC95-0FE097B8037C}" destId="{0D769B16-04FA-4D11-8B17-0F7487E3B982}" srcOrd="3" destOrd="0" parTransId="{A0925D3C-452D-4D62-8102-B6549BFABA71}" sibTransId="{7F4A83BD-47CB-4F6B-B06A-7A4F7031FF7A}"/>
    <dgm:cxn modelId="{0D0AFD30-0555-4579-B9FF-DC8E04D4F927}" type="presOf" srcId="{6C9004D5-0AD4-4EC1-9BF3-E31412E5208A}" destId="{BD96CBD1-A512-4578-AD90-ABF08398D851}" srcOrd="0" destOrd="0" presId="urn:microsoft.com/office/officeart/2008/layout/VerticalCurvedList"/>
    <dgm:cxn modelId="{08EAF9DC-CD84-4F7C-9875-1577BC67C207}" type="presOf" srcId="{6DB9B21F-B944-42BC-AC95-0FE097B8037C}" destId="{8646239A-708F-473F-B178-513B489832B6}" srcOrd="0" destOrd="0" presId="urn:microsoft.com/office/officeart/2008/layout/VerticalCurvedList"/>
    <dgm:cxn modelId="{E87BA05F-6B42-46C6-A3DC-98B9E1D60F7C}" srcId="{6DB9B21F-B944-42BC-AC95-0FE097B8037C}" destId="{10F702DD-A02B-4BFE-B3D9-C4EF75218CD2}" srcOrd="2" destOrd="0" parTransId="{771E1957-737A-4A07-A9A7-926FBADC8ACA}" sibTransId="{C2674980-2B1B-4499-94AF-7F389386DFA1}"/>
    <dgm:cxn modelId="{A9B095EB-CE58-4C6C-B998-BC288A7C0991}" type="presOf" srcId="{10F702DD-A02B-4BFE-B3D9-C4EF75218CD2}" destId="{1361C275-FFC7-4151-A863-A8922347E8A6}" srcOrd="0" destOrd="0" presId="urn:microsoft.com/office/officeart/2008/layout/VerticalCurvedList"/>
    <dgm:cxn modelId="{743F98FA-AE2A-4267-8834-36FD2E1E09BE}" srcId="{6DB9B21F-B944-42BC-AC95-0FE097B8037C}" destId="{A7CE26D2-609B-499D-893B-24C02C106AA7}" srcOrd="0" destOrd="0" parTransId="{5D71A7F5-A573-472B-88AE-835977476A91}" sibTransId="{CE880AA2-C373-4B75-B830-C24E13E104F3}"/>
    <dgm:cxn modelId="{A763EC91-775E-4741-9E23-ACA1C9674C49}" type="presOf" srcId="{CE880AA2-C373-4B75-B830-C24E13E104F3}" destId="{1CDF645D-E47F-4ED2-BB71-87D7B19129CC}" srcOrd="0" destOrd="0" presId="urn:microsoft.com/office/officeart/2008/layout/VerticalCurvedList"/>
    <dgm:cxn modelId="{5BB5B455-5D9E-41B9-A1AB-E26453313F13}" type="presOf" srcId="{0D769B16-04FA-4D11-8B17-0F7487E3B982}" destId="{E65CB16F-01CD-45EC-A425-C25AC5FA7EB4}" srcOrd="0" destOrd="0" presId="urn:microsoft.com/office/officeart/2008/layout/VerticalCurvedList"/>
    <dgm:cxn modelId="{D8D1D69B-9A8A-4718-994A-318B8D5B6410}" type="presParOf" srcId="{8646239A-708F-473F-B178-513B489832B6}" destId="{40DB6E89-A54C-489E-96A3-F617D855B49D}" srcOrd="0" destOrd="0" presId="urn:microsoft.com/office/officeart/2008/layout/VerticalCurvedList"/>
    <dgm:cxn modelId="{C1D9A4BC-274D-4C8A-9E65-DFB63259E60C}" type="presParOf" srcId="{40DB6E89-A54C-489E-96A3-F617D855B49D}" destId="{19E129C6-32B8-428A-9061-5C96654109A3}" srcOrd="0" destOrd="0" presId="urn:microsoft.com/office/officeart/2008/layout/VerticalCurvedList"/>
    <dgm:cxn modelId="{86ABF818-999E-4C1E-841B-F058AD34BE7D}" type="presParOf" srcId="{19E129C6-32B8-428A-9061-5C96654109A3}" destId="{9EF3EDC3-3EE0-43E3-BD96-EA007F1E6B2C}" srcOrd="0" destOrd="0" presId="urn:microsoft.com/office/officeart/2008/layout/VerticalCurvedList"/>
    <dgm:cxn modelId="{8C9DB128-2BAC-406C-88F9-3CEFF036DAA4}" type="presParOf" srcId="{19E129C6-32B8-428A-9061-5C96654109A3}" destId="{1CDF645D-E47F-4ED2-BB71-87D7B19129CC}" srcOrd="1" destOrd="0" presId="urn:microsoft.com/office/officeart/2008/layout/VerticalCurvedList"/>
    <dgm:cxn modelId="{4C485AED-5928-4D6A-9272-96AF97B0FA89}" type="presParOf" srcId="{19E129C6-32B8-428A-9061-5C96654109A3}" destId="{AEB71766-1967-4DA3-9495-A83D50278801}" srcOrd="2" destOrd="0" presId="urn:microsoft.com/office/officeart/2008/layout/VerticalCurvedList"/>
    <dgm:cxn modelId="{6EDEE94F-C1A5-461C-B1E5-BA0D358DFDE7}" type="presParOf" srcId="{19E129C6-32B8-428A-9061-5C96654109A3}" destId="{1570E5D8-5C9E-43A1-A70A-AC9921880F66}" srcOrd="3" destOrd="0" presId="urn:microsoft.com/office/officeart/2008/layout/VerticalCurvedList"/>
    <dgm:cxn modelId="{0AD77E23-AE00-41ED-8C43-76FC4E4EA117}" type="presParOf" srcId="{40DB6E89-A54C-489E-96A3-F617D855B49D}" destId="{0C662CFA-B088-4BBE-A9FF-642371F60702}" srcOrd="1" destOrd="0" presId="urn:microsoft.com/office/officeart/2008/layout/VerticalCurvedList"/>
    <dgm:cxn modelId="{ABE812BC-0CC7-42E2-A072-5D3BE5C2EC9F}" type="presParOf" srcId="{40DB6E89-A54C-489E-96A3-F617D855B49D}" destId="{1175BE4B-4D24-4FD8-BBC0-3841EA0E3A39}" srcOrd="2" destOrd="0" presId="urn:microsoft.com/office/officeart/2008/layout/VerticalCurvedList"/>
    <dgm:cxn modelId="{110D145C-22D6-4773-B40D-E2B6DBC416DB}" type="presParOf" srcId="{1175BE4B-4D24-4FD8-BBC0-3841EA0E3A39}" destId="{EA5AD6A7-5CA3-4C10-BBD2-37974C0FEE5B}" srcOrd="0" destOrd="0" presId="urn:microsoft.com/office/officeart/2008/layout/VerticalCurvedList"/>
    <dgm:cxn modelId="{129294AE-4D79-4BD3-B74C-A3C07DDFAF86}" type="presParOf" srcId="{40DB6E89-A54C-489E-96A3-F617D855B49D}" destId="{BD96CBD1-A512-4578-AD90-ABF08398D851}" srcOrd="3" destOrd="0" presId="urn:microsoft.com/office/officeart/2008/layout/VerticalCurvedList"/>
    <dgm:cxn modelId="{4AB27970-DEFB-450A-967D-31872870E1DE}" type="presParOf" srcId="{40DB6E89-A54C-489E-96A3-F617D855B49D}" destId="{BCAACB3D-0CAF-482A-A6D8-D97795596595}" srcOrd="4" destOrd="0" presId="urn:microsoft.com/office/officeart/2008/layout/VerticalCurvedList"/>
    <dgm:cxn modelId="{DDDC6201-7674-47A1-AB3D-11BF15C3D521}" type="presParOf" srcId="{BCAACB3D-0CAF-482A-A6D8-D97795596595}" destId="{AD4077E7-A7DC-40D6-A298-F2C4E36507CC}" srcOrd="0" destOrd="0" presId="urn:microsoft.com/office/officeart/2008/layout/VerticalCurvedList"/>
    <dgm:cxn modelId="{BF6A5349-0D98-48DD-BE72-36A27AD95AC3}" type="presParOf" srcId="{40DB6E89-A54C-489E-96A3-F617D855B49D}" destId="{1361C275-FFC7-4151-A863-A8922347E8A6}" srcOrd="5" destOrd="0" presId="urn:microsoft.com/office/officeart/2008/layout/VerticalCurvedList"/>
    <dgm:cxn modelId="{783BD92B-0671-4002-8CCB-C6BEAD066438}" type="presParOf" srcId="{40DB6E89-A54C-489E-96A3-F617D855B49D}" destId="{BF7385C1-2380-411B-8982-62E6F5231D07}" srcOrd="6" destOrd="0" presId="urn:microsoft.com/office/officeart/2008/layout/VerticalCurvedList"/>
    <dgm:cxn modelId="{28BF6D09-0F83-4361-8A0C-42D433A4D268}" type="presParOf" srcId="{BF7385C1-2380-411B-8982-62E6F5231D07}" destId="{6D0B9D47-581B-4A25-9ADE-034657578FB8}" srcOrd="0" destOrd="0" presId="urn:microsoft.com/office/officeart/2008/layout/VerticalCurvedList"/>
    <dgm:cxn modelId="{E1256741-52A1-4C2A-AAA9-78DE0FB65630}" type="presParOf" srcId="{40DB6E89-A54C-489E-96A3-F617D855B49D}" destId="{E65CB16F-01CD-45EC-A425-C25AC5FA7EB4}" srcOrd="7" destOrd="0" presId="urn:microsoft.com/office/officeart/2008/layout/VerticalCurvedList"/>
    <dgm:cxn modelId="{2C390BBF-3316-4ED6-98A1-EFD16B54A3BA}" type="presParOf" srcId="{40DB6E89-A54C-489E-96A3-F617D855B49D}" destId="{2D6931A2-29B3-4530-8B38-C3308A6483FE}" srcOrd="8" destOrd="0" presId="urn:microsoft.com/office/officeart/2008/layout/VerticalCurvedList"/>
    <dgm:cxn modelId="{45889D1A-20A3-44D4-B4E0-04B7D8D8EFB9}" type="presParOf" srcId="{2D6931A2-29B3-4530-8B38-C3308A6483FE}" destId="{EF406BD5-A721-44F8-B600-905385BD890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0D74F9C-CCB4-4F7F-98D4-0F007AD2661C}"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en-MY"/>
        </a:p>
      </dgm:t>
    </dgm:pt>
    <dgm:pt modelId="{1FC62E34-B0E7-42BF-AA2F-A81E0815931F}">
      <dgm:prSet phldrT="[Text]"/>
      <dgm:spPr/>
      <dgm:t>
        <a:bodyPr/>
        <a:lstStyle/>
        <a:p>
          <a:r>
            <a:rPr lang="en-MY" dirty="0" smtClean="0"/>
            <a:t>Expected Result</a:t>
          </a:r>
          <a:endParaRPr lang="en-MY" dirty="0"/>
        </a:p>
      </dgm:t>
    </dgm:pt>
    <dgm:pt modelId="{CBCD0855-12A6-40C4-9953-BAECB66B9099}" type="parTrans" cxnId="{EC2C2E3E-7CC6-4A32-9886-61203D6C21CA}">
      <dgm:prSet/>
      <dgm:spPr/>
      <dgm:t>
        <a:bodyPr/>
        <a:lstStyle/>
        <a:p>
          <a:endParaRPr lang="en-MY"/>
        </a:p>
      </dgm:t>
    </dgm:pt>
    <dgm:pt modelId="{CB7AF330-F103-42A7-BD4E-EE8899947664}" type="sibTrans" cxnId="{EC2C2E3E-7CC6-4A32-9886-61203D6C21CA}">
      <dgm:prSet/>
      <dgm:spPr/>
      <dgm:t>
        <a:bodyPr/>
        <a:lstStyle/>
        <a:p>
          <a:endParaRPr lang="en-MY"/>
        </a:p>
      </dgm:t>
    </dgm:pt>
    <dgm:pt modelId="{5FF5E4C7-66FF-4107-B7A5-8D733158B36B}">
      <dgm:prSet phldrT="[Text]"/>
      <dgm:spPr/>
      <dgm:t>
        <a:bodyPr/>
        <a:lstStyle/>
        <a:p>
          <a:r>
            <a:rPr lang="en-US" b="1" dirty="0" smtClean="0"/>
            <a:t>Performance Profile Based on Central Processing Unit (CPU) Time</a:t>
          </a:r>
          <a:endParaRPr lang="en-MY" dirty="0"/>
        </a:p>
      </dgm:t>
    </dgm:pt>
    <dgm:pt modelId="{9BFD1731-E338-472A-9949-9A3EF719430F}" type="parTrans" cxnId="{B7E581CC-9B84-41E5-9F91-78CB2208D3EB}">
      <dgm:prSet/>
      <dgm:spPr/>
      <dgm:t>
        <a:bodyPr/>
        <a:lstStyle/>
        <a:p>
          <a:endParaRPr lang="en-MY"/>
        </a:p>
      </dgm:t>
    </dgm:pt>
    <dgm:pt modelId="{4DB9A084-BFC7-4442-B0B7-F5132C0E73D7}" type="sibTrans" cxnId="{B7E581CC-9B84-41E5-9F91-78CB2208D3EB}">
      <dgm:prSet/>
      <dgm:spPr/>
      <dgm:t>
        <a:bodyPr/>
        <a:lstStyle/>
        <a:p>
          <a:endParaRPr lang="en-MY"/>
        </a:p>
      </dgm:t>
    </dgm:pt>
    <dgm:pt modelId="{4E3A4231-B517-4B38-8525-6214D5876C1D}">
      <dgm:prSet phldrT="[Text]"/>
      <dgm:spPr/>
      <dgm:t>
        <a:bodyPr/>
        <a:lstStyle/>
        <a:p>
          <a:r>
            <a:rPr lang="en-MY" b="1" dirty="0" smtClean="0"/>
            <a:t>Performance Profile Based on Error</a:t>
          </a:r>
          <a:endParaRPr lang="en-MY" dirty="0"/>
        </a:p>
      </dgm:t>
    </dgm:pt>
    <dgm:pt modelId="{978006DD-694C-4179-98EA-7DD7A612F1B9}" type="parTrans" cxnId="{EB4A0CB5-376A-42D3-9E29-A7190C97CE0D}">
      <dgm:prSet/>
      <dgm:spPr/>
      <dgm:t>
        <a:bodyPr/>
        <a:lstStyle/>
        <a:p>
          <a:endParaRPr lang="en-MY"/>
        </a:p>
      </dgm:t>
    </dgm:pt>
    <dgm:pt modelId="{B239E68F-F28F-45F3-B996-F755E0B345B4}" type="sibTrans" cxnId="{EB4A0CB5-376A-42D3-9E29-A7190C97CE0D}">
      <dgm:prSet/>
      <dgm:spPr/>
      <dgm:t>
        <a:bodyPr/>
        <a:lstStyle/>
        <a:p>
          <a:endParaRPr lang="en-MY"/>
        </a:p>
      </dgm:t>
    </dgm:pt>
    <dgm:pt modelId="{28B5C361-38A4-4E63-A0D7-43B52DFE79B1}" type="pres">
      <dgm:prSet presAssocID="{A0D74F9C-CCB4-4F7F-98D4-0F007AD2661C}" presName="Name0" presStyleCnt="0">
        <dgm:presLayoutVars>
          <dgm:chMax val="1"/>
          <dgm:chPref val="1"/>
          <dgm:dir/>
          <dgm:animOne val="branch"/>
          <dgm:animLvl val="lvl"/>
        </dgm:presLayoutVars>
      </dgm:prSet>
      <dgm:spPr/>
      <dgm:t>
        <a:bodyPr/>
        <a:lstStyle/>
        <a:p>
          <a:endParaRPr lang="en-MY"/>
        </a:p>
      </dgm:t>
    </dgm:pt>
    <dgm:pt modelId="{68EC3759-6774-49F6-8AD5-F46AE60A51A0}" type="pres">
      <dgm:prSet presAssocID="{1FC62E34-B0E7-42BF-AA2F-A81E0815931F}" presName="singleCycle" presStyleCnt="0"/>
      <dgm:spPr/>
    </dgm:pt>
    <dgm:pt modelId="{2CF8156A-56EE-4D62-BDC5-D86CF1252377}" type="pres">
      <dgm:prSet presAssocID="{1FC62E34-B0E7-42BF-AA2F-A81E0815931F}" presName="singleCenter" presStyleLbl="node1" presStyleIdx="0" presStyleCnt="3" custScaleX="168134" custLinFactNeighborX="-72135" custLinFactNeighborY="595">
        <dgm:presLayoutVars>
          <dgm:chMax val="7"/>
          <dgm:chPref val="7"/>
        </dgm:presLayoutVars>
      </dgm:prSet>
      <dgm:spPr/>
      <dgm:t>
        <a:bodyPr/>
        <a:lstStyle/>
        <a:p>
          <a:endParaRPr lang="en-MY"/>
        </a:p>
      </dgm:t>
    </dgm:pt>
    <dgm:pt modelId="{6C092EF7-4B71-46D8-AB12-F2C8FE7B9E89}" type="pres">
      <dgm:prSet presAssocID="{9BFD1731-E338-472A-9949-9A3EF719430F}" presName="Name56" presStyleLbl="parChTrans1D2" presStyleIdx="0" presStyleCnt="2"/>
      <dgm:spPr/>
      <dgm:t>
        <a:bodyPr/>
        <a:lstStyle/>
        <a:p>
          <a:endParaRPr lang="en-MY"/>
        </a:p>
      </dgm:t>
    </dgm:pt>
    <dgm:pt modelId="{2C3FD215-A76C-4A09-85F4-E9B8B1F450C3}" type="pres">
      <dgm:prSet presAssocID="{5FF5E4C7-66FF-4107-B7A5-8D733158B36B}" presName="text0" presStyleLbl="node1" presStyleIdx="1" presStyleCnt="3" custScaleX="289308" custScaleY="122977" custRadScaleRad="115319" custRadScaleInc="76737">
        <dgm:presLayoutVars>
          <dgm:bulletEnabled val="1"/>
        </dgm:presLayoutVars>
      </dgm:prSet>
      <dgm:spPr/>
      <dgm:t>
        <a:bodyPr/>
        <a:lstStyle/>
        <a:p>
          <a:endParaRPr lang="en-MY"/>
        </a:p>
      </dgm:t>
    </dgm:pt>
    <dgm:pt modelId="{92F1B22D-4FDF-47F4-B254-F58C9A47BB17}" type="pres">
      <dgm:prSet presAssocID="{978006DD-694C-4179-98EA-7DD7A612F1B9}" presName="Name56" presStyleLbl="parChTrans1D2" presStyleIdx="1" presStyleCnt="2"/>
      <dgm:spPr/>
      <dgm:t>
        <a:bodyPr/>
        <a:lstStyle/>
        <a:p>
          <a:endParaRPr lang="en-MY"/>
        </a:p>
      </dgm:t>
    </dgm:pt>
    <dgm:pt modelId="{FC609294-7FD8-493A-8CCC-517A99AE4832}" type="pres">
      <dgm:prSet presAssocID="{4E3A4231-B517-4B38-8525-6214D5876C1D}" presName="text0" presStyleLbl="node1" presStyleIdx="2" presStyleCnt="3" custScaleX="297193" custScaleY="107081" custRadScaleRad="115045" custRadScaleInc="-75333">
        <dgm:presLayoutVars>
          <dgm:bulletEnabled val="1"/>
        </dgm:presLayoutVars>
      </dgm:prSet>
      <dgm:spPr/>
      <dgm:t>
        <a:bodyPr/>
        <a:lstStyle/>
        <a:p>
          <a:endParaRPr lang="en-MY"/>
        </a:p>
      </dgm:t>
    </dgm:pt>
  </dgm:ptLst>
  <dgm:cxnLst>
    <dgm:cxn modelId="{144E633B-F616-4D22-93BB-20FE569F5C6E}" type="presOf" srcId="{A0D74F9C-CCB4-4F7F-98D4-0F007AD2661C}" destId="{28B5C361-38A4-4E63-A0D7-43B52DFE79B1}" srcOrd="0" destOrd="0" presId="urn:microsoft.com/office/officeart/2008/layout/RadialCluster"/>
    <dgm:cxn modelId="{EB4A0CB5-376A-42D3-9E29-A7190C97CE0D}" srcId="{1FC62E34-B0E7-42BF-AA2F-A81E0815931F}" destId="{4E3A4231-B517-4B38-8525-6214D5876C1D}" srcOrd="1" destOrd="0" parTransId="{978006DD-694C-4179-98EA-7DD7A612F1B9}" sibTransId="{B239E68F-F28F-45F3-B996-F755E0B345B4}"/>
    <dgm:cxn modelId="{4E5A2D65-BFB1-4CED-A685-3B90DC7F9305}" type="presOf" srcId="{4E3A4231-B517-4B38-8525-6214D5876C1D}" destId="{FC609294-7FD8-493A-8CCC-517A99AE4832}" srcOrd="0" destOrd="0" presId="urn:microsoft.com/office/officeart/2008/layout/RadialCluster"/>
    <dgm:cxn modelId="{B7E581CC-9B84-41E5-9F91-78CB2208D3EB}" srcId="{1FC62E34-B0E7-42BF-AA2F-A81E0815931F}" destId="{5FF5E4C7-66FF-4107-B7A5-8D733158B36B}" srcOrd="0" destOrd="0" parTransId="{9BFD1731-E338-472A-9949-9A3EF719430F}" sibTransId="{4DB9A084-BFC7-4442-B0B7-F5132C0E73D7}"/>
    <dgm:cxn modelId="{5A9E73CB-2E46-4071-AF7A-C6FF8BA58D18}" type="presOf" srcId="{978006DD-694C-4179-98EA-7DD7A612F1B9}" destId="{92F1B22D-4FDF-47F4-B254-F58C9A47BB17}" srcOrd="0" destOrd="0" presId="urn:microsoft.com/office/officeart/2008/layout/RadialCluster"/>
    <dgm:cxn modelId="{85EE5FCF-965D-4973-9E3F-3CE468D7CCDD}" type="presOf" srcId="{5FF5E4C7-66FF-4107-B7A5-8D733158B36B}" destId="{2C3FD215-A76C-4A09-85F4-E9B8B1F450C3}" srcOrd="0" destOrd="0" presId="urn:microsoft.com/office/officeart/2008/layout/RadialCluster"/>
    <dgm:cxn modelId="{959AED76-0B82-4619-BD6F-AFDF0690CEFE}" type="presOf" srcId="{9BFD1731-E338-472A-9949-9A3EF719430F}" destId="{6C092EF7-4B71-46D8-AB12-F2C8FE7B9E89}" srcOrd="0" destOrd="0" presId="urn:microsoft.com/office/officeart/2008/layout/RadialCluster"/>
    <dgm:cxn modelId="{EC2C2E3E-7CC6-4A32-9886-61203D6C21CA}" srcId="{A0D74F9C-CCB4-4F7F-98D4-0F007AD2661C}" destId="{1FC62E34-B0E7-42BF-AA2F-A81E0815931F}" srcOrd="0" destOrd="0" parTransId="{CBCD0855-12A6-40C4-9953-BAECB66B9099}" sibTransId="{CB7AF330-F103-42A7-BD4E-EE8899947664}"/>
    <dgm:cxn modelId="{1F056CAA-202A-4A29-ADB9-366DFB1692C3}" type="presOf" srcId="{1FC62E34-B0E7-42BF-AA2F-A81E0815931F}" destId="{2CF8156A-56EE-4D62-BDC5-D86CF1252377}" srcOrd="0" destOrd="0" presId="urn:microsoft.com/office/officeart/2008/layout/RadialCluster"/>
    <dgm:cxn modelId="{931D3994-F21E-4AEB-9F91-0C3AB4F35844}" type="presParOf" srcId="{28B5C361-38A4-4E63-A0D7-43B52DFE79B1}" destId="{68EC3759-6774-49F6-8AD5-F46AE60A51A0}" srcOrd="0" destOrd="0" presId="urn:microsoft.com/office/officeart/2008/layout/RadialCluster"/>
    <dgm:cxn modelId="{EEA97D10-F14F-4E9D-BAD7-5C7973264AFE}" type="presParOf" srcId="{68EC3759-6774-49F6-8AD5-F46AE60A51A0}" destId="{2CF8156A-56EE-4D62-BDC5-D86CF1252377}" srcOrd="0" destOrd="0" presId="urn:microsoft.com/office/officeart/2008/layout/RadialCluster"/>
    <dgm:cxn modelId="{63779558-28C7-4FE4-9A9C-1D8DD839B245}" type="presParOf" srcId="{68EC3759-6774-49F6-8AD5-F46AE60A51A0}" destId="{6C092EF7-4B71-46D8-AB12-F2C8FE7B9E89}" srcOrd="1" destOrd="0" presId="urn:microsoft.com/office/officeart/2008/layout/RadialCluster"/>
    <dgm:cxn modelId="{CFCBF994-13D8-4B03-9442-1573656D4610}" type="presParOf" srcId="{68EC3759-6774-49F6-8AD5-F46AE60A51A0}" destId="{2C3FD215-A76C-4A09-85F4-E9B8B1F450C3}" srcOrd="2" destOrd="0" presId="urn:microsoft.com/office/officeart/2008/layout/RadialCluster"/>
    <dgm:cxn modelId="{1870D81E-E562-4ACA-8861-4483C5604836}" type="presParOf" srcId="{68EC3759-6774-49F6-8AD5-F46AE60A51A0}" destId="{92F1B22D-4FDF-47F4-B254-F58C9A47BB17}" srcOrd="3" destOrd="0" presId="urn:microsoft.com/office/officeart/2008/layout/RadialCluster"/>
    <dgm:cxn modelId="{7C964E0C-AF24-48F5-81FF-C9E1DDFD467B}" type="presParOf" srcId="{68EC3759-6774-49F6-8AD5-F46AE60A51A0}" destId="{FC609294-7FD8-493A-8CCC-517A99AE4832}"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228808-33DE-4B02-B4C7-798BA821D677}" type="datetimeFigureOut">
              <a:rPr lang="en-MY" smtClean="0"/>
              <a:t>14/7/2020</a:t>
            </a:fld>
            <a:endParaRPr lang="en-MY"/>
          </a:p>
        </p:txBody>
      </p:sp>
      <p:sp>
        <p:nvSpPr>
          <p:cNvPr id="5" name="Footer Placeholder 4"/>
          <p:cNvSpPr>
            <a:spLocks noGrp="1"/>
          </p:cNvSpPr>
          <p:nvPr>
            <p:ph type="ftr" sz="quarter" idx="11"/>
          </p:nvPr>
        </p:nvSpPr>
        <p:spPr/>
        <p:txBody>
          <a:bodyPr/>
          <a:lstStyle/>
          <a:p>
            <a:endParaRPr lang="en-MY"/>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332735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228808-33DE-4B02-B4C7-798BA821D677}" type="datetimeFigureOut">
              <a:rPr lang="en-MY" smtClean="0"/>
              <a:t>14/7/2020</a:t>
            </a:fld>
            <a:endParaRPr lang="en-MY"/>
          </a:p>
        </p:txBody>
      </p:sp>
      <p:sp>
        <p:nvSpPr>
          <p:cNvPr id="5" name="Footer Placeholder 4"/>
          <p:cNvSpPr>
            <a:spLocks noGrp="1"/>
          </p:cNvSpPr>
          <p:nvPr>
            <p:ph type="ftr" sz="quarter" idx="11"/>
          </p:nvPr>
        </p:nvSpPr>
        <p:spPr/>
        <p:txBody>
          <a:bodyPr/>
          <a:lstStyle/>
          <a:p>
            <a:endParaRPr lang="en-MY"/>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3223602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228808-33DE-4B02-B4C7-798BA821D677}" type="datetimeFigureOut">
              <a:rPr lang="en-MY" smtClean="0"/>
              <a:t>14/7/2020</a:t>
            </a:fld>
            <a:endParaRPr lang="en-MY"/>
          </a:p>
        </p:txBody>
      </p:sp>
      <p:sp>
        <p:nvSpPr>
          <p:cNvPr id="5" name="Footer Placeholder 4"/>
          <p:cNvSpPr>
            <a:spLocks noGrp="1"/>
          </p:cNvSpPr>
          <p:nvPr>
            <p:ph type="ftr" sz="quarter" idx="11"/>
          </p:nvPr>
        </p:nvSpPr>
        <p:spPr/>
        <p:txBody>
          <a:bodyPr/>
          <a:lstStyle/>
          <a:p>
            <a:endParaRPr lang="en-MY"/>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3E3D51-63F3-4DAC-94E8-56799D023785}" type="slidenum">
              <a:rPr lang="en-MY" smtClean="0"/>
              <a:t>‹#›</a:t>
            </a:fld>
            <a:endParaRPr lang="en-MY"/>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71686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2228808-33DE-4B02-B4C7-798BA821D677}" type="datetimeFigureOut">
              <a:rPr lang="en-MY" smtClean="0"/>
              <a:t>14/7/2020</a:t>
            </a:fld>
            <a:endParaRPr lang="en-MY"/>
          </a:p>
        </p:txBody>
      </p:sp>
      <p:sp>
        <p:nvSpPr>
          <p:cNvPr id="6" name="Footer Placeholder 5"/>
          <p:cNvSpPr>
            <a:spLocks noGrp="1"/>
          </p:cNvSpPr>
          <p:nvPr>
            <p:ph type="ftr" sz="quarter" idx="11"/>
          </p:nvPr>
        </p:nvSpPr>
        <p:spPr/>
        <p:txBody>
          <a:bodyPr/>
          <a:lstStyle/>
          <a:p>
            <a:endParaRPr lang="en-MY"/>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3113703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2228808-33DE-4B02-B4C7-798BA821D677}" type="datetimeFigureOut">
              <a:rPr lang="en-MY" smtClean="0"/>
              <a:t>14/7/2020</a:t>
            </a:fld>
            <a:endParaRPr lang="en-MY"/>
          </a:p>
        </p:txBody>
      </p:sp>
      <p:sp>
        <p:nvSpPr>
          <p:cNvPr id="6" name="Footer Placeholder 5"/>
          <p:cNvSpPr>
            <a:spLocks noGrp="1"/>
          </p:cNvSpPr>
          <p:nvPr>
            <p:ph type="ftr" sz="quarter" idx="11"/>
          </p:nvPr>
        </p:nvSpPr>
        <p:spPr/>
        <p:txBody>
          <a:bodyPr/>
          <a:lstStyle/>
          <a:p>
            <a:endParaRPr lang="en-MY"/>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3E3D51-63F3-4DAC-94E8-56799D023785}" type="slidenum">
              <a:rPr lang="en-MY" smtClean="0"/>
              <a:t>‹#›</a:t>
            </a:fld>
            <a:endParaRPr lang="en-MY"/>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24367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2228808-33DE-4B02-B4C7-798BA821D677}" type="datetimeFigureOut">
              <a:rPr lang="en-MY" smtClean="0"/>
              <a:t>14/7/2020</a:t>
            </a:fld>
            <a:endParaRPr lang="en-MY"/>
          </a:p>
        </p:txBody>
      </p:sp>
      <p:sp>
        <p:nvSpPr>
          <p:cNvPr id="6" name="Footer Placeholder 5"/>
          <p:cNvSpPr>
            <a:spLocks noGrp="1"/>
          </p:cNvSpPr>
          <p:nvPr>
            <p:ph type="ftr" sz="quarter" idx="11"/>
          </p:nvPr>
        </p:nvSpPr>
        <p:spPr/>
        <p:txBody>
          <a:bodyPr/>
          <a:lstStyle/>
          <a:p>
            <a:endParaRPr lang="en-MY"/>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2951058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228808-33DE-4B02-B4C7-798BA821D677}" type="datetimeFigureOut">
              <a:rPr lang="en-MY" smtClean="0"/>
              <a:t>14/7/2020</a:t>
            </a:fld>
            <a:endParaRPr lang="en-MY"/>
          </a:p>
        </p:txBody>
      </p:sp>
      <p:sp>
        <p:nvSpPr>
          <p:cNvPr id="5" name="Footer Placeholder 4"/>
          <p:cNvSpPr>
            <a:spLocks noGrp="1"/>
          </p:cNvSpPr>
          <p:nvPr>
            <p:ph type="ftr" sz="quarter" idx="11"/>
          </p:nvPr>
        </p:nvSpPr>
        <p:spPr/>
        <p:txBody>
          <a:bodyPr/>
          <a:lstStyle/>
          <a:p>
            <a:endParaRPr lang="en-MY"/>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3358494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228808-33DE-4B02-B4C7-798BA821D677}" type="datetimeFigureOut">
              <a:rPr lang="en-MY" smtClean="0"/>
              <a:t>14/7/2020</a:t>
            </a:fld>
            <a:endParaRPr lang="en-MY"/>
          </a:p>
        </p:txBody>
      </p:sp>
      <p:sp>
        <p:nvSpPr>
          <p:cNvPr id="5" name="Footer Placeholder 4"/>
          <p:cNvSpPr>
            <a:spLocks noGrp="1"/>
          </p:cNvSpPr>
          <p:nvPr>
            <p:ph type="ftr" sz="quarter" idx="11"/>
          </p:nvPr>
        </p:nvSpPr>
        <p:spPr/>
        <p:txBody>
          <a:bodyPr/>
          <a:lstStyle/>
          <a:p>
            <a:endParaRPr lang="en-MY"/>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4093586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228808-33DE-4B02-B4C7-798BA821D677}" type="datetimeFigureOut">
              <a:rPr lang="en-MY" smtClean="0"/>
              <a:t>14/7/2020</a:t>
            </a:fld>
            <a:endParaRPr lang="en-MY"/>
          </a:p>
        </p:txBody>
      </p:sp>
      <p:sp>
        <p:nvSpPr>
          <p:cNvPr id="5" name="Footer Placeholder 4"/>
          <p:cNvSpPr>
            <a:spLocks noGrp="1"/>
          </p:cNvSpPr>
          <p:nvPr>
            <p:ph type="ftr" sz="quarter" idx="11"/>
          </p:nvPr>
        </p:nvSpPr>
        <p:spPr/>
        <p:txBody>
          <a:bodyPr/>
          <a:lstStyle/>
          <a:p>
            <a:endParaRPr lang="en-MY"/>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2099949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228808-33DE-4B02-B4C7-798BA821D677}" type="datetimeFigureOut">
              <a:rPr lang="en-MY" smtClean="0"/>
              <a:t>14/7/2020</a:t>
            </a:fld>
            <a:endParaRPr lang="en-MY"/>
          </a:p>
        </p:txBody>
      </p:sp>
      <p:sp>
        <p:nvSpPr>
          <p:cNvPr id="5" name="Footer Placeholder 4"/>
          <p:cNvSpPr>
            <a:spLocks noGrp="1"/>
          </p:cNvSpPr>
          <p:nvPr>
            <p:ph type="ftr" sz="quarter" idx="11"/>
          </p:nvPr>
        </p:nvSpPr>
        <p:spPr/>
        <p:txBody>
          <a:bodyPr/>
          <a:lstStyle/>
          <a:p>
            <a:endParaRPr lang="en-MY"/>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2776874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228808-33DE-4B02-B4C7-798BA821D677}" type="datetimeFigureOut">
              <a:rPr lang="en-MY" smtClean="0"/>
              <a:t>14/7/2020</a:t>
            </a:fld>
            <a:endParaRPr lang="en-MY"/>
          </a:p>
        </p:txBody>
      </p:sp>
      <p:sp>
        <p:nvSpPr>
          <p:cNvPr id="6" name="Footer Placeholder 5"/>
          <p:cNvSpPr>
            <a:spLocks noGrp="1"/>
          </p:cNvSpPr>
          <p:nvPr>
            <p:ph type="ftr" sz="quarter" idx="11"/>
          </p:nvPr>
        </p:nvSpPr>
        <p:spPr/>
        <p:txBody>
          <a:bodyPr/>
          <a:lstStyle/>
          <a:p>
            <a:endParaRPr lang="en-MY"/>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1760142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2228808-33DE-4B02-B4C7-798BA821D677}" type="datetimeFigureOut">
              <a:rPr lang="en-MY" smtClean="0"/>
              <a:t>14/7/2020</a:t>
            </a:fld>
            <a:endParaRPr lang="en-MY"/>
          </a:p>
        </p:txBody>
      </p:sp>
      <p:sp>
        <p:nvSpPr>
          <p:cNvPr id="8" name="Footer Placeholder 7"/>
          <p:cNvSpPr>
            <a:spLocks noGrp="1"/>
          </p:cNvSpPr>
          <p:nvPr>
            <p:ph type="ftr" sz="quarter" idx="11"/>
          </p:nvPr>
        </p:nvSpPr>
        <p:spPr/>
        <p:txBody>
          <a:bodyPr/>
          <a:lstStyle/>
          <a:p>
            <a:endParaRPr lang="en-MY"/>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3886308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2228808-33DE-4B02-B4C7-798BA821D677}" type="datetimeFigureOut">
              <a:rPr lang="en-MY" smtClean="0"/>
              <a:t>14/7/2020</a:t>
            </a:fld>
            <a:endParaRPr lang="en-MY"/>
          </a:p>
        </p:txBody>
      </p:sp>
      <p:sp>
        <p:nvSpPr>
          <p:cNvPr id="4" name="Footer Placeholder 3"/>
          <p:cNvSpPr>
            <a:spLocks noGrp="1"/>
          </p:cNvSpPr>
          <p:nvPr>
            <p:ph type="ftr" sz="quarter" idx="11"/>
          </p:nvPr>
        </p:nvSpPr>
        <p:spPr/>
        <p:txBody>
          <a:bodyPr/>
          <a:lstStyle/>
          <a:p>
            <a:endParaRPr lang="en-MY"/>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247339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228808-33DE-4B02-B4C7-798BA821D677}" type="datetimeFigureOut">
              <a:rPr lang="en-MY" smtClean="0"/>
              <a:t>14/7/2020</a:t>
            </a:fld>
            <a:endParaRPr lang="en-MY"/>
          </a:p>
        </p:txBody>
      </p:sp>
      <p:sp>
        <p:nvSpPr>
          <p:cNvPr id="3" name="Footer Placeholder 2"/>
          <p:cNvSpPr>
            <a:spLocks noGrp="1"/>
          </p:cNvSpPr>
          <p:nvPr>
            <p:ph type="ftr" sz="quarter" idx="11"/>
          </p:nvPr>
        </p:nvSpPr>
        <p:spPr/>
        <p:txBody>
          <a:bodyPr/>
          <a:lstStyle/>
          <a:p>
            <a:endParaRPr lang="en-MY"/>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1616823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228808-33DE-4B02-B4C7-798BA821D677}" type="datetimeFigureOut">
              <a:rPr lang="en-MY" smtClean="0"/>
              <a:t>14/7/2020</a:t>
            </a:fld>
            <a:endParaRPr lang="en-MY"/>
          </a:p>
        </p:txBody>
      </p:sp>
      <p:sp>
        <p:nvSpPr>
          <p:cNvPr id="6" name="Footer Placeholder 5"/>
          <p:cNvSpPr>
            <a:spLocks noGrp="1"/>
          </p:cNvSpPr>
          <p:nvPr>
            <p:ph type="ftr" sz="quarter" idx="11"/>
          </p:nvPr>
        </p:nvSpPr>
        <p:spPr/>
        <p:txBody>
          <a:bodyPr/>
          <a:lstStyle/>
          <a:p>
            <a:endParaRPr lang="en-MY"/>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1081071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228808-33DE-4B02-B4C7-798BA821D677}" type="datetimeFigureOut">
              <a:rPr lang="en-MY" smtClean="0"/>
              <a:t>14/7/2020</a:t>
            </a:fld>
            <a:endParaRPr lang="en-MY"/>
          </a:p>
        </p:txBody>
      </p:sp>
      <p:sp>
        <p:nvSpPr>
          <p:cNvPr id="6" name="Footer Placeholder 5"/>
          <p:cNvSpPr>
            <a:spLocks noGrp="1"/>
          </p:cNvSpPr>
          <p:nvPr>
            <p:ph type="ftr" sz="quarter" idx="11"/>
          </p:nvPr>
        </p:nvSpPr>
        <p:spPr/>
        <p:txBody>
          <a:bodyPr/>
          <a:lstStyle/>
          <a:p>
            <a:endParaRPr lang="en-MY"/>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3E3D51-63F3-4DAC-94E8-56799D023785}" type="slidenum">
              <a:rPr lang="en-MY" smtClean="0"/>
              <a:t>‹#›</a:t>
            </a:fld>
            <a:endParaRPr lang="en-MY"/>
          </a:p>
        </p:txBody>
      </p:sp>
    </p:spTree>
    <p:extLst>
      <p:ext uri="{BB962C8B-B14F-4D97-AF65-F5344CB8AC3E}">
        <p14:creationId xmlns:p14="http://schemas.microsoft.com/office/powerpoint/2010/main" val="102342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2228808-33DE-4B02-B4C7-798BA821D677}" type="datetimeFigureOut">
              <a:rPr lang="en-MY" smtClean="0"/>
              <a:t>14/7/2020</a:t>
            </a:fld>
            <a:endParaRPr lang="en-MY"/>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MY"/>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C3E3D51-63F3-4DAC-94E8-56799D023785}" type="slidenum">
              <a:rPr lang="en-MY" smtClean="0"/>
              <a:t>‹#›</a:t>
            </a:fld>
            <a:endParaRPr lang="en-MY"/>
          </a:p>
        </p:txBody>
      </p:sp>
    </p:spTree>
    <p:extLst>
      <p:ext uri="{BB962C8B-B14F-4D97-AF65-F5344CB8AC3E}">
        <p14:creationId xmlns:p14="http://schemas.microsoft.com/office/powerpoint/2010/main" val="4260467912"/>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50356" y="743402"/>
            <a:ext cx="8564504" cy="2428406"/>
          </a:xfrm>
        </p:spPr>
        <p:txBody>
          <a:bodyPr>
            <a:normAutofit fontScale="90000"/>
          </a:bodyPr>
          <a:lstStyle/>
          <a:p>
            <a:pPr algn="ctr"/>
            <a:r>
              <a:rPr lang="en-US" sz="3600" b="1" dirty="0">
                <a:solidFill>
                  <a:schemeClr val="accent1">
                    <a:lumMod val="60000"/>
                    <a:lumOff val="40000"/>
                  </a:schemeClr>
                </a:solidFill>
                <a:latin typeface="Britannic Bold" panose="020B0903060703020204" pitchFamily="34" charset="0"/>
              </a:rPr>
              <a:t>SOLVING FIRST </a:t>
            </a:r>
            <a:r>
              <a:rPr lang="en-US" sz="3600" b="1" dirty="0" smtClean="0">
                <a:solidFill>
                  <a:schemeClr val="accent1">
                    <a:lumMod val="60000"/>
                    <a:lumOff val="40000"/>
                  </a:schemeClr>
                </a:solidFill>
                <a:latin typeface="Britannic Bold" panose="020B0903060703020204" pitchFamily="34" charset="0"/>
              </a:rPr>
              <a:t>ORDER ORDINARY </a:t>
            </a:r>
            <a:r>
              <a:rPr lang="en-US" sz="3600" b="1" dirty="0">
                <a:solidFill>
                  <a:schemeClr val="accent1">
                    <a:lumMod val="60000"/>
                    <a:lumOff val="40000"/>
                  </a:schemeClr>
                </a:solidFill>
                <a:latin typeface="Britannic Bold" panose="020B0903060703020204" pitchFamily="34" charset="0"/>
              </a:rPr>
              <a:t>DIFFRENTIAL EQUATION USING IMPLICIT MULTISEP </a:t>
            </a:r>
            <a:r>
              <a:rPr lang="en-US" sz="3600" b="1" dirty="0" smtClean="0">
                <a:solidFill>
                  <a:schemeClr val="accent1">
                    <a:lumMod val="60000"/>
                    <a:lumOff val="40000"/>
                  </a:schemeClr>
                </a:solidFill>
                <a:latin typeface="Britannic Bold" panose="020B0903060703020204" pitchFamily="34" charset="0"/>
              </a:rPr>
              <a:t>ADAMS-MOULTON </a:t>
            </a:r>
            <a:r>
              <a:rPr lang="en-US" sz="3600" b="1" dirty="0">
                <a:solidFill>
                  <a:schemeClr val="accent1">
                    <a:lumMod val="60000"/>
                    <a:lumOff val="40000"/>
                  </a:schemeClr>
                </a:solidFill>
                <a:latin typeface="Britannic Bold" panose="020B0903060703020204" pitchFamily="34" charset="0"/>
              </a:rPr>
              <a:t>METHOD</a:t>
            </a:r>
            <a:r>
              <a:rPr lang="en-MY" dirty="0"/>
              <a:t/>
            </a:r>
            <a:br>
              <a:rPr lang="en-MY" dirty="0"/>
            </a:br>
            <a:endParaRPr lang="en-MY" dirty="0"/>
          </a:p>
        </p:txBody>
      </p:sp>
      <p:sp>
        <p:nvSpPr>
          <p:cNvPr id="3" name="Subtitle 2"/>
          <p:cNvSpPr>
            <a:spLocks noGrp="1"/>
          </p:cNvSpPr>
          <p:nvPr>
            <p:ph type="subTitle" idx="1"/>
          </p:nvPr>
        </p:nvSpPr>
        <p:spPr>
          <a:xfrm>
            <a:off x="2416754" y="3171808"/>
            <a:ext cx="6987645" cy="1388534"/>
          </a:xfrm>
        </p:spPr>
        <p:txBody>
          <a:bodyPr>
            <a:noAutofit/>
          </a:bodyPr>
          <a:lstStyle/>
          <a:p>
            <a:pPr algn="ctr"/>
            <a:r>
              <a:rPr lang="en-US" sz="2400" b="1" dirty="0"/>
              <a:t>SITI NUR AISYAH BT ISA</a:t>
            </a:r>
            <a:endParaRPr lang="en-MY" sz="2400" b="1" dirty="0"/>
          </a:p>
          <a:p>
            <a:pPr algn="ctr"/>
            <a:r>
              <a:rPr lang="en-US" sz="2400" b="1" dirty="0"/>
              <a:t>2017696382</a:t>
            </a:r>
            <a:endParaRPr lang="en-MY" sz="2400" b="1" dirty="0"/>
          </a:p>
          <a:p>
            <a:pPr algn="ctr"/>
            <a:r>
              <a:rPr lang="en-US" sz="2400" b="1" dirty="0"/>
              <a:t> </a:t>
            </a:r>
            <a:endParaRPr lang="en-MY" sz="2400" b="1" dirty="0"/>
          </a:p>
          <a:p>
            <a:pPr algn="ctr"/>
            <a:r>
              <a:rPr lang="en-US" sz="2400" b="1" dirty="0"/>
              <a:t>Supervisor:</a:t>
            </a:r>
            <a:endParaRPr lang="en-MY" sz="2400" b="1" dirty="0"/>
          </a:p>
          <a:p>
            <a:pPr algn="ctr"/>
            <a:r>
              <a:rPr lang="en-US" sz="2400" b="1" dirty="0" err="1"/>
              <a:t>Dr.Rivaie</a:t>
            </a:r>
            <a:r>
              <a:rPr lang="en-US" sz="2400" b="1" dirty="0"/>
              <a:t> Bin </a:t>
            </a:r>
            <a:r>
              <a:rPr lang="en-US" sz="2400" b="1" dirty="0" err="1"/>
              <a:t>Mohd</a:t>
            </a:r>
            <a:r>
              <a:rPr lang="en-US" sz="2400" b="1" dirty="0"/>
              <a:t> Ali</a:t>
            </a:r>
            <a:endParaRPr lang="en-MY" sz="2400" b="1" dirty="0"/>
          </a:p>
          <a:p>
            <a:pPr algn="ctr"/>
            <a:r>
              <a:rPr lang="en-US" sz="2400" b="1" dirty="0"/>
              <a:t> </a:t>
            </a:r>
            <a:endParaRPr lang="en-MY" sz="2400" b="1" dirty="0"/>
          </a:p>
          <a:p>
            <a:endParaRPr lang="en-MY" sz="2400" b="1" dirty="0"/>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10604" t="18216" r="17282" b="10610"/>
          <a:stretch/>
        </p:blipFill>
        <p:spPr>
          <a:xfrm>
            <a:off x="1950356" y="3171808"/>
            <a:ext cx="1920391" cy="2527181"/>
          </a:xfrm>
          <a:prstGeom prst="rect">
            <a:avLst/>
          </a:prstGeom>
        </p:spPr>
      </p:pic>
    </p:spTree>
    <p:extLst>
      <p:ext uri="{BB962C8B-B14F-4D97-AF65-F5344CB8AC3E}">
        <p14:creationId xmlns:p14="http://schemas.microsoft.com/office/powerpoint/2010/main" val="1742244778"/>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0952" y="4855333"/>
            <a:ext cx="6504427" cy="691167"/>
          </a:xfrm>
        </p:spPr>
        <p:txBody>
          <a:bodyPr>
            <a:normAutofit/>
          </a:bodyPr>
          <a:lstStyle/>
          <a:p>
            <a:pPr marL="0" indent="0" algn="ctr">
              <a:buNone/>
            </a:pPr>
            <a:r>
              <a:rPr lang="en-MY" dirty="0"/>
              <a:t>Performance Profile of Error Analysis for Different Step-Size</a:t>
            </a:r>
          </a:p>
        </p:txBody>
      </p:sp>
      <p:pic>
        <p:nvPicPr>
          <p:cNvPr id="7" name="Picture 6"/>
          <p:cNvPicPr>
            <a:picLocks noChangeAspect="1"/>
          </p:cNvPicPr>
          <p:nvPr/>
        </p:nvPicPr>
        <p:blipFill>
          <a:blip r:embed="rId2"/>
          <a:stretch>
            <a:fillRect/>
          </a:stretch>
        </p:blipFill>
        <p:spPr>
          <a:xfrm>
            <a:off x="2965975" y="734096"/>
            <a:ext cx="5637112" cy="3585051"/>
          </a:xfrm>
          <a:prstGeom prst="rect">
            <a:avLst/>
          </a:prstGeom>
        </p:spPr>
      </p:pic>
    </p:spTree>
    <p:extLst>
      <p:ext uri="{BB962C8B-B14F-4D97-AF65-F5344CB8AC3E}">
        <p14:creationId xmlns:p14="http://schemas.microsoft.com/office/powerpoint/2010/main" val="187595498"/>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2" cy="602087"/>
          </a:xfrm>
        </p:spPr>
        <p:txBody>
          <a:bodyPr>
            <a:normAutofit fontScale="90000"/>
          </a:bodyPr>
          <a:lstStyle/>
          <a:p>
            <a:pPr algn="ctr"/>
            <a:r>
              <a:rPr lang="en-US" b="1" dirty="0">
                <a:solidFill>
                  <a:schemeClr val="accent1">
                    <a:lumMod val="60000"/>
                    <a:lumOff val="40000"/>
                  </a:schemeClr>
                </a:solidFill>
              </a:rPr>
              <a:t>Performance Profile Based on Central Processing Unit (CPU) Time</a:t>
            </a:r>
            <a:endParaRPr lang="en-MY" b="1" dirty="0">
              <a:solidFill>
                <a:schemeClr val="accent1">
                  <a:lumMod val="60000"/>
                  <a:lumOff val="40000"/>
                </a:schemeClr>
              </a:solidFill>
            </a:endParaRPr>
          </a:p>
        </p:txBody>
      </p:sp>
      <p:sp>
        <p:nvSpPr>
          <p:cNvPr id="3" name="Content Placeholder 2"/>
          <p:cNvSpPr>
            <a:spLocks noGrp="1"/>
          </p:cNvSpPr>
          <p:nvPr>
            <p:ph idx="1"/>
          </p:nvPr>
        </p:nvSpPr>
        <p:spPr>
          <a:xfrm>
            <a:off x="2669168" y="5288923"/>
            <a:ext cx="6719532" cy="832835"/>
          </a:xfrm>
        </p:spPr>
        <p:txBody>
          <a:bodyPr>
            <a:normAutofit/>
          </a:bodyPr>
          <a:lstStyle/>
          <a:p>
            <a:pPr marL="0" indent="0" algn="ctr">
              <a:buNone/>
            </a:pPr>
            <a:r>
              <a:rPr lang="en-MY" dirty="0"/>
              <a:t>Performance Profile of CPU Time for Difference Version </a:t>
            </a:r>
            <a:r>
              <a:rPr lang="en-MY" dirty="0" smtClean="0"/>
              <a:t>Adams-Moulton </a:t>
            </a:r>
            <a:r>
              <a:rPr lang="en-MY" dirty="0"/>
              <a:t>method</a:t>
            </a:r>
          </a:p>
        </p:txBody>
      </p:sp>
      <p:pic>
        <p:nvPicPr>
          <p:cNvPr id="6" name="Picture 5"/>
          <p:cNvPicPr>
            <a:picLocks noChangeAspect="1"/>
          </p:cNvPicPr>
          <p:nvPr/>
        </p:nvPicPr>
        <p:blipFill>
          <a:blip r:embed="rId2"/>
          <a:stretch>
            <a:fillRect/>
          </a:stretch>
        </p:blipFill>
        <p:spPr>
          <a:xfrm>
            <a:off x="3015277" y="1764406"/>
            <a:ext cx="6027313" cy="3361386"/>
          </a:xfrm>
          <a:prstGeom prst="rect">
            <a:avLst/>
          </a:prstGeom>
        </p:spPr>
      </p:pic>
    </p:spTree>
    <p:extLst>
      <p:ext uri="{BB962C8B-B14F-4D97-AF65-F5344CB8AC3E}">
        <p14:creationId xmlns:p14="http://schemas.microsoft.com/office/powerpoint/2010/main" val="1577485121"/>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0379" y="4752304"/>
            <a:ext cx="6977110" cy="1141928"/>
          </a:xfrm>
        </p:spPr>
        <p:txBody>
          <a:bodyPr>
            <a:normAutofit/>
          </a:bodyPr>
          <a:lstStyle/>
          <a:p>
            <a:pPr marL="0" indent="0" algn="ctr">
              <a:buNone/>
            </a:pPr>
            <a:r>
              <a:rPr lang="en-MY" dirty="0"/>
              <a:t>Performance Profile of CPU Time for Difference Step-Size</a:t>
            </a:r>
          </a:p>
        </p:txBody>
      </p:sp>
      <p:pic>
        <p:nvPicPr>
          <p:cNvPr id="4" name="Picture 3"/>
          <p:cNvPicPr>
            <a:picLocks noChangeAspect="1"/>
          </p:cNvPicPr>
          <p:nvPr/>
        </p:nvPicPr>
        <p:blipFill>
          <a:blip r:embed="rId2"/>
          <a:stretch>
            <a:fillRect/>
          </a:stretch>
        </p:blipFill>
        <p:spPr>
          <a:xfrm>
            <a:off x="3151294" y="437882"/>
            <a:ext cx="6031342" cy="3915177"/>
          </a:xfrm>
          <a:prstGeom prst="rect">
            <a:avLst/>
          </a:prstGeom>
        </p:spPr>
      </p:pic>
    </p:spTree>
    <p:extLst>
      <p:ext uri="{BB962C8B-B14F-4D97-AF65-F5344CB8AC3E}">
        <p14:creationId xmlns:p14="http://schemas.microsoft.com/office/powerpoint/2010/main" val="410984141"/>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2586" y="549305"/>
            <a:ext cx="9907632" cy="759853"/>
          </a:xfrm>
        </p:spPr>
        <p:txBody>
          <a:bodyPr/>
          <a:lstStyle/>
          <a:p>
            <a:r>
              <a:rPr lang="en-MY" b="1" dirty="0" smtClean="0">
                <a:solidFill>
                  <a:schemeClr val="accent1">
                    <a:lumMod val="60000"/>
                    <a:lumOff val="40000"/>
                  </a:schemeClr>
                </a:solidFill>
              </a:rPr>
              <a:t>Gantt Chart</a:t>
            </a:r>
            <a:endParaRPr lang="en-MY" b="1" dirty="0">
              <a:solidFill>
                <a:schemeClr val="accent1">
                  <a:lumMod val="60000"/>
                  <a:lumOff val="40000"/>
                </a:schemeClr>
              </a:solidFill>
            </a:endParaRPr>
          </a:p>
        </p:txBody>
      </p:sp>
      <p:pic>
        <p:nvPicPr>
          <p:cNvPr id="4" name="Picture 3"/>
          <p:cNvPicPr>
            <a:picLocks noChangeAspect="1"/>
          </p:cNvPicPr>
          <p:nvPr/>
        </p:nvPicPr>
        <p:blipFill>
          <a:blip r:embed="rId2"/>
          <a:stretch>
            <a:fillRect/>
          </a:stretch>
        </p:blipFill>
        <p:spPr>
          <a:xfrm>
            <a:off x="1112165" y="1309158"/>
            <a:ext cx="10546994" cy="5450296"/>
          </a:xfrm>
          <a:prstGeom prst="rect">
            <a:avLst/>
          </a:prstGeom>
        </p:spPr>
      </p:pic>
    </p:spTree>
    <p:extLst>
      <p:ext uri="{BB962C8B-B14F-4D97-AF65-F5344CB8AC3E}">
        <p14:creationId xmlns:p14="http://schemas.microsoft.com/office/powerpoint/2010/main" val="25923729"/>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550572"/>
          </a:xfrm>
        </p:spPr>
        <p:txBody>
          <a:bodyPr>
            <a:normAutofit fontScale="90000"/>
          </a:bodyPr>
          <a:lstStyle/>
          <a:p>
            <a:r>
              <a:rPr lang="en-US" b="1" dirty="0" smtClean="0"/>
              <a:t>  </a:t>
            </a:r>
            <a:r>
              <a:rPr lang="en-US" b="1" dirty="0" err="1" smtClean="0">
                <a:solidFill>
                  <a:schemeClr val="accent1">
                    <a:lumMod val="60000"/>
                    <a:lumOff val="40000"/>
                  </a:schemeClr>
                </a:solidFill>
              </a:rPr>
              <a:t>Refference</a:t>
            </a:r>
            <a:endParaRPr lang="en-MY" b="1" dirty="0">
              <a:solidFill>
                <a:schemeClr val="accent1">
                  <a:lumMod val="60000"/>
                  <a:lumOff val="40000"/>
                </a:schemeClr>
              </a:solidFill>
            </a:endParaRPr>
          </a:p>
        </p:txBody>
      </p:sp>
      <p:sp>
        <p:nvSpPr>
          <p:cNvPr id="3" name="Content Placeholder 2"/>
          <p:cNvSpPr>
            <a:spLocks noGrp="1"/>
          </p:cNvSpPr>
          <p:nvPr>
            <p:ph idx="1"/>
          </p:nvPr>
        </p:nvSpPr>
        <p:spPr>
          <a:xfrm>
            <a:off x="1484310" y="1532585"/>
            <a:ext cx="10018713" cy="4881093"/>
          </a:xfrm>
        </p:spPr>
        <p:txBody>
          <a:bodyPr>
            <a:normAutofit fontScale="92500" lnSpcReduction="10000"/>
          </a:bodyPr>
          <a:lstStyle/>
          <a:p>
            <a:r>
              <a:rPr lang="en-MY" dirty="0" err="1"/>
              <a:t>Jankowska</a:t>
            </a:r>
            <a:r>
              <a:rPr lang="en-MY" dirty="0"/>
              <a:t>, M., &amp; </a:t>
            </a:r>
            <a:r>
              <a:rPr lang="en-MY" dirty="0" err="1"/>
              <a:t>Marciniak</a:t>
            </a:r>
            <a:r>
              <a:rPr lang="en-MY" dirty="0"/>
              <a:t>, A. (2006). On two families of implicit interval methods of Adams-Moulton type. </a:t>
            </a:r>
            <a:r>
              <a:rPr lang="en-MY" i="1" dirty="0"/>
              <a:t>Computational Methods in Science and Technology</a:t>
            </a:r>
            <a:r>
              <a:rPr lang="en-MY" dirty="0"/>
              <a:t>, </a:t>
            </a:r>
            <a:r>
              <a:rPr lang="en-MY" i="1" dirty="0"/>
              <a:t>12</a:t>
            </a:r>
            <a:r>
              <a:rPr lang="en-MY" dirty="0"/>
              <a:t>(2), 109-113.</a:t>
            </a:r>
          </a:p>
          <a:p>
            <a:r>
              <a:rPr lang="en-MY" dirty="0" err="1"/>
              <a:t>Gajda</a:t>
            </a:r>
            <a:r>
              <a:rPr lang="en-MY" dirty="0"/>
              <a:t>, K., </a:t>
            </a:r>
            <a:r>
              <a:rPr lang="en-MY" dirty="0" err="1"/>
              <a:t>Jankowska</a:t>
            </a:r>
            <a:r>
              <a:rPr lang="en-MY" dirty="0"/>
              <a:t>, M., </a:t>
            </a:r>
            <a:r>
              <a:rPr lang="en-MY" dirty="0" err="1"/>
              <a:t>Marciniak</a:t>
            </a:r>
            <a:r>
              <a:rPr lang="en-MY" dirty="0"/>
              <a:t>, A., &amp; </a:t>
            </a:r>
            <a:r>
              <a:rPr lang="en-MY" dirty="0" err="1"/>
              <a:t>Szyszka</a:t>
            </a:r>
            <a:r>
              <a:rPr lang="en-MY" dirty="0"/>
              <a:t>, B. (2007, September). A survey of interval </a:t>
            </a:r>
            <a:r>
              <a:rPr lang="en-MY" dirty="0" err="1"/>
              <a:t>Runge</a:t>
            </a:r>
            <a:r>
              <a:rPr lang="en-MY" dirty="0"/>
              <a:t>–</a:t>
            </a:r>
            <a:r>
              <a:rPr lang="en-MY" dirty="0" err="1"/>
              <a:t>Kutta</a:t>
            </a:r>
            <a:r>
              <a:rPr lang="en-MY" dirty="0"/>
              <a:t> and multistep methods for solving the initial value problem. In </a:t>
            </a:r>
            <a:r>
              <a:rPr lang="en-MY" i="1" dirty="0"/>
              <a:t>International Conference on Parallel Processing and Applied Mathematics</a:t>
            </a:r>
            <a:r>
              <a:rPr lang="en-MY" dirty="0"/>
              <a:t> (pp. 1361-1371). Springer, Berlin, Heidelberg.</a:t>
            </a:r>
          </a:p>
          <a:p>
            <a:r>
              <a:rPr lang="en-MY" dirty="0" err="1"/>
              <a:t>Marciniak</a:t>
            </a:r>
            <a:r>
              <a:rPr lang="en-MY" dirty="0"/>
              <a:t>, A. (2004). Implicit interval methods for solving the initial value problem. </a:t>
            </a:r>
            <a:r>
              <a:rPr lang="en-MY" i="1" dirty="0"/>
              <a:t>Numerical Algorithms</a:t>
            </a:r>
            <a:r>
              <a:rPr lang="en-MY" dirty="0"/>
              <a:t>, </a:t>
            </a:r>
            <a:r>
              <a:rPr lang="en-MY" i="1" dirty="0"/>
              <a:t>37</a:t>
            </a:r>
            <a:r>
              <a:rPr lang="en-MY" dirty="0"/>
              <a:t>(1-4), 241-251.</a:t>
            </a:r>
          </a:p>
          <a:p>
            <a:r>
              <a:rPr lang="en-MY" dirty="0"/>
              <a:t>Thompson, A. M., Steel, C. M., </a:t>
            </a:r>
            <a:r>
              <a:rPr lang="en-MY" dirty="0" err="1"/>
              <a:t>Chetty</a:t>
            </a:r>
            <a:r>
              <a:rPr lang="en-MY" dirty="0"/>
              <a:t>, U., &amp; Carter, D. C. (1992). Evidence for the multistep theory of carcinogenesis in human breast cancer. </a:t>
            </a:r>
            <a:r>
              <a:rPr lang="en-MY" i="1" dirty="0"/>
              <a:t>The Breast</a:t>
            </a:r>
            <a:r>
              <a:rPr lang="en-MY" dirty="0"/>
              <a:t>, </a:t>
            </a:r>
            <a:r>
              <a:rPr lang="en-MY" i="1" dirty="0"/>
              <a:t>1</a:t>
            </a:r>
            <a:r>
              <a:rPr lang="en-MY" dirty="0"/>
              <a:t>(1), 29-34.</a:t>
            </a:r>
          </a:p>
          <a:p>
            <a:r>
              <a:rPr lang="en-MY" dirty="0" err="1"/>
              <a:t>Dahlquist</a:t>
            </a:r>
            <a:r>
              <a:rPr lang="en-MY" dirty="0"/>
              <a:t>, G. G. (1963). A special stability problem for linear multistep methods. </a:t>
            </a:r>
            <a:r>
              <a:rPr lang="en-MY" i="1" dirty="0"/>
              <a:t>BIT Numerical Mathematics</a:t>
            </a:r>
            <a:r>
              <a:rPr lang="en-MY" dirty="0"/>
              <a:t>, </a:t>
            </a:r>
            <a:r>
              <a:rPr lang="en-MY" i="1" dirty="0"/>
              <a:t>3</a:t>
            </a:r>
            <a:r>
              <a:rPr lang="en-MY" dirty="0"/>
              <a:t>(1), 27-43.</a:t>
            </a:r>
          </a:p>
          <a:p>
            <a:r>
              <a:rPr lang="en-MY" dirty="0" err="1"/>
              <a:t>Guo</a:t>
            </a:r>
            <a:r>
              <a:rPr lang="en-MY" dirty="0"/>
              <a:t>, L., Zeng, F., Turner, I., </a:t>
            </a:r>
            <a:r>
              <a:rPr lang="en-MY" dirty="0" err="1"/>
              <a:t>Burrage</a:t>
            </a:r>
            <a:r>
              <a:rPr lang="en-MY" dirty="0"/>
              <a:t>, K., &amp; </a:t>
            </a:r>
            <a:r>
              <a:rPr lang="en-MY" dirty="0" err="1"/>
              <a:t>Karniadakis</a:t>
            </a:r>
            <a:r>
              <a:rPr lang="en-MY" dirty="0"/>
              <a:t>, G. E. (2019). Efficient multistep methods for tempered fractional calculus: Algorithms and simulations. </a:t>
            </a:r>
            <a:r>
              <a:rPr lang="en-MY" i="1" dirty="0"/>
              <a:t>SIAM Journal on Scientific Computing</a:t>
            </a:r>
            <a:r>
              <a:rPr lang="en-MY" dirty="0"/>
              <a:t>, </a:t>
            </a:r>
            <a:r>
              <a:rPr lang="en-MY" i="1" dirty="0"/>
              <a:t>41</a:t>
            </a:r>
            <a:r>
              <a:rPr lang="en-MY" dirty="0"/>
              <a:t>(4), A2510-A2535.</a:t>
            </a:r>
          </a:p>
          <a:p>
            <a:r>
              <a:rPr lang="en-MY" dirty="0" err="1"/>
              <a:t>Albi</a:t>
            </a:r>
            <a:r>
              <a:rPr lang="en-MY" dirty="0"/>
              <a:t>, G., </a:t>
            </a:r>
            <a:r>
              <a:rPr lang="en-MY" dirty="0" err="1"/>
              <a:t>Dimarco</a:t>
            </a:r>
            <a:r>
              <a:rPr lang="en-MY" dirty="0"/>
              <a:t>, G., &amp; </a:t>
            </a:r>
            <a:r>
              <a:rPr lang="en-MY" dirty="0" err="1"/>
              <a:t>Pareschi</a:t>
            </a:r>
            <a:r>
              <a:rPr lang="en-MY" dirty="0"/>
              <a:t>, L. (2019). Implicit-Explicit multistep methods for hyperbolic systems with </a:t>
            </a:r>
            <a:r>
              <a:rPr lang="en-MY" dirty="0" err="1"/>
              <a:t>multiscale</a:t>
            </a:r>
            <a:r>
              <a:rPr lang="en-MY" dirty="0"/>
              <a:t> relaxation. </a:t>
            </a:r>
            <a:r>
              <a:rPr lang="en-MY" i="1" dirty="0" err="1"/>
              <a:t>arXiv</a:t>
            </a:r>
            <a:r>
              <a:rPr lang="en-MY" i="1" dirty="0"/>
              <a:t> preprint arXiv:1904.03865</a:t>
            </a:r>
            <a:r>
              <a:rPr lang="en-MY" dirty="0"/>
              <a:t>.</a:t>
            </a:r>
          </a:p>
          <a:p>
            <a:pPr marL="0" indent="0">
              <a:buNone/>
            </a:pPr>
            <a:endParaRPr lang="en-MY" dirty="0"/>
          </a:p>
          <a:p>
            <a:endParaRPr lang="en-MY" dirty="0"/>
          </a:p>
        </p:txBody>
      </p:sp>
    </p:spTree>
    <p:extLst>
      <p:ext uri="{BB962C8B-B14F-4D97-AF65-F5344CB8AC3E}">
        <p14:creationId xmlns:p14="http://schemas.microsoft.com/office/powerpoint/2010/main" val="24225891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3047" y="685800"/>
            <a:ext cx="8849977" cy="1233152"/>
          </a:xfrm>
        </p:spPr>
        <p:txBody>
          <a:bodyPr>
            <a:normAutofit/>
          </a:bodyPr>
          <a:lstStyle/>
          <a:p>
            <a:r>
              <a:rPr lang="en-MY" sz="6600" dirty="0" smtClean="0">
                <a:solidFill>
                  <a:schemeClr val="accent1">
                    <a:lumMod val="75000"/>
                  </a:schemeClr>
                </a:solidFill>
                <a:latin typeface="Algerian" panose="04020705040A02060702" pitchFamily="82" charset="0"/>
              </a:rPr>
              <a:t>Thank You</a:t>
            </a:r>
            <a:endParaRPr lang="en-MY" sz="6600" dirty="0">
              <a:solidFill>
                <a:schemeClr val="accent1">
                  <a:lumMod val="75000"/>
                </a:schemeClr>
              </a:solidFill>
              <a:latin typeface="Algerian" panose="04020705040A02060702" pitchFamily="82"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6637" y="2253803"/>
            <a:ext cx="4202201" cy="3746947"/>
          </a:xfrm>
          <a:prstGeom prst="rect">
            <a:avLst/>
          </a:prstGeom>
        </p:spPr>
      </p:pic>
    </p:spTree>
    <p:extLst>
      <p:ext uri="{BB962C8B-B14F-4D97-AF65-F5344CB8AC3E}">
        <p14:creationId xmlns:p14="http://schemas.microsoft.com/office/powerpoint/2010/main" val="805160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692239"/>
          </a:xfrm>
        </p:spPr>
        <p:txBody>
          <a:bodyPr>
            <a:normAutofit/>
          </a:bodyPr>
          <a:lstStyle/>
          <a:p>
            <a:r>
              <a:rPr lang="en-MY" b="1" dirty="0" smtClean="0">
                <a:solidFill>
                  <a:schemeClr val="accent1">
                    <a:lumMod val="60000"/>
                    <a:lumOff val="40000"/>
                  </a:schemeClr>
                </a:solidFill>
              </a:rPr>
              <a:t>Background of study</a:t>
            </a:r>
            <a:endParaRPr lang="en-MY" b="1" dirty="0">
              <a:solidFill>
                <a:schemeClr val="accent1">
                  <a:lumMod val="60000"/>
                  <a:lumOff val="40000"/>
                </a:schemeClr>
              </a:solidFill>
            </a:endParaRPr>
          </a:p>
        </p:txBody>
      </p:sp>
      <p:sp>
        <p:nvSpPr>
          <p:cNvPr id="3" name="Content Placeholder 2"/>
          <p:cNvSpPr>
            <a:spLocks noGrp="1"/>
          </p:cNvSpPr>
          <p:nvPr>
            <p:ph idx="1"/>
          </p:nvPr>
        </p:nvSpPr>
        <p:spPr>
          <a:xfrm>
            <a:off x="1484310" y="1648497"/>
            <a:ext cx="10018713" cy="4142704"/>
          </a:xfrm>
        </p:spPr>
        <p:txBody>
          <a:bodyPr>
            <a:normAutofit fontScale="92500"/>
          </a:bodyPr>
          <a:lstStyle/>
          <a:p>
            <a:endParaRPr lang="en-US" dirty="0"/>
          </a:p>
          <a:p>
            <a:r>
              <a:rPr lang="en-MY" dirty="0" smtClean="0"/>
              <a:t>According by Polla,2013, there </a:t>
            </a:r>
            <a:r>
              <a:rPr lang="en-MY" dirty="0"/>
              <a:t>are many numerical methods to solve ordinary differential equations (ODE) related to the initial value problem (IVP) that is the single-step method and multiple-step method. The multistep method is a method that needs multiple points from more than one of the previous points to start and run the formula. Examples of the multistep method include the Adams-</a:t>
            </a:r>
            <a:r>
              <a:rPr lang="en-MY" dirty="0" err="1"/>
              <a:t>Bashford</a:t>
            </a:r>
            <a:r>
              <a:rPr lang="en-MY" dirty="0"/>
              <a:t> method, the Adams-Moulton method, and the Milne </a:t>
            </a:r>
            <a:r>
              <a:rPr lang="en-MY" dirty="0" smtClean="0"/>
              <a:t>method.</a:t>
            </a:r>
          </a:p>
          <a:p>
            <a:endParaRPr lang="en-MY" dirty="0"/>
          </a:p>
          <a:p>
            <a:r>
              <a:rPr lang="en-MY" dirty="0"/>
              <a:t>This method uses the approach at more than one point before to determine the approach to the next point called the multistep method. The precise definition of this method is followed, along with the definition of two types of multistep methods namely Adam-</a:t>
            </a:r>
            <a:r>
              <a:rPr lang="en-MY" dirty="0" err="1"/>
              <a:t>Bashforth</a:t>
            </a:r>
            <a:r>
              <a:rPr lang="en-MY" dirty="0"/>
              <a:t> and Adam-Moulton (Richard </a:t>
            </a:r>
            <a:r>
              <a:rPr lang="en-MY" dirty="0" err="1"/>
              <a:t>L.Burden</a:t>
            </a:r>
            <a:r>
              <a:rPr lang="en-MY" dirty="0"/>
              <a:t> &amp; </a:t>
            </a:r>
            <a:r>
              <a:rPr lang="en-MY" dirty="0" err="1"/>
              <a:t>J.Douglas</a:t>
            </a:r>
            <a:r>
              <a:rPr lang="en-MY" dirty="0"/>
              <a:t>, 2005). This study will compare the efficiency between different versions of the Adams-Moulton method by comparing the 2-Step, 3-Step, and 4-Step Adams-Moulton accuracy.</a:t>
            </a:r>
          </a:p>
          <a:p>
            <a:endParaRPr lang="en-MY" dirty="0"/>
          </a:p>
          <a:p>
            <a:pPr marL="0" indent="0">
              <a:buNone/>
            </a:pPr>
            <a:endParaRPr lang="en-MY" dirty="0"/>
          </a:p>
        </p:txBody>
      </p:sp>
    </p:spTree>
    <p:extLst>
      <p:ext uri="{BB962C8B-B14F-4D97-AF65-F5344CB8AC3E}">
        <p14:creationId xmlns:p14="http://schemas.microsoft.com/office/powerpoint/2010/main" val="292759032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1"/>
            <a:ext cx="9733188" cy="640724"/>
          </a:xfrm>
        </p:spPr>
        <p:txBody>
          <a:bodyPr>
            <a:normAutofit fontScale="90000"/>
          </a:bodyPr>
          <a:lstStyle/>
          <a:p>
            <a:r>
              <a:rPr lang="en-US" b="1" dirty="0">
                <a:solidFill>
                  <a:schemeClr val="accent1">
                    <a:lumMod val="60000"/>
                    <a:lumOff val="40000"/>
                  </a:schemeClr>
                </a:solidFill>
                <a:latin typeface="Times New Roman" panose="02020603050405020304" pitchFamily="18" charset="0"/>
                <a:ea typeface="Calibri" panose="020F0502020204030204" pitchFamily="34" charset="0"/>
                <a:cs typeface="Arial" panose="020B0604020202020204" pitchFamily="34" charset="0"/>
              </a:rPr>
              <a:t>PROBLEM STATEMENT</a:t>
            </a:r>
            <a:r>
              <a:rPr lang="en-MY" dirty="0">
                <a:latin typeface="Calibri" panose="020F0502020204030204" pitchFamily="34" charset="0"/>
                <a:ea typeface="Calibri" panose="020F0502020204030204" pitchFamily="34" charset="0"/>
                <a:cs typeface="Arial" panose="020B0604020202020204" pitchFamily="34" charset="0"/>
              </a:rPr>
              <a:t/>
            </a:r>
            <a:br>
              <a:rPr lang="en-MY" dirty="0">
                <a:latin typeface="Calibri" panose="020F0502020204030204" pitchFamily="34" charset="0"/>
                <a:ea typeface="Calibri" panose="020F0502020204030204" pitchFamily="34" charset="0"/>
                <a:cs typeface="Arial" panose="020B0604020202020204" pitchFamily="34" charset="0"/>
              </a:rPr>
            </a:br>
            <a:endParaRPr lang="en-MY" dirty="0"/>
          </a:p>
        </p:txBody>
      </p:sp>
      <p:sp>
        <p:nvSpPr>
          <p:cNvPr id="3" name="Content Placeholder 2"/>
          <p:cNvSpPr>
            <a:spLocks noGrp="1"/>
          </p:cNvSpPr>
          <p:nvPr>
            <p:ph idx="1"/>
          </p:nvPr>
        </p:nvSpPr>
        <p:spPr>
          <a:xfrm>
            <a:off x="746975" y="1626223"/>
            <a:ext cx="10613287" cy="5224177"/>
          </a:xfrm>
        </p:spPr>
        <p:txBody>
          <a:bodyPr>
            <a:normAutofit/>
          </a:bodyPr>
          <a:lstStyle/>
          <a:p>
            <a:r>
              <a:rPr lang="en-MY" dirty="0"/>
              <a:t>There are several methods to solve the ODE problems either by using a theoretical or numerical method. A theoretical method is rarely being used by mathematicians to solve ODE problems since it is complicated and has a longer calculation compared to the numerical method. </a:t>
            </a:r>
            <a:endParaRPr lang="en-MY" dirty="0" smtClean="0"/>
          </a:p>
          <a:p>
            <a:endParaRPr lang="en-MY" dirty="0"/>
          </a:p>
          <a:p>
            <a:r>
              <a:rPr lang="en-MY" dirty="0" smtClean="0"/>
              <a:t>Moreover</a:t>
            </a:r>
            <a:r>
              <a:rPr lang="en-MY" dirty="0"/>
              <a:t>, the numerical method also has its constraints where it requires the first few initial points that can be obtained using a single-step method. The single-step method that is mostly used is the </a:t>
            </a:r>
            <a:r>
              <a:rPr lang="en-MY" dirty="0" err="1"/>
              <a:t>Runge-Kutta</a:t>
            </a:r>
            <a:r>
              <a:rPr lang="en-MY" dirty="0"/>
              <a:t> method of order four. It is a good choice for common purposes because it is quite accurate, stable, and easy to program. </a:t>
            </a:r>
            <a:endParaRPr lang="en-MY" dirty="0" smtClean="0"/>
          </a:p>
          <a:p>
            <a:endParaRPr lang="en-MY" dirty="0"/>
          </a:p>
          <a:p>
            <a:r>
              <a:rPr lang="en-MY" dirty="0"/>
              <a:t>Therefore, the main problem is to find the correct formula to be used and blend together which is the </a:t>
            </a:r>
            <a:r>
              <a:rPr lang="en-MY" dirty="0" err="1"/>
              <a:t>Runge-Kutta</a:t>
            </a:r>
            <a:r>
              <a:rPr lang="en-MY" dirty="0"/>
              <a:t> and Adams-Moulton method. It is still unknown which version of the Adams-Moulton multistep method is the best to approximate the solution of ODE numerically. Hence, this study tries to compare the accuracy and performance of a different version of the Adams-Moulton method.</a:t>
            </a:r>
          </a:p>
          <a:p>
            <a:endParaRPr lang="en-MY" dirty="0"/>
          </a:p>
          <a:p>
            <a:endParaRPr lang="en-MY" dirty="0"/>
          </a:p>
        </p:txBody>
      </p:sp>
    </p:spTree>
    <p:extLst>
      <p:ext uri="{BB962C8B-B14F-4D97-AF65-F5344CB8AC3E}">
        <p14:creationId xmlns:p14="http://schemas.microsoft.com/office/powerpoint/2010/main" val="30775501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649" y="624110"/>
            <a:ext cx="9765964" cy="779687"/>
          </a:xfrm>
        </p:spPr>
        <p:txBody>
          <a:bodyPr/>
          <a:lstStyle/>
          <a:p>
            <a:r>
              <a:rPr lang="en-US" b="1" dirty="0">
                <a:solidFill>
                  <a:schemeClr val="accent1">
                    <a:lumMod val="60000"/>
                    <a:lumOff val="40000"/>
                  </a:schemeClr>
                </a:solidFill>
                <a:latin typeface="Times New Roman" panose="02020603050405020304" pitchFamily="18" charset="0"/>
                <a:ea typeface="Calibri" panose="020F0502020204030204" pitchFamily="34" charset="0"/>
                <a:cs typeface="Arial" panose="020B0604020202020204" pitchFamily="34" charset="0"/>
              </a:rPr>
              <a:t>OBJECTIVE</a:t>
            </a:r>
            <a:endParaRPr lang="en-MY" dirty="0">
              <a:solidFill>
                <a:schemeClr val="accent1">
                  <a:lumMod val="60000"/>
                  <a:lumOff val="4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16118995"/>
              </p:ext>
            </p:extLst>
          </p:nvPr>
        </p:nvGraphicFramePr>
        <p:xfrm>
          <a:off x="1738649" y="1635617"/>
          <a:ext cx="9765964" cy="42762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73730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1">
                    <a:lumMod val="60000"/>
                    <a:lumOff val="40000"/>
                  </a:schemeClr>
                </a:solidFill>
                <a:latin typeface="Times New Roman" panose="02020603050405020304" pitchFamily="18" charset="0"/>
                <a:ea typeface="Calibri" panose="020F0502020204030204" pitchFamily="34" charset="0"/>
                <a:cs typeface="Arial" panose="020B0604020202020204" pitchFamily="34" charset="0"/>
              </a:rPr>
              <a:t>SIGNIFICANCE OF THE PROJECT</a:t>
            </a:r>
            <a:r>
              <a:rPr lang="en-MY" dirty="0">
                <a:latin typeface="Calibri" panose="020F0502020204030204" pitchFamily="34" charset="0"/>
                <a:ea typeface="Calibri" panose="020F0502020204030204" pitchFamily="34" charset="0"/>
                <a:cs typeface="Arial" panose="020B0604020202020204" pitchFamily="34" charset="0"/>
              </a:rPr>
              <a:t/>
            </a:r>
            <a:br>
              <a:rPr lang="en-MY" dirty="0">
                <a:latin typeface="Calibri" panose="020F0502020204030204" pitchFamily="34" charset="0"/>
                <a:ea typeface="Calibri" panose="020F0502020204030204" pitchFamily="34" charset="0"/>
                <a:cs typeface="Arial" panose="020B0604020202020204" pitchFamily="34" charset="0"/>
              </a:rPr>
            </a:br>
            <a:endParaRPr lang="en-MY" dirty="0"/>
          </a:p>
        </p:txBody>
      </p:sp>
      <p:sp>
        <p:nvSpPr>
          <p:cNvPr id="3" name="Content Placeholder 2"/>
          <p:cNvSpPr>
            <a:spLocks noGrp="1"/>
          </p:cNvSpPr>
          <p:nvPr>
            <p:ph idx="1"/>
          </p:nvPr>
        </p:nvSpPr>
        <p:spPr>
          <a:xfrm>
            <a:off x="1484310" y="2237875"/>
            <a:ext cx="10018713" cy="3553326"/>
          </a:xfrm>
        </p:spPr>
        <p:txBody>
          <a:bodyPr>
            <a:normAutofit/>
          </a:bodyPr>
          <a:lstStyle/>
          <a:p>
            <a:r>
              <a:rPr lang="en-MY" dirty="0"/>
              <a:t>This project is focused on finding which Adams- Moulton method is the best for solving the ODE problem based on the Central Processing Unit (CPU) time and error analysis. However, to use this method should solve Adams-</a:t>
            </a:r>
            <a:r>
              <a:rPr lang="en-MY" dirty="0" err="1"/>
              <a:t>Bashforth</a:t>
            </a:r>
            <a:r>
              <a:rPr lang="en-MY" dirty="0"/>
              <a:t> firstly followed by Adams-Moulton. This study compared the efficiency between different versions of Adams-Moulton method by computing the error and central processing unit (CPU) time to determine the most efficient method. The ODE problem is one of the main topics that has been frequently used in real-world nowadays applications such as in engineering physics, economics, and chemistry. This project hopefully can be benefit other researchers to employ the best the Adams-Moulton method in terms of efficiency and can be used for further research.</a:t>
            </a:r>
          </a:p>
          <a:p>
            <a:endParaRPr lang="en-MY" dirty="0"/>
          </a:p>
        </p:txBody>
      </p:sp>
    </p:spTree>
    <p:extLst>
      <p:ext uri="{BB962C8B-B14F-4D97-AF65-F5344CB8AC3E}">
        <p14:creationId xmlns:p14="http://schemas.microsoft.com/office/powerpoint/2010/main" val="2346927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9630157" cy="576330"/>
          </a:xfrm>
        </p:spPr>
        <p:txBody>
          <a:bodyPr>
            <a:normAutofit fontScale="90000"/>
          </a:bodyPr>
          <a:lstStyle/>
          <a:p>
            <a:r>
              <a:rPr lang="en-US" b="1" dirty="0">
                <a:latin typeface="Times New Roman" panose="02020603050405020304" pitchFamily="18" charset="0"/>
                <a:ea typeface="Calibri" panose="020F0502020204030204" pitchFamily="34" charset="0"/>
                <a:cs typeface="Arial" panose="020B0604020202020204" pitchFamily="34" charset="0"/>
              </a:rPr>
              <a:t> </a:t>
            </a:r>
            <a:r>
              <a:rPr lang="en-US" b="1" dirty="0">
                <a:solidFill>
                  <a:schemeClr val="accent1">
                    <a:lumMod val="60000"/>
                    <a:lumOff val="40000"/>
                  </a:schemeClr>
                </a:solidFill>
                <a:latin typeface="Times New Roman" panose="02020603050405020304" pitchFamily="18" charset="0"/>
                <a:ea typeface="Calibri" panose="020F0502020204030204" pitchFamily="34" charset="0"/>
                <a:cs typeface="Arial" panose="020B0604020202020204" pitchFamily="34" charset="0"/>
              </a:rPr>
              <a:t>LITERATURE REVIEW</a:t>
            </a:r>
            <a:r>
              <a:rPr lang="en-MY" dirty="0">
                <a:latin typeface="Calibri" panose="020F0502020204030204" pitchFamily="34" charset="0"/>
                <a:ea typeface="Calibri" panose="020F0502020204030204" pitchFamily="34" charset="0"/>
                <a:cs typeface="Arial" panose="020B0604020202020204" pitchFamily="34" charset="0"/>
              </a:rPr>
              <a:t/>
            </a:r>
            <a:br>
              <a:rPr lang="en-MY" dirty="0">
                <a:latin typeface="Calibri" panose="020F0502020204030204" pitchFamily="34" charset="0"/>
                <a:ea typeface="Calibri" panose="020F0502020204030204" pitchFamily="34" charset="0"/>
                <a:cs typeface="Arial" panose="020B0604020202020204" pitchFamily="34" charset="0"/>
              </a:rPr>
            </a:br>
            <a:endParaRPr lang="en-MY" dirty="0"/>
          </a:p>
        </p:txBody>
      </p:sp>
      <p:sp>
        <p:nvSpPr>
          <p:cNvPr id="3" name="Content Placeholder 2"/>
          <p:cNvSpPr>
            <a:spLocks noGrp="1"/>
          </p:cNvSpPr>
          <p:nvPr>
            <p:ph idx="1"/>
          </p:nvPr>
        </p:nvSpPr>
        <p:spPr>
          <a:xfrm>
            <a:off x="566670" y="1416676"/>
            <a:ext cx="10936354" cy="4919730"/>
          </a:xfrm>
        </p:spPr>
        <p:txBody>
          <a:bodyPr>
            <a:normAutofit/>
          </a:bodyPr>
          <a:lstStyle/>
          <a:p>
            <a:pPr marL="0" indent="0" algn="just">
              <a:buNone/>
            </a:pPr>
            <a:endParaRPr lang="en-MY" dirty="0"/>
          </a:p>
          <a:p>
            <a:r>
              <a:rPr lang="en-MY" dirty="0"/>
              <a:t>According to </a:t>
            </a:r>
            <a:r>
              <a:rPr lang="en-MY" dirty="0" err="1"/>
              <a:t>Marciniak</a:t>
            </a:r>
            <a:r>
              <a:rPr lang="en-MY" dirty="0"/>
              <a:t> (2007), applying numerical methods on computers we deal with data representation error sand errors caused by ﬂoating-point arithmetic. For all kinds of </a:t>
            </a:r>
            <a:r>
              <a:rPr lang="en-MY" dirty="0" err="1"/>
              <a:t>Runge-Kutta</a:t>
            </a:r>
            <a:r>
              <a:rPr lang="en-MY" dirty="0"/>
              <a:t> methods considered have proved theorems that the exact solution of the initial value problem belongs to the intervals obtained</a:t>
            </a:r>
            <a:r>
              <a:rPr lang="en-MY" dirty="0" smtClean="0"/>
              <a:t>.</a:t>
            </a:r>
          </a:p>
          <a:p>
            <a:endParaRPr lang="en-US" dirty="0" smtClean="0"/>
          </a:p>
          <a:p>
            <a:r>
              <a:rPr lang="en-MY" dirty="0"/>
              <a:t>The main advantage of the selected </a:t>
            </a:r>
            <a:r>
              <a:rPr lang="en-MY" dirty="0" err="1"/>
              <a:t>Runge-Kutta</a:t>
            </a:r>
            <a:r>
              <a:rPr lang="en-MY" dirty="0"/>
              <a:t> method is that it is easy to implement and extremely stable. This method is known as the 'self-start' method </a:t>
            </a:r>
            <a:r>
              <a:rPr lang="en-MY" dirty="0" smtClean="0"/>
              <a:t>where by </a:t>
            </a:r>
            <a:r>
              <a:rPr lang="en-MY" dirty="0"/>
              <a:t>new solution points are calculated based on the previous point (Fitzpatrick, 2006). Therefore, this study will compare Adams-Moulton's accuracy based on 2-Step, 3-Step, and 4-Step. The error of each method will be analysed based on the theoretical solution. The Central processing unit (CPU) time will be compared to get the most efficient method.</a:t>
            </a:r>
          </a:p>
          <a:p>
            <a:pPr marL="0" indent="0" algn="just">
              <a:buNone/>
            </a:pPr>
            <a:endParaRPr lang="en-US" dirty="0" smtClean="0"/>
          </a:p>
          <a:p>
            <a:pPr algn="just"/>
            <a:endParaRPr lang="en-MY" dirty="0"/>
          </a:p>
        </p:txBody>
      </p:sp>
    </p:spTree>
    <p:extLst>
      <p:ext uri="{BB962C8B-B14F-4D97-AF65-F5344CB8AC3E}">
        <p14:creationId xmlns:p14="http://schemas.microsoft.com/office/powerpoint/2010/main" val="3985707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9397" y="463314"/>
            <a:ext cx="9707430" cy="905393"/>
          </a:xfrm>
        </p:spPr>
        <p:txBody>
          <a:bodyPr>
            <a:normAutofit fontScale="90000"/>
          </a:bodyPr>
          <a:lstStyle/>
          <a:p>
            <a:r>
              <a:rPr lang="en-US" b="1" dirty="0" smtClean="0">
                <a:solidFill>
                  <a:schemeClr val="accent1">
                    <a:lumMod val="60000"/>
                    <a:lumOff val="40000"/>
                  </a:schemeClr>
                </a:solidFill>
                <a:latin typeface="Times New Roman" panose="02020603050405020304" pitchFamily="18" charset="0"/>
                <a:ea typeface="Calibri" panose="020F0502020204030204" pitchFamily="34" charset="0"/>
                <a:cs typeface="Arial" panose="020B0604020202020204" pitchFamily="34" charset="0"/>
              </a:rPr>
              <a:t>METHODOLOGY</a:t>
            </a:r>
            <a:r>
              <a:rPr lang="en-MY" dirty="0" smtClean="0">
                <a:latin typeface="Calibri" panose="020F0502020204030204" pitchFamily="34" charset="0"/>
                <a:ea typeface="Calibri" panose="020F0502020204030204" pitchFamily="34" charset="0"/>
                <a:cs typeface="Arial" panose="020B0604020202020204" pitchFamily="34" charset="0"/>
              </a:rPr>
              <a:t/>
            </a:r>
            <a:br>
              <a:rPr lang="en-MY" dirty="0" smtClean="0">
                <a:latin typeface="Calibri" panose="020F0502020204030204" pitchFamily="34" charset="0"/>
                <a:ea typeface="Calibri" panose="020F0502020204030204" pitchFamily="34" charset="0"/>
                <a:cs typeface="Arial" panose="020B0604020202020204" pitchFamily="34" charset="0"/>
              </a:rPr>
            </a:br>
            <a:endParaRPr lang="en-MY" dirty="0"/>
          </a:p>
        </p:txBody>
      </p:sp>
      <p:sp>
        <p:nvSpPr>
          <p:cNvPr id="15" name="Rectangle 11"/>
          <p:cNvSpPr>
            <a:spLocks noChangeArrowheads="1"/>
          </p:cNvSpPr>
          <p:nvPr/>
        </p:nvSpPr>
        <p:spPr bwMode="auto">
          <a:xfrm>
            <a:off x="7042295" y="2222534"/>
            <a:ext cx="1202724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17" name="Rectangle 12"/>
          <p:cNvSpPr>
            <a:spLocks noChangeArrowheads="1"/>
          </p:cNvSpPr>
          <p:nvPr/>
        </p:nvSpPr>
        <p:spPr bwMode="auto">
          <a:xfrm>
            <a:off x="7499495" y="6118760"/>
            <a:ext cx="12027242" cy="315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MY"/>
          </a:p>
        </p:txBody>
      </p:sp>
      <p:pic>
        <p:nvPicPr>
          <p:cNvPr id="4" name="Picture 3"/>
          <p:cNvPicPr>
            <a:picLocks noChangeAspect="1"/>
          </p:cNvPicPr>
          <p:nvPr/>
        </p:nvPicPr>
        <p:blipFill>
          <a:blip r:embed="rId2"/>
          <a:stretch>
            <a:fillRect/>
          </a:stretch>
        </p:blipFill>
        <p:spPr>
          <a:xfrm>
            <a:off x="2902227" y="1056904"/>
            <a:ext cx="7381461" cy="5451395"/>
          </a:xfrm>
          <a:prstGeom prst="rect">
            <a:avLst/>
          </a:prstGeom>
        </p:spPr>
      </p:pic>
    </p:spTree>
    <p:extLst>
      <p:ext uri="{BB962C8B-B14F-4D97-AF65-F5344CB8AC3E}">
        <p14:creationId xmlns:p14="http://schemas.microsoft.com/office/powerpoint/2010/main" val="1781682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759140462"/>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92531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6990141" cy="846786"/>
          </a:xfrm>
        </p:spPr>
        <p:txBody>
          <a:bodyPr>
            <a:normAutofit fontScale="90000"/>
          </a:bodyPr>
          <a:lstStyle/>
          <a:p>
            <a:r>
              <a:rPr lang="en-MY" b="1" dirty="0">
                <a:solidFill>
                  <a:schemeClr val="accent1">
                    <a:lumMod val="60000"/>
                    <a:lumOff val="40000"/>
                  </a:schemeClr>
                </a:solidFill>
              </a:rPr>
              <a:t>Performance Profile Based on Error</a:t>
            </a:r>
            <a:br>
              <a:rPr lang="en-MY" b="1" dirty="0">
                <a:solidFill>
                  <a:schemeClr val="accent1">
                    <a:lumMod val="60000"/>
                    <a:lumOff val="40000"/>
                  </a:schemeClr>
                </a:solidFill>
              </a:rPr>
            </a:br>
            <a:endParaRPr lang="en-MY" dirty="0">
              <a:solidFill>
                <a:schemeClr val="accent1">
                  <a:lumMod val="60000"/>
                  <a:lumOff val="40000"/>
                </a:schemeClr>
              </a:solidFill>
            </a:endParaRPr>
          </a:p>
        </p:txBody>
      </p:sp>
      <p:sp>
        <p:nvSpPr>
          <p:cNvPr id="3" name="Content Placeholder 2"/>
          <p:cNvSpPr>
            <a:spLocks noGrp="1"/>
          </p:cNvSpPr>
          <p:nvPr>
            <p:ph idx="1"/>
          </p:nvPr>
        </p:nvSpPr>
        <p:spPr>
          <a:xfrm>
            <a:off x="1484311" y="5144427"/>
            <a:ext cx="7775599" cy="1004552"/>
          </a:xfrm>
        </p:spPr>
        <p:txBody>
          <a:bodyPr>
            <a:normAutofit/>
          </a:bodyPr>
          <a:lstStyle/>
          <a:p>
            <a:pPr marL="0" indent="0" algn="ctr">
              <a:buNone/>
            </a:pPr>
            <a:r>
              <a:rPr lang="en-MY" dirty="0"/>
              <a:t>Performance Profile of Error Analysis for Different Version of </a:t>
            </a:r>
            <a:r>
              <a:rPr lang="en-MY" dirty="0" smtClean="0"/>
              <a:t>Adams-Moulton </a:t>
            </a:r>
            <a:r>
              <a:rPr lang="en-MY" dirty="0"/>
              <a:t>Method</a:t>
            </a:r>
            <a:endParaRPr lang="en-MY" dirty="0" smtClean="0"/>
          </a:p>
        </p:txBody>
      </p:sp>
      <p:pic>
        <p:nvPicPr>
          <p:cNvPr id="4" name="Picture 3"/>
          <p:cNvPicPr>
            <a:picLocks noChangeAspect="1"/>
          </p:cNvPicPr>
          <p:nvPr/>
        </p:nvPicPr>
        <p:blipFill>
          <a:blip r:embed="rId2"/>
          <a:stretch>
            <a:fillRect/>
          </a:stretch>
        </p:blipFill>
        <p:spPr>
          <a:xfrm>
            <a:off x="2776885" y="1424322"/>
            <a:ext cx="5697567" cy="3720105"/>
          </a:xfrm>
          <a:prstGeom prst="rect">
            <a:avLst/>
          </a:prstGeom>
        </p:spPr>
      </p:pic>
    </p:spTree>
    <p:extLst>
      <p:ext uri="{BB962C8B-B14F-4D97-AF65-F5344CB8AC3E}">
        <p14:creationId xmlns:p14="http://schemas.microsoft.com/office/powerpoint/2010/main" val="21766611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1564</TotalTime>
  <Words>787</Words>
  <Application>Microsoft Office PowerPoint</Application>
  <PresentationFormat>Widescreen</PresentationFormat>
  <Paragraphs>51</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Algerian</vt:lpstr>
      <vt:lpstr>Arial</vt:lpstr>
      <vt:lpstr>Britannic Bold</vt:lpstr>
      <vt:lpstr>Calibri</vt:lpstr>
      <vt:lpstr>Century Gothic</vt:lpstr>
      <vt:lpstr>Times New Roman</vt:lpstr>
      <vt:lpstr>Wingdings 3</vt:lpstr>
      <vt:lpstr>Wisp</vt:lpstr>
      <vt:lpstr>SOLVING FIRST ORDER ORDINARY DIFFRENTIAL EQUATION USING IMPLICIT MULTISEP ADAMS-MOULTON METHOD </vt:lpstr>
      <vt:lpstr>Background of study</vt:lpstr>
      <vt:lpstr>PROBLEM STATEMENT </vt:lpstr>
      <vt:lpstr>OBJECTIVE</vt:lpstr>
      <vt:lpstr>SIGNIFICANCE OF THE PROJECT </vt:lpstr>
      <vt:lpstr> LITERATURE REVIEW </vt:lpstr>
      <vt:lpstr>METHODOLOGY </vt:lpstr>
      <vt:lpstr>PowerPoint Presentation</vt:lpstr>
      <vt:lpstr>Performance Profile Based on Error </vt:lpstr>
      <vt:lpstr>PowerPoint Presentation</vt:lpstr>
      <vt:lpstr>Performance Profile Based on Central Processing Unit (CPU) Time</vt:lpstr>
      <vt:lpstr>PowerPoint Presentation</vt:lpstr>
      <vt:lpstr>Gantt Chart</vt:lpstr>
      <vt:lpstr>  Refference</vt:lpstr>
      <vt:lpstr>Thank You</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SOLVING FIRST ODER ODINARY DIFFRENTIAL EQUATION USING IMPLICIT MULTISEP ADAM-MOULTON METHOD</dc:title>
  <dc:creator>HP</dc:creator>
  <cp:lastModifiedBy>HP</cp:lastModifiedBy>
  <cp:revision>48</cp:revision>
  <dcterms:created xsi:type="dcterms:W3CDTF">2019-12-01T08:25:07Z</dcterms:created>
  <dcterms:modified xsi:type="dcterms:W3CDTF">2020-07-13T18:06:13Z</dcterms:modified>
</cp:coreProperties>
</file>