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70" r:id="rId10"/>
    <p:sldId id="264" r:id="rId11"/>
    <p:sldId id="271" r:id="rId12"/>
    <p:sldId id="272" r:id="rId13"/>
    <p:sldId id="265" r:id="rId14"/>
    <p:sldId id="279" r:id="rId15"/>
    <p:sldId id="278" r:id="rId16"/>
    <p:sldId id="266" r:id="rId17"/>
    <p:sldId id="268" r:id="rId18"/>
    <p:sldId id="26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48" autoAdjust="0"/>
    <p:restoredTop sz="94660"/>
  </p:normalViewPr>
  <p:slideViewPr>
    <p:cSldViewPr>
      <p:cViewPr varScale="1">
        <p:scale>
          <a:sx n="81" d="100"/>
          <a:sy n="81" d="100"/>
        </p:scale>
        <p:origin x="-11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ED92327-50D3-49BA-A729-F1F2395877DD}" type="datetimeFigureOut">
              <a:rPr lang="en-MY" smtClean="0"/>
              <a:t>01/08/2020</a:t>
            </a:fld>
            <a:endParaRPr lang="en-MY"/>
          </a:p>
        </p:txBody>
      </p:sp>
      <p:sp>
        <p:nvSpPr>
          <p:cNvPr id="17" name="Footer Placeholder 16"/>
          <p:cNvSpPr>
            <a:spLocks noGrp="1"/>
          </p:cNvSpPr>
          <p:nvPr>
            <p:ph type="ftr" sz="quarter" idx="11"/>
          </p:nvPr>
        </p:nvSpPr>
        <p:spPr/>
        <p:txBody>
          <a:bodyPr/>
          <a:lstStyle/>
          <a:p>
            <a:endParaRPr lang="en-MY"/>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F84E524-4251-4DC5-A252-C0631F658CEB}" type="slidenum">
              <a:rPr lang="en-MY" smtClean="0"/>
              <a:t>‹#›</a:t>
            </a:fld>
            <a:endParaRPr lang="en-MY"/>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D92327-50D3-49BA-A729-F1F2395877DD}" type="datetimeFigureOut">
              <a:rPr lang="en-MY" smtClean="0"/>
              <a:t>01/08/2020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F84E524-4251-4DC5-A252-C0631F658CEB}" type="slidenum">
              <a:rPr lang="en-MY" smtClean="0"/>
              <a:t>‹#›</a:t>
            </a:fld>
            <a:endParaRPr lang="en-MY"/>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F84E524-4251-4DC5-A252-C0631F658CEB}" type="slidenum">
              <a:rPr lang="en-MY" smtClean="0"/>
              <a:t>‹#›</a:t>
            </a:fld>
            <a:endParaRPr lang="en-MY"/>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D92327-50D3-49BA-A729-F1F2395877DD}" type="datetimeFigureOut">
              <a:rPr lang="en-MY" smtClean="0"/>
              <a:t>01/08/2020</a:t>
            </a:fld>
            <a:endParaRPr lang="en-MY"/>
          </a:p>
        </p:txBody>
      </p:sp>
      <p:sp>
        <p:nvSpPr>
          <p:cNvPr id="5" name="Footer Placeholder 4"/>
          <p:cNvSpPr>
            <a:spLocks noGrp="1"/>
          </p:cNvSpPr>
          <p:nvPr>
            <p:ph type="ftr" sz="quarter" idx="11"/>
          </p:nvPr>
        </p:nvSpPr>
        <p:spPr/>
        <p:txBody>
          <a:bodyPr/>
          <a:lstStyle/>
          <a:p>
            <a:endParaRPr lang="en-MY"/>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ED92327-50D3-49BA-A729-F1F2395877DD}" type="datetimeFigureOut">
              <a:rPr lang="en-MY" smtClean="0"/>
              <a:t>01/08/2020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a:xfrm>
            <a:off x="4361688" y="1026372"/>
            <a:ext cx="457200" cy="441325"/>
          </a:xfrm>
        </p:spPr>
        <p:txBody>
          <a:bodyPr/>
          <a:lstStyle/>
          <a:p>
            <a:fld id="{4F84E524-4251-4DC5-A252-C0631F658CEB}" type="slidenum">
              <a:rPr lang="en-MY" smtClean="0"/>
              <a:t>‹#›</a:t>
            </a:fld>
            <a:endParaRPr lang="en-MY"/>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MY"/>
          </a:p>
        </p:txBody>
      </p:sp>
      <p:sp>
        <p:nvSpPr>
          <p:cNvPr id="4" name="Date Placeholder 3"/>
          <p:cNvSpPr>
            <a:spLocks noGrp="1"/>
          </p:cNvSpPr>
          <p:nvPr>
            <p:ph type="dt" sz="half" idx="10"/>
          </p:nvPr>
        </p:nvSpPr>
        <p:spPr/>
        <p:txBody>
          <a:bodyPr/>
          <a:lstStyle/>
          <a:p>
            <a:fld id="{AED92327-50D3-49BA-A729-F1F2395877DD}" type="datetimeFigureOut">
              <a:rPr lang="en-MY" smtClean="0"/>
              <a:t>01/08/2020</a:t>
            </a:fld>
            <a:endParaRPr lang="en-MY"/>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F84E524-4251-4DC5-A252-C0631F658CEB}" type="slidenum">
              <a:rPr lang="en-MY" smtClean="0"/>
              <a:t>‹#›</a:t>
            </a:fld>
            <a:endParaRPr lang="en-MY"/>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ED92327-50D3-49BA-A729-F1F2395877DD}" type="datetimeFigureOut">
              <a:rPr lang="en-MY" smtClean="0"/>
              <a:t>01/08/2020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F84E524-4251-4DC5-A252-C0631F658CEB}" type="slidenum">
              <a:rPr lang="en-MY" smtClean="0"/>
              <a:t>‹#›</a:t>
            </a:fld>
            <a:endParaRPr lang="en-MY"/>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ED92327-50D3-49BA-A729-F1F2395877DD}" type="datetimeFigureOut">
              <a:rPr lang="en-MY" smtClean="0"/>
              <a:t>01/08/2020</a:t>
            </a:fld>
            <a:endParaRPr lang="en-MY"/>
          </a:p>
        </p:txBody>
      </p:sp>
      <p:sp>
        <p:nvSpPr>
          <p:cNvPr id="8" name="Footer Placeholder 7"/>
          <p:cNvSpPr>
            <a:spLocks noGrp="1"/>
          </p:cNvSpPr>
          <p:nvPr>
            <p:ph type="ftr" sz="quarter" idx="11"/>
          </p:nvPr>
        </p:nvSpPr>
        <p:spPr>
          <a:xfrm>
            <a:off x="304800" y="6409944"/>
            <a:ext cx="3581400" cy="365760"/>
          </a:xfrm>
        </p:spPr>
        <p:txBody>
          <a:bodyPr/>
          <a:lstStyle/>
          <a:p>
            <a:endParaRPr lang="en-MY"/>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F84E524-4251-4DC5-A252-C0631F658CEB}" type="slidenum">
              <a:rPr lang="en-MY" smtClean="0"/>
              <a:t>‹#›</a:t>
            </a:fld>
            <a:endParaRPr lang="en-MY"/>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ED92327-50D3-49BA-A729-F1F2395877DD}" type="datetimeFigureOut">
              <a:rPr lang="en-MY" smtClean="0"/>
              <a:t>01/08/2020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a:xfrm>
            <a:off x="4343400" y="1036020"/>
            <a:ext cx="457200" cy="441325"/>
          </a:xfrm>
        </p:spPr>
        <p:txBody>
          <a:bodyPr/>
          <a:lstStyle/>
          <a:p>
            <a:fld id="{4F84E524-4251-4DC5-A252-C0631F658CEB}" type="slidenum">
              <a:rPr lang="en-MY" smtClean="0"/>
              <a:t>‹#›</a:t>
            </a:fld>
            <a:endParaRPr lang="en-M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ED92327-50D3-49BA-A729-F1F2395877DD}" type="datetimeFigureOut">
              <a:rPr lang="en-MY" smtClean="0"/>
              <a:t>01/08/2020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F84E524-4251-4DC5-A252-C0631F658CEB}" type="slidenum">
              <a:rPr lang="en-MY" smtClean="0"/>
              <a:t>‹#›</a:t>
            </a:fld>
            <a:endParaRPr lang="en-M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F84E524-4251-4DC5-A252-C0631F658CEB}" type="slidenum">
              <a:rPr lang="en-MY" smtClean="0"/>
              <a:t>‹#›</a:t>
            </a:fld>
            <a:endParaRPr lang="en-MY"/>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ED92327-50D3-49BA-A729-F1F2395877DD}" type="datetimeFigureOut">
              <a:rPr lang="en-MY" smtClean="0"/>
              <a:t>01/08/2020</a:t>
            </a:fld>
            <a:endParaRPr lang="en-MY"/>
          </a:p>
        </p:txBody>
      </p:sp>
      <p:sp>
        <p:nvSpPr>
          <p:cNvPr id="6" name="Footer Placeholder 5"/>
          <p:cNvSpPr>
            <a:spLocks noGrp="1"/>
          </p:cNvSpPr>
          <p:nvPr>
            <p:ph type="ftr" sz="quarter" idx="11"/>
          </p:nvPr>
        </p:nvSpPr>
        <p:spPr>
          <a:xfrm>
            <a:off x="301752" y="6410848"/>
            <a:ext cx="3383280" cy="365760"/>
          </a:xfrm>
        </p:spPr>
        <p:txBody>
          <a:bodyPr/>
          <a:lstStyle/>
          <a:p>
            <a:endParaRPr lang="en-MY"/>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F84E524-4251-4DC5-A252-C0631F658CEB}" type="slidenum">
              <a:rPr lang="en-MY" smtClean="0"/>
              <a:t>‹#›</a:t>
            </a:fld>
            <a:endParaRPr lang="en-MY"/>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ED92327-50D3-49BA-A729-F1F2395877DD}" type="datetimeFigureOut">
              <a:rPr lang="en-MY" smtClean="0"/>
              <a:t>01/08/2020</a:t>
            </a:fld>
            <a:endParaRPr lang="en-MY"/>
          </a:p>
        </p:txBody>
      </p:sp>
      <p:sp>
        <p:nvSpPr>
          <p:cNvPr id="6" name="Footer Placeholder 5"/>
          <p:cNvSpPr>
            <a:spLocks noGrp="1"/>
          </p:cNvSpPr>
          <p:nvPr>
            <p:ph type="ftr" sz="quarter" idx="11"/>
          </p:nvPr>
        </p:nvSpPr>
        <p:spPr>
          <a:xfrm>
            <a:off x="301752" y="6410848"/>
            <a:ext cx="3584448" cy="365760"/>
          </a:xfrm>
        </p:spPr>
        <p:txBody>
          <a:bodyPr/>
          <a:lstStyle/>
          <a:p>
            <a:endParaRPr lang="en-M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ED92327-50D3-49BA-A729-F1F2395877DD}" type="datetimeFigureOut">
              <a:rPr lang="en-MY" smtClean="0"/>
              <a:t>01/08/2020</a:t>
            </a:fld>
            <a:endParaRPr lang="en-MY"/>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MY"/>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F84E524-4251-4DC5-A252-C0631F658CEB}" type="slidenum">
              <a:rPr lang="en-MY" smtClean="0"/>
              <a:t>‹#›</a:t>
            </a:fld>
            <a:endParaRPr lang="en-MY"/>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75656" y="4841776"/>
            <a:ext cx="6400800" cy="1752600"/>
          </a:xfrm>
        </p:spPr>
        <p:txBody>
          <a:bodyPr>
            <a:normAutofit/>
          </a:bodyPr>
          <a:lstStyle/>
          <a:p>
            <a:r>
              <a:rPr lang="en-MY" dirty="0" smtClean="0">
                <a:solidFill>
                  <a:schemeClr val="tx2">
                    <a:lumMod val="50000"/>
                  </a:schemeClr>
                </a:solidFill>
              </a:rPr>
              <a:t>SITI </a:t>
            </a:r>
            <a:r>
              <a:rPr lang="en-MY" dirty="0">
                <a:solidFill>
                  <a:schemeClr val="tx2">
                    <a:lumMod val="50000"/>
                  </a:schemeClr>
                </a:solidFill>
              </a:rPr>
              <a:t>NURHAZWANI BINTI ZAINUDIN</a:t>
            </a:r>
          </a:p>
          <a:p>
            <a:r>
              <a:rPr lang="en-MY" dirty="0">
                <a:solidFill>
                  <a:schemeClr val="tx2">
                    <a:lumMod val="50000"/>
                  </a:schemeClr>
                </a:solidFill>
              </a:rPr>
              <a:t>(2017696304) </a:t>
            </a:r>
            <a:endParaRPr lang="en-MY" dirty="0" smtClean="0">
              <a:solidFill>
                <a:schemeClr val="tx2">
                  <a:lumMod val="50000"/>
                </a:schemeClr>
              </a:solidFill>
            </a:endParaRPr>
          </a:p>
          <a:p>
            <a:endParaRPr lang="en-MY" cap="none" dirty="0">
              <a:solidFill>
                <a:schemeClr val="tx2">
                  <a:lumMod val="50000"/>
                </a:schemeClr>
              </a:solidFill>
            </a:endParaRPr>
          </a:p>
          <a:p>
            <a:r>
              <a:rPr lang="en-MY" cap="none" dirty="0" smtClean="0">
                <a:solidFill>
                  <a:schemeClr val="tx2">
                    <a:lumMod val="50000"/>
                  </a:schemeClr>
                </a:solidFill>
              </a:rPr>
              <a:t>Supervisor Name</a:t>
            </a:r>
            <a:r>
              <a:rPr lang="en-MY" dirty="0" smtClean="0">
                <a:solidFill>
                  <a:schemeClr val="tx2">
                    <a:lumMod val="50000"/>
                  </a:schemeClr>
                </a:solidFill>
              </a:rPr>
              <a:t>: </a:t>
            </a:r>
          </a:p>
          <a:p>
            <a:r>
              <a:rPr lang="en-MY" dirty="0" smtClean="0">
                <a:solidFill>
                  <a:schemeClr val="tx2">
                    <a:lumMod val="50000"/>
                  </a:schemeClr>
                </a:solidFill>
              </a:rPr>
              <a:t>PUAN RUHANA BINTI JAAFAR</a:t>
            </a:r>
          </a:p>
        </p:txBody>
      </p:sp>
      <p:sp>
        <p:nvSpPr>
          <p:cNvPr id="2" name="Title 1"/>
          <p:cNvSpPr>
            <a:spLocks noGrp="1"/>
          </p:cNvSpPr>
          <p:nvPr>
            <p:ph type="ctrTitle"/>
          </p:nvPr>
        </p:nvSpPr>
        <p:spPr/>
        <p:txBody>
          <a:bodyPr>
            <a:normAutofit/>
          </a:bodyPr>
          <a:lstStyle/>
          <a:p>
            <a:r>
              <a:rPr lang="en-MY" sz="2600" dirty="0" smtClean="0">
                <a:solidFill>
                  <a:schemeClr val="tx2"/>
                </a:solidFill>
              </a:rPr>
              <a:t>ESTIMATION OF TOURIST ARRIVALS IN MALAYSIA BY USING RUNGE-KUTTA METHOD AND LINEAR LEAST SQUARE METHOD BY FITTING TRANSCENDENTAL FUNCTIONS</a:t>
            </a:r>
            <a:endParaRPr lang="en-MY" sz="2600" dirty="0">
              <a:solidFill>
                <a:schemeClr val="tx2"/>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99326" y="2780928"/>
            <a:ext cx="1528936" cy="1944216"/>
          </a:xfrm>
          <a:prstGeom prst="rect">
            <a:avLst/>
          </a:prstGeom>
        </p:spPr>
      </p:pic>
    </p:spTree>
    <p:extLst>
      <p:ext uri="{BB962C8B-B14F-4D97-AF65-F5344CB8AC3E}">
        <p14:creationId xmlns:p14="http://schemas.microsoft.com/office/powerpoint/2010/main" val="3857706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smtClean="0">
                <a:solidFill>
                  <a:schemeClr val="tx2"/>
                </a:solidFill>
              </a:rPr>
              <a:t>METHODOLOGY</a:t>
            </a:r>
            <a:endParaRPr lang="en-MY" dirty="0">
              <a:solidFill>
                <a:schemeClr val="tx2"/>
              </a:solidFill>
            </a:endParaRPr>
          </a:p>
        </p:txBody>
      </p:sp>
      <p:sp>
        <p:nvSpPr>
          <p:cNvPr id="3" name="Content Placeholder 2"/>
          <p:cNvSpPr>
            <a:spLocks noGrp="1"/>
          </p:cNvSpPr>
          <p:nvPr>
            <p:ph sz="quarter" idx="1"/>
          </p:nvPr>
        </p:nvSpPr>
        <p:spPr>
          <a:xfrm>
            <a:off x="301752" y="1527048"/>
            <a:ext cx="8503920" cy="4782272"/>
          </a:xfrm>
        </p:spPr>
        <p:txBody>
          <a:bodyPr>
            <a:noAutofit/>
          </a:bodyPr>
          <a:lstStyle/>
          <a:p>
            <a:pPr algn="just">
              <a:buFont typeface="Aldhabi" pitchFamily="2" charset="-78"/>
              <a:buChar char=""/>
            </a:pPr>
            <a:r>
              <a:rPr lang="en-MY" sz="2400" dirty="0" smtClean="0"/>
              <a:t>RUNGE-KUTTA METHOD</a:t>
            </a:r>
          </a:p>
          <a:p>
            <a:pPr marL="0" indent="0" algn="just">
              <a:buNone/>
            </a:pPr>
            <a:endParaRPr lang="en-MY" sz="2400" dirty="0" smtClean="0"/>
          </a:p>
          <a:p>
            <a:pPr algn="just">
              <a:buFont typeface="Aldhabi" pitchFamily="2" charset="-78"/>
              <a:buChar char=""/>
            </a:pPr>
            <a:endParaRPr lang="en-MY" sz="240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52727" t="32456" r="6375" b="33772"/>
          <a:stretch/>
        </p:blipFill>
        <p:spPr>
          <a:xfrm>
            <a:off x="755576" y="2204864"/>
            <a:ext cx="7632848" cy="3816424"/>
          </a:xfrm>
          <a:prstGeom prst="rect">
            <a:avLst/>
          </a:prstGeom>
        </p:spPr>
      </p:pic>
    </p:spTree>
    <p:extLst>
      <p:ext uri="{BB962C8B-B14F-4D97-AF65-F5344CB8AC3E}">
        <p14:creationId xmlns:p14="http://schemas.microsoft.com/office/powerpoint/2010/main" val="37688421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smtClean="0">
                <a:solidFill>
                  <a:schemeClr val="tx2"/>
                </a:solidFill>
              </a:rPr>
              <a:t>METHODOLOGY</a:t>
            </a:r>
            <a:endParaRPr lang="en-MY" dirty="0">
              <a:solidFill>
                <a:schemeClr val="tx2"/>
              </a:solidFill>
            </a:endParaRPr>
          </a:p>
        </p:txBody>
      </p:sp>
      <p:sp>
        <p:nvSpPr>
          <p:cNvPr id="3" name="Content Placeholder 2"/>
          <p:cNvSpPr>
            <a:spLocks noGrp="1"/>
          </p:cNvSpPr>
          <p:nvPr>
            <p:ph sz="quarter" idx="1"/>
          </p:nvPr>
        </p:nvSpPr>
        <p:spPr>
          <a:xfrm>
            <a:off x="301752" y="1527048"/>
            <a:ext cx="8503920" cy="4782272"/>
          </a:xfrm>
        </p:spPr>
        <p:txBody>
          <a:bodyPr>
            <a:noAutofit/>
          </a:bodyPr>
          <a:lstStyle/>
          <a:p>
            <a:pPr algn="just">
              <a:buFont typeface="Aldhabi" pitchFamily="2" charset="-78"/>
              <a:buChar char=""/>
            </a:pPr>
            <a:r>
              <a:rPr lang="en-MY" sz="2400" dirty="0" smtClean="0"/>
              <a:t>LINEAR LEAST SQUARE METHOD BY FITTING TRANSCENDENTAL FUNCTIONS</a:t>
            </a:r>
          </a:p>
          <a:p>
            <a:pPr marL="0" indent="0" algn="just">
              <a:buNone/>
            </a:pPr>
            <a:endParaRPr lang="en-MY" sz="2400" dirty="0" smtClean="0"/>
          </a:p>
          <a:p>
            <a:pPr marL="0" indent="0" algn="just">
              <a:buNone/>
            </a:pPr>
            <a:endParaRPr lang="en-MY" sz="2400" dirty="0" smtClean="0"/>
          </a:p>
          <a:p>
            <a:pPr algn="just">
              <a:buFont typeface="Aldhabi" pitchFamily="2" charset="-78"/>
              <a:buChar char=""/>
            </a:pPr>
            <a:endParaRPr lang="en-MY" sz="2400" dirty="0"/>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52909" t="24372" r="3091" b="34881"/>
          <a:stretch/>
        </p:blipFill>
        <p:spPr>
          <a:xfrm>
            <a:off x="683568" y="2420888"/>
            <a:ext cx="7848872" cy="3744416"/>
          </a:xfrm>
          <a:prstGeom prst="rect">
            <a:avLst/>
          </a:prstGeom>
        </p:spPr>
      </p:pic>
    </p:spTree>
    <p:extLst>
      <p:ext uri="{BB962C8B-B14F-4D97-AF65-F5344CB8AC3E}">
        <p14:creationId xmlns:p14="http://schemas.microsoft.com/office/powerpoint/2010/main" val="39004659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smtClean="0">
                <a:solidFill>
                  <a:schemeClr val="tx2"/>
                </a:solidFill>
              </a:rPr>
              <a:t>METHODOLOGY</a:t>
            </a:r>
            <a:endParaRPr lang="en-MY" dirty="0">
              <a:solidFill>
                <a:schemeClr val="tx2"/>
              </a:solidFill>
            </a:endParaRPr>
          </a:p>
        </p:txBody>
      </p:sp>
      <p:sp>
        <p:nvSpPr>
          <p:cNvPr id="3" name="Content Placeholder 2"/>
          <p:cNvSpPr>
            <a:spLocks noGrp="1"/>
          </p:cNvSpPr>
          <p:nvPr>
            <p:ph sz="quarter" idx="1"/>
          </p:nvPr>
        </p:nvSpPr>
        <p:spPr>
          <a:xfrm>
            <a:off x="301752" y="1527048"/>
            <a:ext cx="8503920" cy="4782272"/>
          </a:xfrm>
        </p:spPr>
        <p:txBody>
          <a:bodyPr>
            <a:noAutofit/>
          </a:bodyPr>
          <a:lstStyle/>
          <a:p>
            <a:pPr marL="0" indent="0" algn="just">
              <a:buNone/>
            </a:pPr>
            <a:endParaRPr lang="en-MY" sz="2400" dirty="0" smtClean="0"/>
          </a:p>
          <a:p>
            <a:pPr marL="0" indent="0" algn="just">
              <a:buNone/>
            </a:pPr>
            <a:endParaRPr lang="en-MY" sz="2400" dirty="0" smtClean="0"/>
          </a:p>
          <a:p>
            <a:pPr marL="0" indent="0" algn="just">
              <a:buNone/>
            </a:pPr>
            <a:endParaRPr lang="en-MY" sz="2400" dirty="0" smtClean="0"/>
          </a:p>
          <a:p>
            <a:pPr algn="just">
              <a:buFont typeface="Aldhabi" pitchFamily="2" charset="-78"/>
              <a:buChar char=""/>
            </a:pPr>
            <a:endParaRPr lang="en-MY" sz="240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53458" t="13682" r="5103" b="19615"/>
          <a:stretch/>
        </p:blipFill>
        <p:spPr>
          <a:xfrm>
            <a:off x="1259632" y="1579953"/>
            <a:ext cx="6696744" cy="4677753"/>
          </a:xfrm>
          <a:prstGeom prst="rect">
            <a:avLst/>
          </a:prstGeom>
        </p:spPr>
      </p:pic>
    </p:spTree>
    <p:extLst>
      <p:ext uri="{BB962C8B-B14F-4D97-AF65-F5344CB8AC3E}">
        <p14:creationId xmlns:p14="http://schemas.microsoft.com/office/powerpoint/2010/main" val="8645433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smtClean="0">
                <a:solidFill>
                  <a:schemeClr val="tx2"/>
                </a:solidFill>
              </a:rPr>
              <a:t>EXPECTED RESULT</a:t>
            </a:r>
            <a:endParaRPr lang="en-MY" dirty="0">
              <a:solidFill>
                <a:schemeClr val="tx2"/>
              </a:solidFill>
            </a:endParaRPr>
          </a:p>
        </p:txBody>
      </p:sp>
      <p:pic>
        <p:nvPicPr>
          <p:cNvPr id="1029" name="Picture 5"/>
          <p:cNvPicPr>
            <a:picLocks noGrp="1" noChangeAspect="1" noChangeArrowheads="1"/>
          </p:cNvPicPr>
          <p:nvPr>
            <p:ph sz="quarter" idx="1"/>
          </p:nvPr>
        </p:nvPicPr>
        <p:blipFill rotWithShape="1">
          <a:blip r:embed="rId2" cstate="print">
            <a:extLst>
              <a:ext uri="{28A0092B-C50C-407E-A947-70E740481C1C}">
                <a14:useLocalDpi xmlns:a14="http://schemas.microsoft.com/office/drawing/2010/main" val="0"/>
              </a:ext>
            </a:extLst>
          </a:blip>
          <a:srcRect b="3290"/>
          <a:stretch/>
        </p:blipFill>
        <p:spPr bwMode="auto">
          <a:xfrm>
            <a:off x="2339753" y="1556792"/>
            <a:ext cx="4680520" cy="4824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251520" y="1556792"/>
            <a:ext cx="1872208" cy="646331"/>
          </a:xfrm>
          <a:prstGeom prst="rect">
            <a:avLst/>
          </a:prstGeom>
          <a:noFill/>
        </p:spPr>
        <p:txBody>
          <a:bodyPr wrap="square" rtlCol="0">
            <a:spAutoFit/>
          </a:bodyPr>
          <a:lstStyle/>
          <a:p>
            <a:pPr algn="ctr"/>
            <a:r>
              <a:rPr lang="en-MY" dirty="0" smtClean="0"/>
              <a:t>ESTIMATION RESULT</a:t>
            </a:r>
            <a:endParaRPr lang="en-MY" dirty="0"/>
          </a:p>
        </p:txBody>
      </p:sp>
    </p:spTree>
    <p:extLst>
      <p:ext uri="{BB962C8B-B14F-4D97-AF65-F5344CB8AC3E}">
        <p14:creationId xmlns:p14="http://schemas.microsoft.com/office/powerpoint/2010/main" val="7208119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smtClean="0">
                <a:solidFill>
                  <a:schemeClr val="tx2"/>
                </a:solidFill>
              </a:rPr>
              <a:t>EXPECTED RESULT</a:t>
            </a:r>
            <a:endParaRPr lang="en-MY" dirty="0">
              <a:solidFill>
                <a:schemeClr val="tx2"/>
              </a:solidFill>
            </a:endParaRPr>
          </a:p>
        </p:txBody>
      </p:sp>
      <p:pic>
        <p:nvPicPr>
          <p:cNvPr id="2050" name="Picture 2"/>
          <p:cNvPicPr>
            <a:picLocks noGrp="1" noChangeAspect="1" noChangeArrowheads="1"/>
          </p:cNvPicPr>
          <p:nvPr>
            <p:ph sz="quarter" idx="1"/>
          </p:nvPr>
        </p:nvPicPr>
        <p:blipFill rotWithShape="1">
          <a:blip r:embed="rId2" cstate="print">
            <a:extLst>
              <a:ext uri="{28A0092B-C50C-407E-A947-70E740481C1C}">
                <a14:useLocalDpi xmlns:a14="http://schemas.microsoft.com/office/drawing/2010/main" val="0"/>
              </a:ext>
            </a:extLst>
          </a:blip>
          <a:srcRect b="11207"/>
          <a:stretch/>
        </p:blipFill>
        <p:spPr bwMode="auto">
          <a:xfrm>
            <a:off x="1475656" y="2348880"/>
            <a:ext cx="6408712"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251520" y="1556792"/>
            <a:ext cx="1872208" cy="646331"/>
          </a:xfrm>
          <a:prstGeom prst="rect">
            <a:avLst/>
          </a:prstGeom>
          <a:noFill/>
        </p:spPr>
        <p:txBody>
          <a:bodyPr wrap="square" rtlCol="0">
            <a:spAutoFit/>
          </a:bodyPr>
          <a:lstStyle/>
          <a:p>
            <a:pPr algn="ctr"/>
            <a:r>
              <a:rPr lang="en-MY" dirty="0" smtClean="0"/>
              <a:t>ERROR ANALYSIS</a:t>
            </a:r>
            <a:endParaRPr lang="en-MY" dirty="0"/>
          </a:p>
        </p:txBody>
      </p:sp>
      <mc:AlternateContent xmlns:mc="http://schemas.openxmlformats.org/markup-compatibility/2006" xmlns:a14="http://schemas.microsoft.com/office/drawing/2010/main">
        <mc:Choice Requires="a14">
          <p:sp>
            <p:nvSpPr>
              <p:cNvPr id="6" name="TextBox 5"/>
              <p:cNvSpPr txBox="1"/>
              <p:nvPr/>
            </p:nvSpPr>
            <p:spPr>
              <a:xfrm>
                <a:off x="251520" y="5661248"/>
                <a:ext cx="8640960" cy="928267"/>
              </a:xfrm>
              <a:prstGeom prst="rect">
                <a:avLst/>
              </a:prstGeom>
              <a:noFill/>
            </p:spPr>
            <p:txBody>
              <a:bodyPr wrap="square" rtlCol="0">
                <a:spAutoFit/>
              </a:bodyPr>
              <a:lstStyle/>
              <a:p>
                <a:pPr algn="ctr"/>
                <a:r>
                  <a:rPr lang="en-MY" dirty="0" smtClean="0"/>
                  <a:t>Best method: Linear Least Square Method by Fitting Function </a:t>
                </a:r>
                <a14:m>
                  <m:oMath xmlns:m="http://schemas.openxmlformats.org/officeDocument/2006/math">
                    <m:sSup>
                      <m:sSupPr>
                        <m:ctrlPr>
                          <a:rPr lang="en-MY" i="1" smtClean="0">
                            <a:latin typeface="Cambria Math"/>
                          </a:rPr>
                        </m:ctrlPr>
                      </m:sSupPr>
                      <m:e>
                        <m:r>
                          <a:rPr lang="en-MY" b="0" i="1" smtClean="0">
                            <a:latin typeface="Cambria Math"/>
                          </a:rPr>
                          <m:t>𝑦</m:t>
                        </m:r>
                        <m:r>
                          <a:rPr lang="en-MY" b="0" i="1" smtClean="0">
                            <a:latin typeface="Cambria Math"/>
                          </a:rPr>
                          <m:t>=</m:t>
                        </m:r>
                        <m:r>
                          <a:rPr lang="en-MY" b="0" i="1" smtClean="0">
                            <a:latin typeface="Cambria Math"/>
                          </a:rPr>
                          <m:t>𝑎𝑥</m:t>
                        </m:r>
                      </m:e>
                      <m:sup>
                        <m:r>
                          <a:rPr lang="en-MY" b="0" i="1" smtClean="0">
                            <a:latin typeface="Cambria Math"/>
                          </a:rPr>
                          <m:t>𝑏</m:t>
                        </m:r>
                      </m:sup>
                    </m:sSup>
                  </m:oMath>
                </a14:m>
                <a:endParaRPr lang="en-MY" b="0" dirty="0" smtClean="0"/>
              </a:p>
              <a:p>
                <a:pPr algn="ctr"/>
                <a:r>
                  <a:rPr lang="en-MY" dirty="0" smtClean="0"/>
                  <a:t>Second best method: </a:t>
                </a:r>
                <a:r>
                  <a:rPr lang="en-MY" dirty="0" err="1" smtClean="0"/>
                  <a:t>Runge-Kutta</a:t>
                </a:r>
                <a:r>
                  <a:rPr lang="en-MY" dirty="0" smtClean="0"/>
                  <a:t> Method </a:t>
                </a:r>
                <a:endParaRPr lang="en-MY" dirty="0"/>
              </a:p>
              <a:p>
                <a:pPr algn="ctr"/>
                <a:r>
                  <a:rPr lang="en-MY" dirty="0" smtClean="0"/>
                  <a:t> </a:t>
                </a:r>
                <a:endParaRPr lang="en-MY" dirty="0"/>
              </a:p>
            </p:txBody>
          </p:sp>
        </mc:Choice>
        <mc:Fallback xmlns="">
          <p:sp>
            <p:nvSpPr>
              <p:cNvPr id="6" name="TextBox 5"/>
              <p:cNvSpPr txBox="1">
                <a:spLocks noRot="1" noChangeAspect="1" noMove="1" noResize="1" noEditPoints="1" noAdjustHandles="1" noChangeArrowheads="1" noChangeShapeType="1" noTextEdit="1"/>
              </p:cNvSpPr>
              <p:nvPr/>
            </p:nvSpPr>
            <p:spPr>
              <a:xfrm>
                <a:off x="251520" y="5661248"/>
                <a:ext cx="8640960" cy="928267"/>
              </a:xfrm>
              <a:prstGeom prst="rect">
                <a:avLst/>
              </a:prstGeom>
              <a:blipFill rotWithShape="1">
                <a:blip r:embed="rId3"/>
                <a:stretch>
                  <a:fillRect t="-2632"/>
                </a:stretch>
              </a:blipFill>
            </p:spPr>
            <p:txBody>
              <a:bodyPr/>
              <a:lstStyle/>
              <a:p>
                <a:r>
                  <a:rPr lang="en-MY">
                    <a:noFill/>
                  </a:rPr>
                  <a:t> </a:t>
                </a:r>
              </a:p>
            </p:txBody>
          </p:sp>
        </mc:Fallback>
      </mc:AlternateContent>
    </p:spTree>
    <p:extLst>
      <p:ext uri="{BB962C8B-B14F-4D97-AF65-F5344CB8AC3E}">
        <p14:creationId xmlns:p14="http://schemas.microsoft.com/office/powerpoint/2010/main" val="12669579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smtClean="0">
                <a:solidFill>
                  <a:schemeClr val="tx2"/>
                </a:solidFill>
              </a:rPr>
              <a:t>EXPECTED RESULT</a:t>
            </a:r>
            <a:endParaRPr lang="en-MY" dirty="0">
              <a:solidFill>
                <a:schemeClr val="tx2"/>
              </a:solidFill>
            </a:endParaRPr>
          </a:p>
        </p:txBody>
      </p:sp>
      <p:sp>
        <p:nvSpPr>
          <p:cNvPr id="5" name="TextBox 4"/>
          <p:cNvSpPr txBox="1"/>
          <p:nvPr/>
        </p:nvSpPr>
        <p:spPr>
          <a:xfrm>
            <a:off x="251520" y="1556792"/>
            <a:ext cx="1872208" cy="369332"/>
          </a:xfrm>
          <a:prstGeom prst="rect">
            <a:avLst/>
          </a:prstGeom>
          <a:noFill/>
        </p:spPr>
        <p:txBody>
          <a:bodyPr wrap="square" rtlCol="0">
            <a:spAutoFit/>
          </a:bodyPr>
          <a:lstStyle/>
          <a:p>
            <a:pPr algn="ctr"/>
            <a:r>
              <a:rPr lang="en-MY" dirty="0" smtClean="0"/>
              <a:t>PREDICTION</a:t>
            </a:r>
            <a:endParaRPr lang="en-MY" dirty="0"/>
          </a:p>
        </p:txBody>
      </p:sp>
      <p:pic>
        <p:nvPicPr>
          <p:cNvPr id="4097"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5696" y="2636912"/>
            <a:ext cx="5414963" cy="104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35695" y="4149080"/>
            <a:ext cx="5414963" cy="104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1835696" y="3681487"/>
            <a:ext cx="5414961" cy="369332"/>
          </a:xfrm>
          <a:prstGeom prst="rect">
            <a:avLst/>
          </a:prstGeom>
          <a:noFill/>
        </p:spPr>
        <p:txBody>
          <a:bodyPr wrap="square" rtlCol="0">
            <a:spAutoFit/>
          </a:bodyPr>
          <a:lstStyle/>
          <a:p>
            <a:pPr algn="ctr"/>
            <a:r>
              <a:rPr lang="en-MY" dirty="0" err="1" smtClean="0"/>
              <a:t>Runge-Kutta</a:t>
            </a:r>
            <a:r>
              <a:rPr lang="en-MY" dirty="0" smtClean="0"/>
              <a:t> Method</a:t>
            </a:r>
            <a:endParaRPr lang="en-MY" dirty="0"/>
          </a:p>
        </p:txBody>
      </p:sp>
      <mc:AlternateContent xmlns:mc="http://schemas.openxmlformats.org/markup-compatibility/2006" xmlns:a14="http://schemas.microsoft.com/office/drawing/2010/main">
        <mc:Choice Requires="a14">
          <p:sp>
            <p:nvSpPr>
              <p:cNvPr id="12" name="TextBox 11"/>
              <p:cNvSpPr txBox="1"/>
              <p:nvPr/>
            </p:nvSpPr>
            <p:spPr>
              <a:xfrm>
                <a:off x="539552" y="2092721"/>
                <a:ext cx="8064896" cy="374270"/>
              </a:xfrm>
              <a:prstGeom prst="rect">
                <a:avLst/>
              </a:prstGeom>
              <a:noFill/>
            </p:spPr>
            <p:txBody>
              <a:bodyPr wrap="square" rtlCol="0">
                <a:spAutoFit/>
              </a:bodyPr>
              <a:lstStyle/>
              <a:p>
                <a:pPr algn="ctr"/>
                <a:r>
                  <a:rPr lang="en-MY" dirty="0" smtClean="0"/>
                  <a:t>Linear Least Square Method by Fitting Function </a:t>
                </a:r>
                <a14:m>
                  <m:oMath xmlns:m="http://schemas.openxmlformats.org/officeDocument/2006/math">
                    <m:sSup>
                      <m:sSupPr>
                        <m:ctrlPr>
                          <a:rPr lang="en-MY" i="1" smtClean="0">
                            <a:latin typeface="Cambria Math"/>
                          </a:rPr>
                        </m:ctrlPr>
                      </m:sSupPr>
                      <m:e>
                        <m:r>
                          <a:rPr lang="en-MY" b="0" i="1" smtClean="0">
                            <a:latin typeface="Cambria Math"/>
                          </a:rPr>
                          <m:t>𝑦</m:t>
                        </m:r>
                        <m:r>
                          <a:rPr lang="en-MY" b="0" i="1" smtClean="0">
                            <a:latin typeface="Cambria Math"/>
                          </a:rPr>
                          <m:t>=</m:t>
                        </m:r>
                        <m:r>
                          <a:rPr lang="en-MY" b="0" i="1" smtClean="0">
                            <a:latin typeface="Cambria Math"/>
                          </a:rPr>
                          <m:t>𝑎𝑥</m:t>
                        </m:r>
                      </m:e>
                      <m:sup>
                        <m:r>
                          <a:rPr lang="en-MY" b="0" i="1" smtClean="0">
                            <a:latin typeface="Cambria Math"/>
                          </a:rPr>
                          <m:t>𝑏</m:t>
                        </m:r>
                      </m:sup>
                    </m:sSup>
                  </m:oMath>
                </a14:m>
                <a:r>
                  <a:rPr lang="en-MY" dirty="0" smtClean="0"/>
                  <a:t> </a:t>
                </a:r>
                <a:endParaRPr lang="en-MY" dirty="0"/>
              </a:p>
            </p:txBody>
          </p:sp>
        </mc:Choice>
        <mc:Fallback xmlns="">
          <p:sp>
            <p:nvSpPr>
              <p:cNvPr id="12" name="TextBox 11"/>
              <p:cNvSpPr txBox="1">
                <a:spLocks noRot="1" noChangeAspect="1" noMove="1" noResize="1" noEditPoints="1" noAdjustHandles="1" noChangeArrowheads="1" noChangeShapeType="1" noTextEdit="1"/>
              </p:cNvSpPr>
              <p:nvPr/>
            </p:nvSpPr>
            <p:spPr>
              <a:xfrm>
                <a:off x="539552" y="2092721"/>
                <a:ext cx="8064896" cy="374270"/>
              </a:xfrm>
              <a:prstGeom prst="rect">
                <a:avLst/>
              </a:prstGeom>
              <a:blipFill rotWithShape="1">
                <a:blip r:embed="rId4"/>
                <a:stretch>
                  <a:fillRect t="-6452" b="-24194"/>
                </a:stretch>
              </a:blipFill>
            </p:spPr>
            <p:txBody>
              <a:bodyPr/>
              <a:lstStyle/>
              <a:p>
                <a:r>
                  <a:rPr lang="en-MY">
                    <a:noFill/>
                  </a:rPr>
                  <a:t> </a:t>
                </a:r>
              </a:p>
            </p:txBody>
          </p:sp>
        </mc:Fallback>
      </mc:AlternateContent>
    </p:spTree>
    <p:extLst>
      <p:ext uri="{BB962C8B-B14F-4D97-AF65-F5344CB8AC3E}">
        <p14:creationId xmlns:p14="http://schemas.microsoft.com/office/powerpoint/2010/main" val="16196032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smtClean="0">
                <a:solidFill>
                  <a:schemeClr val="tx2"/>
                </a:solidFill>
              </a:rPr>
              <a:t>CONCLUSION</a:t>
            </a:r>
            <a:endParaRPr lang="en-MY" dirty="0">
              <a:solidFill>
                <a:schemeClr val="tx2"/>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301752" y="1527048"/>
                <a:ext cx="8503920" cy="4782272"/>
              </a:xfrm>
            </p:spPr>
            <p:txBody>
              <a:bodyPr>
                <a:noAutofit/>
              </a:bodyPr>
              <a:lstStyle/>
              <a:p>
                <a:pPr algn="just">
                  <a:buFont typeface="Wingdings" pitchFamily="2" charset="2"/>
                  <a:buChar char="q"/>
                </a:pPr>
                <a:r>
                  <a:rPr lang="en-MY" sz="2000" dirty="0" smtClean="0"/>
                  <a:t>The number of tourist arrivals can be estimated by using some mathematical models. In this research, two mathematical methods have been identified which are </a:t>
                </a:r>
                <a:r>
                  <a:rPr lang="en-MY" sz="2000" dirty="0" err="1"/>
                  <a:t>Runge-Kutta</a:t>
                </a:r>
                <a:r>
                  <a:rPr lang="en-MY" sz="2000" dirty="0"/>
                  <a:t> method and Linear Least Square method by fitting four transcendental functions</a:t>
                </a:r>
                <a:r>
                  <a:rPr lang="en-MY" sz="2000" dirty="0" smtClean="0"/>
                  <a:t>.</a:t>
                </a:r>
              </a:p>
              <a:p>
                <a:pPr algn="just">
                  <a:buFont typeface="Wingdings" pitchFamily="2" charset="2"/>
                  <a:buChar char="q"/>
                </a:pPr>
                <a:endParaRPr lang="en-MY" sz="2000" dirty="0" smtClean="0"/>
              </a:p>
              <a:p>
                <a:pPr algn="just">
                  <a:buFont typeface="Wingdings" pitchFamily="2" charset="2"/>
                  <a:buChar char="q"/>
                </a:pPr>
                <a:r>
                  <a:rPr lang="en-MY" sz="2000" dirty="0"/>
                  <a:t>From the errors analysis, the method that shows the smallest error is Linear Least Square by fitting </a:t>
                </a:r>
                <a:r>
                  <a:rPr lang="en-MY" sz="2000" dirty="0" smtClean="0"/>
                  <a:t>function </a:t>
                </a:r>
                <a14:m>
                  <m:oMath xmlns:m="http://schemas.openxmlformats.org/officeDocument/2006/math">
                    <m:sSup>
                      <m:sSupPr>
                        <m:ctrlPr>
                          <a:rPr lang="en-MY" sz="2000" i="1" smtClean="0">
                            <a:latin typeface="Cambria Math"/>
                          </a:rPr>
                        </m:ctrlPr>
                      </m:sSupPr>
                      <m:e>
                        <m:r>
                          <a:rPr lang="en-MY" sz="2000" b="0" i="1" smtClean="0">
                            <a:latin typeface="Cambria Math"/>
                          </a:rPr>
                          <m:t>𝑦</m:t>
                        </m:r>
                        <m:r>
                          <a:rPr lang="en-MY" sz="2000" b="0" i="1" smtClean="0">
                            <a:latin typeface="Cambria Math"/>
                          </a:rPr>
                          <m:t>=</m:t>
                        </m:r>
                        <m:r>
                          <a:rPr lang="en-MY" sz="2000" b="0" i="1" smtClean="0">
                            <a:latin typeface="Cambria Math"/>
                          </a:rPr>
                          <m:t>𝑎𝑥</m:t>
                        </m:r>
                      </m:e>
                      <m:sup>
                        <m:r>
                          <a:rPr lang="en-MY" sz="2000" b="0" i="1" smtClean="0">
                            <a:latin typeface="Cambria Math"/>
                          </a:rPr>
                          <m:t>𝑏</m:t>
                        </m:r>
                      </m:sup>
                    </m:sSup>
                  </m:oMath>
                </a14:m>
                <a:r>
                  <a:rPr lang="en-MY" sz="2000" dirty="0" smtClean="0"/>
                  <a:t> . </a:t>
                </a:r>
                <a:r>
                  <a:rPr lang="en-MY" sz="2000" dirty="0"/>
                  <a:t>Thus, this method is chosen as the best method in this research</a:t>
                </a:r>
                <a:r>
                  <a:rPr lang="en-MY" sz="2000" dirty="0" smtClean="0"/>
                  <a:t>.</a:t>
                </a:r>
              </a:p>
              <a:p>
                <a:pPr algn="just">
                  <a:buFont typeface="Wingdings" pitchFamily="2" charset="2"/>
                  <a:buChar char="q"/>
                </a:pPr>
                <a:endParaRPr lang="en-MY" sz="2000" dirty="0" smtClean="0"/>
              </a:p>
              <a:p>
                <a:pPr algn="just">
                  <a:buFont typeface="Wingdings" pitchFamily="2" charset="2"/>
                  <a:buChar char="q"/>
                </a:pPr>
                <a:r>
                  <a:rPr lang="en-MY" sz="2000" dirty="0"/>
                  <a:t>The number for tourist arrivals is predicted for year 2020 by using the best method and the second best method which are Linear Least Square by fitting </a:t>
                </a:r>
                <a:r>
                  <a:rPr lang="en-MY" sz="2000" dirty="0" smtClean="0"/>
                  <a:t>function </a:t>
                </a:r>
                <a14:m>
                  <m:oMath xmlns:m="http://schemas.openxmlformats.org/officeDocument/2006/math">
                    <m:sSup>
                      <m:sSupPr>
                        <m:ctrlPr>
                          <a:rPr lang="en-MY" sz="2000" i="1">
                            <a:latin typeface="Cambria Math"/>
                          </a:rPr>
                        </m:ctrlPr>
                      </m:sSupPr>
                      <m:e>
                        <m:r>
                          <a:rPr lang="en-MY" sz="2000" i="1">
                            <a:latin typeface="Cambria Math"/>
                          </a:rPr>
                          <m:t>𝑦</m:t>
                        </m:r>
                        <m:r>
                          <a:rPr lang="en-MY" sz="2000" i="1">
                            <a:latin typeface="Cambria Math"/>
                          </a:rPr>
                          <m:t>=</m:t>
                        </m:r>
                        <m:r>
                          <a:rPr lang="en-MY" sz="2000" i="1">
                            <a:latin typeface="Cambria Math"/>
                          </a:rPr>
                          <m:t>𝑎𝑥</m:t>
                        </m:r>
                      </m:e>
                      <m:sup>
                        <m:r>
                          <a:rPr lang="en-MY" sz="2000" i="1">
                            <a:latin typeface="Cambria Math"/>
                          </a:rPr>
                          <m:t>𝑏</m:t>
                        </m:r>
                      </m:sup>
                    </m:sSup>
                  </m:oMath>
                </a14:m>
                <a:r>
                  <a:rPr lang="en-MY" sz="2000" dirty="0" smtClean="0"/>
                  <a:t>  </a:t>
                </a:r>
                <a:r>
                  <a:rPr lang="en-MY" sz="2000" dirty="0"/>
                  <a:t>and </a:t>
                </a:r>
                <a:r>
                  <a:rPr lang="en-MY" sz="2000" dirty="0" err="1"/>
                  <a:t>Runge-Kutta</a:t>
                </a:r>
                <a:r>
                  <a:rPr lang="en-MY" sz="2000" dirty="0"/>
                  <a:t> method.</a:t>
                </a:r>
                <a:endParaRPr lang="en-MY" sz="2000" dirty="0" smtClean="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301752" y="1527048"/>
                <a:ext cx="8503920" cy="4782272"/>
              </a:xfrm>
              <a:blipFill rotWithShape="1">
                <a:blip r:embed="rId2"/>
                <a:stretch>
                  <a:fillRect l="-358" t="-765" r="-717"/>
                </a:stretch>
              </a:blipFill>
            </p:spPr>
            <p:txBody>
              <a:bodyPr/>
              <a:lstStyle/>
              <a:p>
                <a:r>
                  <a:rPr lang="en-MY">
                    <a:noFill/>
                  </a:rPr>
                  <a:t> </a:t>
                </a:r>
              </a:p>
            </p:txBody>
          </p:sp>
        </mc:Fallback>
      </mc:AlternateContent>
    </p:spTree>
    <p:extLst>
      <p:ext uri="{BB962C8B-B14F-4D97-AF65-F5344CB8AC3E}">
        <p14:creationId xmlns:p14="http://schemas.microsoft.com/office/powerpoint/2010/main" val="7208119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smtClean="0">
                <a:solidFill>
                  <a:schemeClr val="tx2"/>
                </a:solidFill>
              </a:rPr>
              <a:t>RECOMMENDATION</a:t>
            </a:r>
            <a:endParaRPr lang="en-MY" dirty="0">
              <a:solidFill>
                <a:schemeClr val="tx2"/>
              </a:solidFill>
            </a:endParaRPr>
          </a:p>
        </p:txBody>
      </p:sp>
      <p:sp>
        <p:nvSpPr>
          <p:cNvPr id="3" name="Content Placeholder 2"/>
          <p:cNvSpPr>
            <a:spLocks noGrp="1"/>
          </p:cNvSpPr>
          <p:nvPr>
            <p:ph sz="quarter" idx="1"/>
          </p:nvPr>
        </p:nvSpPr>
        <p:spPr>
          <a:xfrm>
            <a:off x="301752" y="1527048"/>
            <a:ext cx="8503920" cy="4782272"/>
          </a:xfrm>
        </p:spPr>
        <p:txBody>
          <a:bodyPr>
            <a:noAutofit/>
          </a:bodyPr>
          <a:lstStyle/>
          <a:p>
            <a:pPr algn="just">
              <a:buFont typeface="Wingdings" pitchFamily="2" charset="2"/>
              <a:buChar char="q"/>
            </a:pPr>
            <a:r>
              <a:rPr lang="en-MY" sz="2000" dirty="0"/>
              <a:t>B</a:t>
            </a:r>
            <a:r>
              <a:rPr lang="en-MY" sz="2000" dirty="0" smtClean="0"/>
              <a:t>esides </a:t>
            </a:r>
            <a:r>
              <a:rPr lang="en-MY" sz="2000" dirty="0"/>
              <a:t>tourist arrivals, the data about any kind of productions, growths or sales can be used to apply the numerical methods. </a:t>
            </a:r>
            <a:endParaRPr lang="en-MY" sz="2000" dirty="0" smtClean="0"/>
          </a:p>
          <a:p>
            <a:pPr algn="just">
              <a:buFont typeface="Wingdings" pitchFamily="2" charset="2"/>
              <a:buChar char="q"/>
            </a:pPr>
            <a:endParaRPr lang="en-MY" sz="2000" dirty="0" smtClean="0"/>
          </a:p>
          <a:p>
            <a:pPr algn="just">
              <a:buFont typeface="Wingdings" pitchFamily="2" charset="2"/>
              <a:buChar char="q"/>
            </a:pPr>
            <a:r>
              <a:rPr lang="en-MY" sz="2000" dirty="0" smtClean="0"/>
              <a:t>For </a:t>
            </a:r>
            <a:r>
              <a:rPr lang="en-MY" sz="2000" dirty="0"/>
              <a:t>example, the numerical methods used in this research can also be used to make estimation data for rainfall distribution, estimation for dengue cases or prediction for business sales growth. </a:t>
            </a:r>
          </a:p>
          <a:p>
            <a:pPr algn="just">
              <a:buFont typeface="Wingdings" pitchFamily="2" charset="2"/>
              <a:buChar char="q"/>
            </a:pPr>
            <a:endParaRPr lang="en-MY" sz="2000" dirty="0"/>
          </a:p>
        </p:txBody>
      </p:sp>
    </p:spTree>
    <p:extLst>
      <p:ext uri="{BB962C8B-B14F-4D97-AF65-F5344CB8AC3E}">
        <p14:creationId xmlns:p14="http://schemas.microsoft.com/office/powerpoint/2010/main" val="7208119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smtClean="0">
                <a:solidFill>
                  <a:schemeClr val="tx2"/>
                </a:solidFill>
              </a:rPr>
              <a:t>REFERENCES</a:t>
            </a:r>
            <a:endParaRPr lang="en-MY" dirty="0">
              <a:solidFill>
                <a:schemeClr val="tx2"/>
              </a:solidFill>
            </a:endParaRPr>
          </a:p>
        </p:txBody>
      </p:sp>
      <p:sp>
        <p:nvSpPr>
          <p:cNvPr id="3" name="Content Placeholder 2"/>
          <p:cNvSpPr>
            <a:spLocks noGrp="1"/>
          </p:cNvSpPr>
          <p:nvPr>
            <p:ph sz="quarter" idx="1"/>
          </p:nvPr>
        </p:nvSpPr>
        <p:spPr>
          <a:xfrm>
            <a:off x="301752" y="1527048"/>
            <a:ext cx="8503920" cy="4782272"/>
          </a:xfrm>
        </p:spPr>
        <p:txBody>
          <a:bodyPr>
            <a:noAutofit/>
          </a:bodyPr>
          <a:lstStyle/>
          <a:p>
            <a:pPr marL="0" indent="0" algn="just">
              <a:buNone/>
            </a:pPr>
            <a:r>
              <a:rPr lang="en-MY" sz="1300" dirty="0" err="1"/>
              <a:t>Bhuiyan</a:t>
            </a:r>
            <a:r>
              <a:rPr lang="en-MY" sz="1300" dirty="0"/>
              <a:t>, M. A. H., </a:t>
            </a:r>
            <a:r>
              <a:rPr lang="en-MY" sz="1300" dirty="0" err="1"/>
              <a:t>Siwar</a:t>
            </a:r>
            <a:r>
              <a:rPr lang="en-MY" sz="1300" dirty="0"/>
              <a:t>, C., Ismail, S. M., &amp; Islam, R. (2011). Potentials of Islamic Tourism: A case Study of Malaysia on East Coast Economic Region. </a:t>
            </a:r>
            <a:r>
              <a:rPr lang="en-MY" sz="1300" i="1" dirty="0"/>
              <a:t>Australian Journal of Basic and Applied Sciences, 5</a:t>
            </a:r>
            <a:r>
              <a:rPr lang="en-MY" sz="1300" dirty="0"/>
              <a:t>(6), 1333-1340</a:t>
            </a:r>
            <a:r>
              <a:rPr lang="en-MY" sz="1300" dirty="0" smtClean="0"/>
              <a:t>.</a:t>
            </a:r>
          </a:p>
          <a:p>
            <a:pPr marL="0" indent="0" algn="just">
              <a:buNone/>
            </a:pPr>
            <a:endParaRPr lang="en-MY" sz="1300" dirty="0" smtClean="0"/>
          </a:p>
          <a:p>
            <a:pPr marL="0" indent="0" algn="just">
              <a:buNone/>
            </a:pPr>
            <a:r>
              <a:rPr lang="en-MY" sz="1300" dirty="0" err="1"/>
              <a:t>Hossain</a:t>
            </a:r>
            <a:r>
              <a:rPr lang="en-MY" sz="1300" dirty="0"/>
              <a:t>, M. T., </a:t>
            </a:r>
            <a:r>
              <a:rPr lang="en-MY" sz="1300" dirty="0" err="1"/>
              <a:t>Miah</a:t>
            </a:r>
            <a:r>
              <a:rPr lang="en-MY" sz="1300" dirty="0"/>
              <a:t>, M. M., &amp; </a:t>
            </a:r>
            <a:r>
              <a:rPr lang="en-MY" sz="1300" dirty="0" err="1"/>
              <a:t>Hossain</a:t>
            </a:r>
            <a:r>
              <a:rPr lang="en-MY" sz="1300" dirty="0"/>
              <a:t>, M. J. (2017). A Numerical Study to Predict the Evolution of Yellow Fever Diseases using fourth order </a:t>
            </a:r>
            <a:r>
              <a:rPr lang="en-MY" sz="1300" dirty="0" err="1"/>
              <a:t>Runge-Kutta</a:t>
            </a:r>
            <a:r>
              <a:rPr lang="en-MY" sz="1300" dirty="0"/>
              <a:t> Method. </a:t>
            </a:r>
            <a:r>
              <a:rPr lang="en-MY" sz="1300" i="1" dirty="0"/>
              <a:t>International Journal of Scientific &amp; Engineering Research, 8</a:t>
            </a:r>
            <a:r>
              <a:rPr lang="en-MY" sz="1300" dirty="0"/>
              <a:t>(10), 1040-1046.</a:t>
            </a:r>
          </a:p>
          <a:p>
            <a:pPr marL="0" indent="0" algn="just">
              <a:buNone/>
            </a:pPr>
            <a:endParaRPr lang="en-MY" sz="1300" dirty="0"/>
          </a:p>
          <a:p>
            <a:pPr marL="0" indent="0" algn="just">
              <a:buNone/>
            </a:pPr>
            <a:r>
              <a:rPr lang="en-MY" sz="1300" dirty="0"/>
              <a:t>Islam, M. A. (2015). Accurate Solutions of Initial Value Problems for Ordinary Differential Equations with the Fourth Order </a:t>
            </a:r>
            <a:r>
              <a:rPr lang="en-MY" sz="1300" dirty="0" err="1"/>
              <a:t>Runge</a:t>
            </a:r>
            <a:r>
              <a:rPr lang="en-MY" sz="1300" dirty="0"/>
              <a:t> </a:t>
            </a:r>
            <a:r>
              <a:rPr lang="en-MY" sz="1300" dirty="0" err="1"/>
              <a:t>Kutta</a:t>
            </a:r>
            <a:r>
              <a:rPr lang="en-MY" sz="1300" dirty="0"/>
              <a:t> Method. </a:t>
            </a:r>
            <a:r>
              <a:rPr lang="en-MY" sz="1300" i="1" dirty="0"/>
              <a:t>Journal of Mathematics Research, 7</a:t>
            </a:r>
            <a:r>
              <a:rPr lang="en-MY" sz="1300" dirty="0"/>
              <a:t>(3), 41-45. </a:t>
            </a:r>
            <a:r>
              <a:rPr lang="en-MY" sz="1300" dirty="0" smtClean="0"/>
              <a:t>doi:10.5539/ijsp.v4n3p41</a:t>
            </a:r>
          </a:p>
          <a:p>
            <a:pPr marL="0" indent="0" algn="just">
              <a:buNone/>
            </a:pPr>
            <a:endParaRPr lang="en-MY" sz="1300" dirty="0" smtClean="0"/>
          </a:p>
          <a:p>
            <a:pPr marL="0" indent="0" algn="just">
              <a:buNone/>
            </a:pPr>
            <a:r>
              <a:rPr lang="en-MY" sz="1300" dirty="0" err="1"/>
              <a:t>Nanthakumar</a:t>
            </a:r>
            <a:r>
              <a:rPr lang="en-MY" sz="1300" dirty="0"/>
              <a:t>, L., Ibrahim, Y., and </a:t>
            </a:r>
            <a:r>
              <a:rPr lang="en-MY" sz="1300" dirty="0" err="1"/>
              <a:t>Harun</a:t>
            </a:r>
            <a:r>
              <a:rPr lang="en-MY" sz="1300" dirty="0"/>
              <a:t>, M. (2008). Tourism development policy, strategic alliances and impact of consumer price index on tourist arrivals: The case of Malaysia. </a:t>
            </a:r>
            <a:r>
              <a:rPr lang="en-MY" sz="1300" dirty="0" err="1"/>
              <a:t>Tourismos</a:t>
            </a:r>
            <a:r>
              <a:rPr lang="en-MY" sz="1300" dirty="0"/>
              <a:t>. </a:t>
            </a:r>
            <a:r>
              <a:rPr lang="en-MY" sz="1300" i="1" dirty="0"/>
              <a:t>An International Multidisciplinary Journal of Tourism, 3</a:t>
            </a:r>
            <a:r>
              <a:rPr lang="en-MY" sz="1300" dirty="0"/>
              <a:t>(1), 83-98.</a:t>
            </a:r>
          </a:p>
          <a:p>
            <a:pPr marL="0" indent="0" algn="just">
              <a:buNone/>
            </a:pPr>
            <a:endParaRPr lang="en-MY" sz="1300" dirty="0"/>
          </a:p>
          <a:p>
            <a:pPr marL="0" indent="0" algn="just">
              <a:buNone/>
            </a:pPr>
            <a:r>
              <a:rPr lang="en-MY" sz="1300" dirty="0" smtClean="0"/>
              <a:t>Schumacher</a:t>
            </a:r>
            <a:r>
              <a:rPr lang="en-MY" sz="1300" dirty="0"/>
              <a:t>, H. J. (2007, June 15). Let’s Talk Europe: Ecotourism. </a:t>
            </a:r>
            <a:r>
              <a:rPr lang="en-MY" sz="1300" i="1" dirty="0"/>
              <a:t>Business World</a:t>
            </a:r>
            <a:r>
              <a:rPr lang="en-MY" sz="1300" dirty="0"/>
              <a:t>, p. S1/6.  </a:t>
            </a:r>
          </a:p>
          <a:p>
            <a:pPr marL="0" indent="0" algn="just">
              <a:buNone/>
            </a:pPr>
            <a:endParaRPr lang="en-MY" sz="1300" dirty="0" smtClean="0"/>
          </a:p>
          <a:p>
            <a:pPr marL="0" indent="0" algn="just">
              <a:buNone/>
            </a:pPr>
            <a:r>
              <a:rPr lang="en-MY" sz="1300" dirty="0" err="1"/>
              <a:t>Weisstein</a:t>
            </a:r>
            <a:r>
              <a:rPr lang="en-MY" sz="1300" dirty="0"/>
              <a:t>, E. W. (</a:t>
            </a:r>
            <a:r>
              <a:rPr lang="en-MY" sz="1300" dirty="0" err="1"/>
              <a:t>n.d.</a:t>
            </a:r>
            <a:r>
              <a:rPr lang="en-MY" sz="1300" dirty="0"/>
              <a:t>). Least Squares Fitting. In </a:t>
            </a:r>
            <a:r>
              <a:rPr lang="en-MY" sz="1300" i="1" dirty="0" err="1" smtClean="0"/>
              <a:t>MathWorld</a:t>
            </a:r>
            <a:r>
              <a:rPr lang="en-MY" sz="1300" dirty="0" smtClean="0"/>
              <a:t>.</a:t>
            </a:r>
            <a:r>
              <a:rPr lang="en-MY" sz="1300" dirty="0"/>
              <a:t>  Retrieved from http://mathworld.wolfram.com/LeastSquaresFitting.html</a:t>
            </a:r>
          </a:p>
          <a:p>
            <a:pPr marL="0" indent="0" algn="just">
              <a:buNone/>
            </a:pPr>
            <a:endParaRPr lang="en-MY" sz="1300" dirty="0" smtClean="0"/>
          </a:p>
          <a:p>
            <a:pPr marL="0" indent="0" algn="just">
              <a:buNone/>
            </a:pPr>
            <a:r>
              <a:rPr lang="en-MY" sz="1300" dirty="0"/>
              <a:t>Ying, C. (2014). Study on the Model and Errors in Data Fitting. </a:t>
            </a:r>
            <a:r>
              <a:rPr lang="en-MY" sz="1300" i="1" dirty="0"/>
              <a:t>International Conference on </a:t>
            </a:r>
            <a:r>
              <a:rPr lang="en-MY" sz="1300" i="1" dirty="0" err="1"/>
              <a:t>Informatization</a:t>
            </a:r>
            <a:r>
              <a:rPr lang="en-MY" sz="1300" i="1" dirty="0"/>
              <a:t> in Education, Management and Business, </a:t>
            </a:r>
            <a:r>
              <a:rPr lang="en-MY" sz="1300" dirty="0"/>
              <a:t>12-15.</a:t>
            </a:r>
          </a:p>
          <a:p>
            <a:pPr marL="0" indent="0" algn="just">
              <a:buNone/>
            </a:pPr>
            <a:endParaRPr lang="en-MY" sz="1300" dirty="0"/>
          </a:p>
        </p:txBody>
      </p:sp>
    </p:spTree>
    <p:extLst>
      <p:ext uri="{BB962C8B-B14F-4D97-AF65-F5344CB8AC3E}">
        <p14:creationId xmlns:p14="http://schemas.microsoft.com/office/powerpoint/2010/main" val="7208119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solidFill>
                  <a:schemeClr val="tx2"/>
                </a:solidFill>
              </a:rPr>
              <a:t>INTRODUCTION</a:t>
            </a:r>
            <a:endParaRPr lang="en-MY" dirty="0">
              <a:solidFill>
                <a:schemeClr val="tx2"/>
              </a:solidFill>
            </a:endParaRPr>
          </a:p>
        </p:txBody>
      </p:sp>
      <p:sp>
        <p:nvSpPr>
          <p:cNvPr id="3" name="Content Placeholder 2"/>
          <p:cNvSpPr>
            <a:spLocks noGrp="1"/>
          </p:cNvSpPr>
          <p:nvPr>
            <p:ph sz="quarter" idx="1"/>
          </p:nvPr>
        </p:nvSpPr>
        <p:spPr/>
        <p:txBody>
          <a:bodyPr>
            <a:normAutofit/>
          </a:bodyPr>
          <a:lstStyle/>
          <a:p>
            <a:pPr algn="just">
              <a:buFont typeface="Wingdings" pitchFamily="2" charset="2"/>
              <a:buChar char="q"/>
            </a:pPr>
            <a:r>
              <a:rPr lang="en-MY" sz="2000" dirty="0"/>
              <a:t>Tourism is the leading and the largest sector in the world of today. The tourism sector has been recognised as one of the main important service industries in the world (Schumacher, 2007</a:t>
            </a:r>
            <a:r>
              <a:rPr lang="en-MY" sz="2000" dirty="0" smtClean="0"/>
              <a:t>).</a:t>
            </a:r>
          </a:p>
          <a:p>
            <a:pPr algn="just">
              <a:buFont typeface="Wingdings" pitchFamily="2" charset="2"/>
              <a:buChar char="q"/>
            </a:pPr>
            <a:endParaRPr lang="en-MY" sz="2000" dirty="0" smtClean="0"/>
          </a:p>
          <a:p>
            <a:pPr algn="just">
              <a:buFont typeface="Wingdings" pitchFamily="2" charset="2"/>
              <a:buChar char="q"/>
            </a:pPr>
            <a:r>
              <a:rPr lang="en-MY" sz="2000" dirty="0"/>
              <a:t>Tourism is a mentionable earning industry in Malaysia and this sector is an engine for the growth of nation for developing global competitiveness. The Malaysian economy is affected positively by this industry in increasing foreign exchange earnings and employment opportunities (</a:t>
            </a:r>
            <a:r>
              <a:rPr lang="en-MY" sz="2000" dirty="0" err="1"/>
              <a:t>Bhuiyan</a:t>
            </a:r>
            <a:r>
              <a:rPr lang="en-MY" sz="2000" dirty="0"/>
              <a:t>, </a:t>
            </a:r>
            <a:r>
              <a:rPr lang="en-MY" sz="2000" dirty="0" err="1"/>
              <a:t>Siwar</a:t>
            </a:r>
            <a:r>
              <a:rPr lang="en-MY" sz="2000" dirty="0"/>
              <a:t>, Ismail &amp; Islam, 2011).</a:t>
            </a:r>
          </a:p>
        </p:txBody>
      </p:sp>
    </p:spTree>
    <p:extLst>
      <p:ext uri="{BB962C8B-B14F-4D97-AF65-F5344CB8AC3E}">
        <p14:creationId xmlns:p14="http://schemas.microsoft.com/office/powerpoint/2010/main" val="177917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solidFill>
                  <a:schemeClr val="tx2"/>
                </a:solidFill>
              </a:rPr>
              <a:t>INTRODUCTION</a:t>
            </a:r>
            <a:endParaRPr lang="en-MY" dirty="0">
              <a:solidFill>
                <a:schemeClr val="tx2"/>
              </a:solidFill>
            </a:endParaRPr>
          </a:p>
        </p:txBody>
      </p:sp>
      <p:sp>
        <p:nvSpPr>
          <p:cNvPr id="3" name="Content Placeholder 2"/>
          <p:cNvSpPr>
            <a:spLocks noGrp="1"/>
          </p:cNvSpPr>
          <p:nvPr>
            <p:ph sz="quarter" idx="1"/>
          </p:nvPr>
        </p:nvSpPr>
        <p:spPr/>
        <p:txBody>
          <a:bodyPr>
            <a:normAutofit/>
          </a:bodyPr>
          <a:lstStyle/>
          <a:p>
            <a:pPr algn="just">
              <a:buFont typeface="Wingdings" pitchFamily="2" charset="2"/>
              <a:buChar char="q"/>
            </a:pPr>
            <a:r>
              <a:rPr lang="en-MY" sz="2000" dirty="0" smtClean="0"/>
              <a:t>For </a:t>
            </a:r>
            <a:r>
              <a:rPr lang="en-MY" sz="2000" dirty="0"/>
              <a:t>solving mathematical problems </a:t>
            </a:r>
            <a:r>
              <a:rPr lang="en-MY" sz="2000" dirty="0" smtClean="0"/>
              <a:t>where </a:t>
            </a:r>
            <a:r>
              <a:rPr lang="en-MY" sz="2000" dirty="0"/>
              <a:t>it is difficult or even impossible to get exact solutions, numerical methods are commonly used. </a:t>
            </a:r>
            <a:endParaRPr lang="en-MY" sz="2000" dirty="0" smtClean="0"/>
          </a:p>
          <a:p>
            <a:pPr algn="just">
              <a:buFont typeface="Wingdings" pitchFamily="2" charset="2"/>
              <a:buChar char="q"/>
            </a:pPr>
            <a:endParaRPr lang="en-MY" sz="2000" dirty="0" smtClean="0"/>
          </a:p>
          <a:p>
            <a:pPr algn="just">
              <a:buFont typeface="Wingdings" pitchFamily="2" charset="2"/>
              <a:buChar char="q"/>
            </a:pPr>
            <a:r>
              <a:rPr lang="en-MY" sz="2000" dirty="0" smtClean="0"/>
              <a:t>There </a:t>
            </a:r>
            <a:r>
              <a:rPr lang="en-MY" sz="2000" dirty="0"/>
              <a:t>also exist a large number of ordinary differential equations whose solutions cannot be obtained in closed form by using well known analytical methods. Thus, the numerical methods are used to get the approximate solution of a differential equation under the prescribed initial </a:t>
            </a:r>
            <a:r>
              <a:rPr lang="en-MY" sz="2000" dirty="0" smtClean="0"/>
              <a:t>condition</a:t>
            </a:r>
            <a:r>
              <a:rPr lang="en-MY" sz="2000" dirty="0"/>
              <a:t> (Islam, 2015</a:t>
            </a:r>
            <a:r>
              <a:rPr lang="en-MY" sz="2000" dirty="0" smtClean="0"/>
              <a:t>).</a:t>
            </a:r>
            <a:endParaRPr lang="en-MY" sz="2000" dirty="0"/>
          </a:p>
        </p:txBody>
      </p:sp>
    </p:spTree>
    <p:extLst>
      <p:ext uri="{BB962C8B-B14F-4D97-AF65-F5344CB8AC3E}">
        <p14:creationId xmlns:p14="http://schemas.microsoft.com/office/powerpoint/2010/main" val="4021776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solidFill>
                  <a:schemeClr val="tx2"/>
                </a:solidFill>
              </a:rPr>
              <a:t>INTRODUCTION</a:t>
            </a:r>
            <a:endParaRPr lang="en-MY" dirty="0">
              <a:solidFill>
                <a:schemeClr val="tx2"/>
              </a:solidFill>
            </a:endParaRPr>
          </a:p>
        </p:txBody>
      </p:sp>
      <p:sp>
        <p:nvSpPr>
          <p:cNvPr id="3" name="Content Placeholder 2"/>
          <p:cNvSpPr>
            <a:spLocks noGrp="1"/>
          </p:cNvSpPr>
          <p:nvPr>
            <p:ph sz="quarter" idx="1"/>
          </p:nvPr>
        </p:nvSpPr>
        <p:spPr/>
        <p:txBody>
          <a:bodyPr>
            <a:normAutofit lnSpcReduction="10000"/>
          </a:bodyPr>
          <a:lstStyle/>
          <a:p>
            <a:pPr algn="just">
              <a:buFont typeface="Wingdings" pitchFamily="2" charset="2"/>
              <a:buChar char="q"/>
            </a:pPr>
            <a:r>
              <a:rPr lang="en-MY" sz="2000" dirty="0"/>
              <a:t>A mathematical model for finding the best fitting curve to a given set of points by minimizing the sum of the squares of the residuals of the points from the curve is called Least Square method. </a:t>
            </a:r>
            <a:endParaRPr lang="en-MY" sz="2000" dirty="0" smtClean="0"/>
          </a:p>
          <a:p>
            <a:pPr algn="just">
              <a:buFont typeface="Wingdings" pitchFamily="2" charset="2"/>
              <a:buChar char="q"/>
            </a:pPr>
            <a:endParaRPr lang="en-MY" sz="2000" dirty="0" smtClean="0"/>
          </a:p>
          <a:p>
            <a:pPr algn="just">
              <a:buFont typeface="Wingdings" pitchFamily="2" charset="2"/>
              <a:buChar char="q"/>
            </a:pPr>
            <a:r>
              <a:rPr lang="en-MY" sz="2000" dirty="0"/>
              <a:t>The simplest form of </a:t>
            </a:r>
            <a:r>
              <a:rPr lang="en-MY" sz="2000" dirty="0" smtClean="0"/>
              <a:t>linear regression </a:t>
            </a:r>
            <a:r>
              <a:rPr lang="en-MY" sz="2000" dirty="0"/>
              <a:t>is the Linear Least Square method. It provides a solution to the problem of finding the best fitting straight line through a set of points</a:t>
            </a:r>
            <a:r>
              <a:rPr lang="en-MY" sz="2000" dirty="0" smtClean="0"/>
              <a:t>.</a:t>
            </a:r>
          </a:p>
          <a:p>
            <a:pPr algn="just">
              <a:buFont typeface="Wingdings" pitchFamily="2" charset="2"/>
              <a:buChar char="q"/>
            </a:pPr>
            <a:endParaRPr lang="en-MY" sz="2000" dirty="0" smtClean="0"/>
          </a:p>
          <a:p>
            <a:pPr algn="just">
              <a:buFont typeface="Wingdings" pitchFamily="2" charset="2"/>
              <a:buChar char="q"/>
            </a:pPr>
            <a:r>
              <a:rPr lang="en-MY" sz="2000" dirty="0"/>
              <a:t>F</a:t>
            </a:r>
            <a:r>
              <a:rPr lang="en-MY" sz="2000" dirty="0" smtClean="0"/>
              <a:t>or</a:t>
            </a:r>
            <a:r>
              <a:rPr lang="en-MY" sz="2000" dirty="0"/>
              <a:t> </a:t>
            </a:r>
            <a:r>
              <a:rPr lang="en-MY" sz="2000" dirty="0" smtClean="0"/>
              <a:t>nonlinear Least Square method, Linear </a:t>
            </a:r>
            <a:r>
              <a:rPr lang="en-MY" sz="2000" dirty="0"/>
              <a:t>Least Square method may be applied iteratively to a linearized form of the function until convergence is achieved. However, it is also possible to linearize a nonlinear function at the outset first and then still use linear method for determining fit </a:t>
            </a:r>
            <a:r>
              <a:rPr lang="en-MY" sz="2000" dirty="0" smtClean="0"/>
              <a:t>parameters </a:t>
            </a:r>
            <a:r>
              <a:rPr lang="en-MY" sz="2000" dirty="0"/>
              <a:t>without resorting to iterative procedures (</a:t>
            </a:r>
            <a:r>
              <a:rPr lang="en-MY" sz="2000" dirty="0" err="1"/>
              <a:t>Weisstein</a:t>
            </a:r>
            <a:r>
              <a:rPr lang="en-MY" sz="2000" dirty="0"/>
              <a:t>, </a:t>
            </a:r>
            <a:r>
              <a:rPr lang="en-MY" sz="2000" dirty="0" err="1"/>
              <a:t>n.d</a:t>
            </a:r>
            <a:r>
              <a:rPr lang="en-MY" sz="2000" dirty="0" err="1" smtClean="0"/>
              <a:t>.</a:t>
            </a:r>
            <a:r>
              <a:rPr lang="en-MY" sz="2000" dirty="0" smtClean="0"/>
              <a:t>).</a:t>
            </a:r>
          </a:p>
          <a:p>
            <a:pPr algn="just">
              <a:buFont typeface="Wingdings" pitchFamily="2" charset="2"/>
              <a:buChar char="q"/>
            </a:pPr>
            <a:endParaRPr lang="en-MY" sz="2000" dirty="0"/>
          </a:p>
        </p:txBody>
      </p:sp>
    </p:spTree>
    <p:extLst>
      <p:ext uri="{BB962C8B-B14F-4D97-AF65-F5344CB8AC3E}">
        <p14:creationId xmlns:p14="http://schemas.microsoft.com/office/powerpoint/2010/main" val="1708956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solidFill>
                  <a:schemeClr val="tx2"/>
                </a:solidFill>
              </a:rPr>
              <a:t>PROBLEM STATEMENT</a:t>
            </a:r>
            <a:endParaRPr lang="en-MY" dirty="0">
              <a:solidFill>
                <a:schemeClr val="tx2"/>
              </a:solidFill>
            </a:endParaRPr>
          </a:p>
        </p:txBody>
      </p:sp>
      <p:sp>
        <p:nvSpPr>
          <p:cNvPr id="3" name="Content Placeholder 2"/>
          <p:cNvSpPr>
            <a:spLocks noGrp="1"/>
          </p:cNvSpPr>
          <p:nvPr>
            <p:ph sz="quarter" idx="1"/>
          </p:nvPr>
        </p:nvSpPr>
        <p:spPr>
          <a:xfrm>
            <a:off x="301752" y="1527048"/>
            <a:ext cx="8503920" cy="4998296"/>
          </a:xfrm>
        </p:spPr>
        <p:txBody>
          <a:bodyPr>
            <a:noAutofit/>
          </a:bodyPr>
          <a:lstStyle/>
          <a:p>
            <a:pPr algn="just">
              <a:buFont typeface="Wingdings" pitchFamily="2" charset="2"/>
              <a:buChar char="q"/>
            </a:pPr>
            <a:r>
              <a:rPr lang="en-MY" sz="2000" dirty="0"/>
              <a:t>The number of tourist arrivals should be measured and analysed since tourism has become one of the major sectors in this country where it can help in the economic development. If the tourist arrivals increase, it will make the country’s economy become more growing and this show that this country is improving and emphasizing the economic development</a:t>
            </a:r>
            <a:r>
              <a:rPr lang="en-MY" sz="2000" dirty="0" smtClean="0"/>
              <a:t>.</a:t>
            </a:r>
          </a:p>
          <a:p>
            <a:pPr algn="just">
              <a:buFont typeface="Wingdings" pitchFamily="2" charset="2"/>
              <a:buChar char="q"/>
            </a:pPr>
            <a:endParaRPr lang="en-MY" sz="2000" dirty="0" smtClean="0"/>
          </a:p>
          <a:p>
            <a:pPr algn="just">
              <a:buFont typeface="Wingdings" pitchFamily="2" charset="2"/>
              <a:buChar char="q"/>
            </a:pPr>
            <a:r>
              <a:rPr lang="en-MY" sz="2000" dirty="0"/>
              <a:t>Stakeholder also need to know on how to estimate the number of tourist arrivals as if the tourist arrivals are decreasing, some enhancement can be made to this sector to attract the tourist arrivals again. Stakeholder can learn from the trend of tourist arrivals data to make strategies to attract the tourist arrivals again to this country</a:t>
            </a:r>
            <a:r>
              <a:rPr lang="en-MY" sz="2000" dirty="0" smtClean="0"/>
              <a:t>.</a:t>
            </a:r>
          </a:p>
          <a:p>
            <a:pPr algn="just">
              <a:buFont typeface="Wingdings" pitchFamily="2" charset="2"/>
              <a:buChar char="q"/>
            </a:pPr>
            <a:endParaRPr lang="en-MY" sz="2000" dirty="0" smtClean="0"/>
          </a:p>
          <a:p>
            <a:pPr algn="just">
              <a:buFont typeface="Wingdings" pitchFamily="2" charset="2"/>
              <a:buChar char="q"/>
            </a:pPr>
            <a:r>
              <a:rPr lang="en-MY" sz="2000" dirty="0" err="1"/>
              <a:t>Runge-Kutta</a:t>
            </a:r>
            <a:r>
              <a:rPr lang="en-MY" sz="2000" dirty="0"/>
              <a:t> method and Linear Least Square method by fitting transcendental functions are used to solve this problem</a:t>
            </a:r>
            <a:r>
              <a:rPr lang="en-MY" sz="2000" dirty="0" smtClean="0"/>
              <a:t>.</a:t>
            </a:r>
          </a:p>
        </p:txBody>
      </p:sp>
    </p:spTree>
    <p:extLst>
      <p:ext uri="{BB962C8B-B14F-4D97-AF65-F5344CB8AC3E}">
        <p14:creationId xmlns:p14="http://schemas.microsoft.com/office/powerpoint/2010/main" val="38888079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solidFill>
                  <a:schemeClr val="tx2"/>
                </a:solidFill>
              </a:rPr>
              <a:t>OBJECTIVES</a:t>
            </a:r>
            <a:endParaRPr lang="en-MY" dirty="0">
              <a:solidFill>
                <a:schemeClr val="tx2"/>
              </a:solidFill>
            </a:endParaRPr>
          </a:p>
        </p:txBody>
      </p:sp>
      <p:sp>
        <p:nvSpPr>
          <p:cNvPr id="3" name="Content Placeholder 2"/>
          <p:cNvSpPr>
            <a:spLocks noGrp="1"/>
          </p:cNvSpPr>
          <p:nvPr>
            <p:ph sz="quarter" idx="1"/>
          </p:nvPr>
        </p:nvSpPr>
        <p:spPr>
          <a:xfrm>
            <a:off x="301752" y="1527048"/>
            <a:ext cx="8503920" cy="4782272"/>
          </a:xfrm>
        </p:spPr>
        <p:txBody>
          <a:bodyPr>
            <a:noAutofit/>
          </a:bodyPr>
          <a:lstStyle/>
          <a:p>
            <a:pPr marL="457200" lvl="0" indent="-457200" algn="just">
              <a:buFont typeface="+mj-lt"/>
              <a:buAutoNum type="alphaLcParenR"/>
            </a:pPr>
            <a:r>
              <a:rPr lang="en-MY" sz="2000" dirty="0"/>
              <a:t>To estimate the data by using </a:t>
            </a:r>
            <a:r>
              <a:rPr lang="en-MY" sz="2000" dirty="0" err="1"/>
              <a:t>Runge-Kutta</a:t>
            </a:r>
            <a:r>
              <a:rPr lang="en-MY" sz="2000" dirty="0"/>
              <a:t> method and Linear Least Square method by fitting transcendental functions</a:t>
            </a:r>
            <a:r>
              <a:rPr lang="en-MY" sz="2000" dirty="0" smtClean="0"/>
              <a:t>.</a:t>
            </a:r>
          </a:p>
          <a:p>
            <a:pPr marL="457200" lvl="0" indent="-457200" algn="just">
              <a:buFont typeface="+mj-lt"/>
              <a:buAutoNum type="alphaLcParenR"/>
            </a:pPr>
            <a:endParaRPr lang="en-MY" sz="2000" dirty="0"/>
          </a:p>
          <a:p>
            <a:pPr marL="457200" lvl="0" indent="-457200" algn="just">
              <a:buFont typeface="+mj-lt"/>
              <a:buAutoNum type="alphaLcParenR"/>
            </a:pPr>
            <a:r>
              <a:rPr lang="en-MY" sz="2000" dirty="0"/>
              <a:t>To determine the best method by comparing errors between the mathematical models</a:t>
            </a:r>
            <a:r>
              <a:rPr lang="en-MY" sz="2000" dirty="0" smtClean="0"/>
              <a:t>.</a:t>
            </a:r>
          </a:p>
          <a:p>
            <a:pPr marL="457200" lvl="0" indent="-457200" algn="just">
              <a:buFont typeface="+mj-lt"/>
              <a:buAutoNum type="alphaLcParenR"/>
            </a:pPr>
            <a:endParaRPr lang="en-MY" sz="2000" dirty="0"/>
          </a:p>
          <a:p>
            <a:pPr marL="457200" lvl="0" indent="-457200" algn="just">
              <a:buFont typeface="+mj-lt"/>
              <a:buAutoNum type="alphaLcParenR"/>
            </a:pPr>
            <a:r>
              <a:rPr lang="en-MY" sz="2000" dirty="0"/>
              <a:t>To predict the number of tourist arrivals in year 2020.</a:t>
            </a:r>
          </a:p>
        </p:txBody>
      </p:sp>
    </p:spTree>
    <p:extLst>
      <p:ext uri="{BB962C8B-B14F-4D97-AF65-F5344CB8AC3E}">
        <p14:creationId xmlns:p14="http://schemas.microsoft.com/office/powerpoint/2010/main" val="1887272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solidFill>
                  <a:schemeClr val="tx2"/>
                </a:solidFill>
              </a:rPr>
              <a:t>SIGNIFICANT OF PROJECT</a:t>
            </a:r>
            <a:endParaRPr lang="en-MY" dirty="0">
              <a:solidFill>
                <a:schemeClr val="tx2"/>
              </a:solidFill>
            </a:endParaRPr>
          </a:p>
        </p:txBody>
      </p:sp>
      <p:sp>
        <p:nvSpPr>
          <p:cNvPr id="3" name="Content Placeholder 2"/>
          <p:cNvSpPr>
            <a:spLocks noGrp="1"/>
          </p:cNvSpPr>
          <p:nvPr>
            <p:ph sz="quarter" idx="1"/>
          </p:nvPr>
        </p:nvSpPr>
        <p:spPr>
          <a:xfrm>
            <a:off x="301752" y="1527048"/>
            <a:ext cx="8503920" cy="4782272"/>
          </a:xfrm>
        </p:spPr>
        <p:txBody>
          <a:bodyPr>
            <a:noAutofit/>
          </a:bodyPr>
          <a:lstStyle/>
          <a:p>
            <a:pPr algn="just">
              <a:buFont typeface="Wingdings" pitchFamily="2" charset="2"/>
              <a:buChar char="q"/>
            </a:pPr>
            <a:r>
              <a:rPr lang="en-MY" sz="2000" dirty="0"/>
              <a:t>T</a:t>
            </a:r>
            <a:r>
              <a:rPr lang="en-MY" sz="2000" dirty="0" smtClean="0"/>
              <a:t>his </a:t>
            </a:r>
            <a:r>
              <a:rPr lang="en-MY" sz="2000" dirty="0"/>
              <a:t>research </a:t>
            </a:r>
            <a:r>
              <a:rPr lang="en-MY" sz="2000" dirty="0" smtClean="0"/>
              <a:t>can </a:t>
            </a:r>
            <a:r>
              <a:rPr lang="en-MY" sz="2000" dirty="0"/>
              <a:t>facilitate the stakeholder to study on </a:t>
            </a:r>
            <a:r>
              <a:rPr lang="en-MY" sz="2000" dirty="0" smtClean="0"/>
              <a:t>the </a:t>
            </a:r>
            <a:r>
              <a:rPr lang="en-MY" sz="2000" dirty="0"/>
              <a:t>mathematical models </a:t>
            </a:r>
            <a:r>
              <a:rPr lang="en-MY" sz="2000" dirty="0" smtClean="0"/>
              <a:t>used in </a:t>
            </a:r>
            <a:r>
              <a:rPr lang="en-MY" sz="2000" dirty="0"/>
              <a:t>analysing the number of tourist arrivals in Malaysia since the number of tourist arrivals is inconsistent for every year and hopefully they can use these mathematical modelling for their own benefits. </a:t>
            </a:r>
            <a:endParaRPr lang="en-MY" sz="2000" dirty="0" smtClean="0"/>
          </a:p>
          <a:p>
            <a:pPr algn="just">
              <a:buFont typeface="Wingdings" pitchFamily="2" charset="2"/>
              <a:buChar char="q"/>
            </a:pPr>
            <a:endParaRPr lang="en-MY" sz="2000" dirty="0" smtClean="0"/>
          </a:p>
          <a:p>
            <a:pPr algn="just">
              <a:buFont typeface="Wingdings" pitchFamily="2" charset="2"/>
              <a:buChar char="q"/>
            </a:pPr>
            <a:r>
              <a:rPr lang="en-MY" sz="2000" dirty="0" smtClean="0"/>
              <a:t>Through </a:t>
            </a:r>
            <a:r>
              <a:rPr lang="en-MY" sz="2000" dirty="0"/>
              <a:t>this research, further insight into the uses of mathematical modelling is gained so as to work out the inconsistency in number of tourist arrivals similarly as evaluating tourist satisfaction. Having chosen to estimate tourist arrivals is enabled us to practically understand its rate of arrivals. </a:t>
            </a:r>
          </a:p>
          <a:p>
            <a:pPr marL="0" indent="0" algn="just">
              <a:buNone/>
            </a:pPr>
            <a:endParaRPr lang="en-MY" sz="2000" dirty="0"/>
          </a:p>
        </p:txBody>
      </p:sp>
    </p:spTree>
    <p:extLst>
      <p:ext uri="{BB962C8B-B14F-4D97-AF65-F5344CB8AC3E}">
        <p14:creationId xmlns:p14="http://schemas.microsoft.com/office/powerpoint/2010/main" val="42947525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solidFill>
                  <a:schemeClr val="tx2"/>
                </a:solidFill>
              </a:rPr>
              <a:t>LITERATURE REVIEW</a:t>
            </a:r>
            <a:endParaRPr lang="en-MY" dirty="0">
              <a:solidFill>
                <a:schemeClr val="tx2"/>
              </a:solidFill>
            </a:endParaRPr>
          </a:p>
        </p:txBody>
      </p:sp>
      <p:sp>
        <p:nvSpPr>
          <p:cNvPr id="3" name="Content Placeholder 2"/>
          <p:cNvSpPr>
            <a:spLocks noGrp="1"/>
          </p:cNvSpPr>
          <p:nvPr>
            <p:ph sz="quarter" idx="1"/>
          </p:nvPr>
        </p:nvSpPr>
        <p:spPr>
          <a:xfrm>
            <a:off x="301752" y="1527048"/>
            <a:ext cx="8503920" cy="4782272"/>
          </a:xfrm>
        </p:spPr>
        <p:txBody>
          <a:bodyPr>
            <a:noAutofit/>
          </a:bodyPr>
          <a:lstStyle/>
          <a:p>
            <a:pPr algn="just"/>
            <a:r>
              <a:rPr lang="en-MY" sz="2000" dirty="0" smtClean="0"/>
              <a:t>The </a:t>
            </a:r>
            <a:r>
              <a:rPr lang="en-MY" sz="2000" dirty="0"/>
              <a:t>hypothesis of economic-driven tourism growth in Malaysia for the period 1980-2007 is examined by using the data on annual basis of total tourist arrivals (receipts) to Malaysia, real gross domestic product (GDP), and consumer price index (CPI) (</a:t>
            </a:r>
            <a:r>
              <a:rPr lang="en-MY" sz="2000" dirty="0" err="1"/>
              <a:t>Nanthakumar</a:t>
            </a:r>
            <a:r>
              <a:rPr lang="en-MY" sz="2000" dirty="0"/>
              <a:t>, Ibrahim &amp; </a:t>
            </a:r>
            <a:r>
              <a:rPr lang="en-MY" sz="2000" dirty="0" err="1"/>
              <a:t>Harun</a:t>
            </a:r>
            <a:r>
              <a:rPr lang="en-MY" sz="2000" dirty="0"/>
              <a:t>, 2008). </a:t>
            </a:r>
            <a:endParaRPr lang="en-MY" sz="2000" dirty="0" smtClean="0"/>
          </a:p>
          <a:p>
            <a:pPr algn="just"/>
            <a:endParaRPr lang="en-MY" sz="2000" dirty="0" smtClean="0"/>
          </a:p>
          <a:p>
            <a:pPr algn="just"/>
            <a:r>
              <a:rPr lang="en-MY" sz="2000" dirty="0" smtClean="0"/>
              <a:t>Previous </a:t>
            </a:r>
            <a:r>
              <a:rPr lang="en-MY" sz="2000" dirty="0"/>
              <a:t>study by </a:t>
            </a:r>
            <a:r>
              <a:rPr lang="en-MY" sz="2000" dirty="0" err="1"/>
              <a:t>Hossain</a:t>
            </a:r>
            <a:r>
              <a:rPr lang="en-MY" sz="2000" dirty="0"/>
              <a:t>, </a:t>
            </a:r>
            <a:r>
              <a:rPr lang="en-MY" sz="2000" dirty="0" err="1"/>
              <a:t>Miah</a:t>
            </a:r>
            <a:r>
              <a:rPr lang="en-MY" sz="2000" dirty="0"/>
              <a:t> and </a:t>
            </a:r>
            <a:r>
              <a:rPr lang="en-MY" sz="2000" dirty="0" err="1"/>
              <a:t>Hossain</a:t>
            </a:r>
            <a:r>
              <a:rPr lang="en-MY" sz="2000" dirty="0"/>
              <a:t> (2017) used a numerical study to predict the evolution of yellow fever diseases using fourth order </a:t>
            </a:r>
            <a:r>
              <a:rPr lang="en-MY" sz="2000" dirty="0" err="1"/>
              <a:t>Runge-Kutta</a:t>
            </a:r>
            <a:r>
              <a:rPr lang="en-MY" sz="2000" dirty="0"/>
              <a:t> method and according to them, the method was quite efficient and practically well suited for solving initial value problem for ordinary differential </a:t>
            </a:r>
            <a:r>
              <a:rPr lang="en-MY" sz="2000" dirty="0" smtClean="0"/>
              <a:t>equations. </a:t>
            </a:r>
            <a:endParaRPr lang="en-MY" sz="2000" dirty="0"/>
          </a:p>
          <a:p>
            <a:pPr algn="just"/>
            <a:endParaRPr lang="en-MY" sz="2000" dirty="0" smtClean="0"/>
          </a:p>
          <a:p>
            <a:pPr algn="just"/>
            <a:endParaRPr lang="en-MY" sz="2000" dirty="0"/>
          </a:p>
        </p:txBody>
      </p:sp>
    </p:spTree>
    <p:extLst>
      <p:ext uri="{BB962C8B-B14F-4D97-AF65-F5344CB8AC3E}">
        <p14:creationId xmlns:p14="http://schemas.microsoft.com/office/powerpoint/2010/main" val="37572689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solidFill>
                  <a:schemeClr val="tx2"/>
                </a:solidFill>
              </a:rPr>
              <a:t>LITERATURE REVIEW</a:t>
            </a:r>
            <a:endParaRPr lang="en-MY" dirty="0">
              <a:solidFill>
                <a:schemeClr val="tx2"/>
              </a:solidFill>
            </a:endParaRPr>
          </a:p>
        </p:txBody>
      </p:sp>
      <p:sp>
        <p:nvSpPr>
          <p:cNvPr id="3" name="Content Placeholder 2"/>
          <p:cNvSpPr>
            <a:spLocks noGrp="1"/>
          </p:cNvSpPr>
          <p:nvPr>
            <p:ph sz="quarter" idx="1"/>
          </p:nvPr>
        </p:nvSpPr>
        <p:spPr>
          <a:xfrm>
            <a:off x="301752" y="1527048"/>
            <a:ext cx="8503920" cy="4782272"/>
          </a:xfrm>
        </p:spPr>
        <p:txBody>
          <a:bodyPr>
            <a:noAutofit/>
          </a:bodyPr>
          <a:lstStyle/>
          <a:p>
            <a:pPr algn="just"/>
            <a:r>
              <a:rPr lang="en-MY" sz="2000" dirty="0" smtClean="0"/>
              <a:t>Previous </a:t>
            </a:r>
            <a:r>
              <a:rPr lang="en-MY" sz="2000" dirty="0"/>
              <a:t>study on the model and errors in data fitting by Ying Chao (2014) showed the linearization of some commonly nonlinear function such as exponential function and power function. The methods used in the study are variable substitution method, least square method and total least squares method to observed curve fitting data after linearized the function. The least square method for curve fitting is most commonly used method as it is more accurate, practical and widely used. </a:t>
            </a:r>
          </a:p>
        </p:txBody>
      </p:sp>
    </p:spTree>
    <p:extLst>
      <p:ext uri="{BB962C8B-B14F-4D97-AF65-F5344CB8AC3E}">
        <p14:creationId xmlns:p14="http://schemas.microsoft.com/office/powerpoint/2010/main" val="36994887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1480</TotalTime>
  <Words>1189</Words>
  <Application>Microsoft Office PowerPoint</Application>
  <PresentationFormat>On-screen Show (4:3)</PresentationFormat>
  <Paragraphs>85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Civic</vt:lpstr>
      <vt:lpstr>ESTIMATION OF TOURIST ARRIVALS IN MALAYSIA BY USING RUNGE-KUTTA METHOD AND LINEAR LEAST SQUARE METHOD BY FITTING TRANSCENDENTAL FUNCTIONS</vt:lpstr>
      <vt:lpstr>INTRODUCTION</vt:lpstr>
      <vt:lpstr>INTRODUCTION</vt:lpstr>
      <vt:lpstr>INTRODUCTION</vt:lpstr>
      <vt:lpstr>PROBLEM STATEMENT</vt:lpstr>
      <vt:lpstr>OBJECTIVES</vt:lpstr>
      <vt:lpstr>SIGNIFICANT OF PROJECT</vt:lpstr>
      <vt:lpstr>LITERATURE REVIEW</vt:lpstr>
      <vt:lpstr>LITERATURE REVIEW</vt:lpstr>
      <vt:lpstr>METHODOLOGY</vt:lpstr>
      <vt:lpstr>METHODOLOGY</vt:lpstr>
      <vt:lpstr>METHODOLOGY</vt:lpstr>
      <vt:lpstr>EXPECTED RESULT</vt:lpstr>
      <vt:lpstr>EXPECTED RESULT</vt:lpstr>
      <vt:lpstr>EXPECTED RESULT</vt:lpstr>
      <vt:lpstr>CONCLUSION</vt:lpstr>
      <vt:lpstr>RECOMMENDATION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ESTIMATION OF TOURIST ARRIVALS IN MALAYSIA BY USING RUNGE-KUTTA METHOD AND LINEAR LEAST SQUARE METHOD BY FITTING TRANSCENDENTAL FUNCTIONS</dc:title>
  <dc:creator>Windows User</dc:creator>
  <cp:lastModifiedBy>Windows User</cp:lastModifiedBy>
  <cp:revision>31</cp:revision>
  <dcterms:created xsi:type="dcterms:W3CDTF">2020-07-12T20:18:14Z</dcterms:created>
  <dcterms:modified xsi:type="dcterms:W3CDTF">2020-08-01T12:25:26Z</dcterms:modified>
</cp:coreProperties>
</file>