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1800147"/>
            <a:ext cx="8093364" cy="1845096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447033"/>
            <a:ext cx="8093366" cy="1425247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795569B8-DBE8-49A0-A9B9-FCE9D53F5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3101618"/>
            <a:ext cx="1463784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1"/>
            <a:ext cx="8246070" cy="1221639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800148"/>
            <a:ext cx="8246070" cy="4479339"/>
          </a:xfrm>
        </p:spPr>
        <p:txBody>
          <a:bodyPr/>
          <a:lstStyle>
            <a:lvl1pPr algn="l">
              <a:defRPr sz="2800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491" y="578507"/>
            <a:ext cx="626090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A4B04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1" y="1598079"/>
            <a:ext cx="6260905" cy="4681415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1"/>
            <a:ext cx="8246071" cy="1018033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2242820"/>
            <a:ext cx="4040188" cy="639763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818181"/>
            <a:ext cx="4040188" cy="2850495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242820"/>
            <a:ext cx="4041775" cy="639763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818181"/>
            <a:ext cx="4041775" cy="2850495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4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Dubai" panose="020B0503030403030204" pitchFamily="34" charset="-78"/>
              </a:defRPr>
            </a:lvl1pPr>
          </a:lstStyle>
          <a:p>
            <a:fld id="{897A28FD-E987-4F50-A4E0-59C134CA8784}" type="datetimeFigureOut">
              <a:rPr lang="en-US" smtClean="0"/>
              <a:t>01-Aug-20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Dubai" panose="020B0503030403030204" pitchFamily="34" charset="-78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Dubai" panose="020B0503030403030204" pitchFamily="34" charset="-78"/>
              </a:defRPr>
            </a:lvl1pPr>
          </a:lstStyle>
          <a:p>
            <a:fld id="{8244DBBA-6AF5-4DF6-A0E6-CD9422DD37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44E12B5-D8E8-4FED-A36C-D2DFCE5A6E20}"/>
              </a:ext>
            </a:extLst>
          </p:cNvPr>
          <p:cNvSpPr txBox="1"/>
          <p:nvPr/>
        </p:nvSpPr>
        <p:spPr>
          <a:xfrm>
            <a:off x="-9150" y="6951663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Dubai" panose="020B0503030403030204" pitchFamily="34" charset="-78"/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Dubai" panose="020B0503030403030204" pitchFamily="34" charset="-78"/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Dubai" panose="020B0503030403030204" pitchFamily="34" charset="-7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Dubai" panose="020B0503030403030204" pitchFamily="34" charset="-78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Dubai" panose="020B0503030403030204" pitchFamily="34" charset="-78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Dubai" panose="020B0503030403030204" pitchFamily="34" charset="-78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Dubai" panose="020B0503030403030204" pitchFamily="34" charset="-78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Dubai" panose="020B0503030403030204" pitchFamily="34" charset="-78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7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3562"/>
            <a:ext cx="9601200" cy="54102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chemeClr val="tx1"/>
                </a:solidFill>
                <a:latin typeface="+mj-lt"/>
              </a:rPr>
              <a:t/>
            </a:r>
            <a:br>
              <a:rPr lang="en-US" sz="4400" b="1" dirty="0" smtClean="0">
                <a:solidFill>
                  <a:schemeClr val="tx1"/>
                </a:solidFill>
                <a:latin typeface="+mj-lt"/>
              </a:rPr>
            </a:br>
            <a:r>
              <a:rPr lang="en-US" sz="4000" b="1" dirty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>Application  of  </a:t>
            </a:r>
            <a:r>
              <a:rPr lang="en-US" sz="4000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/>
            </a:r>
            <a:br>
              <a:rPr lang="en-US" sz="4000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</a:br>
            <a:r>
              <a:rPr lang="en-US" sz="4000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>Projectile </a:t>
            </a:r>
            <a:br>
              <a:rPr lang="en-US" sz="4000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</a:br>
            <a:r>
              <a:rPr lang="en-US" sz="4000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> </a:t>
            </a:r>
            <a:r>
              <a:rPr lang="en-US" sz="4000" b="1" dirty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>Motion </a:t>
            </a:r>
            <a:r>
              <a:rPr lang="en-US" sz="4000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> in  </a:t>
            </a:r>
            <a:r>
              <a:rPr lang="en-US" sz="4000" b="1" dirty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>Basketball</a:t>
            </a:r>
            <a:r>
              <a:rPr lang="en-US" sz="4000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>:</a:t>
            </a:r>
            <a:br>
              <a:rPr lang="en-US" sz="4000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</a:br>
            <a:r>
              <a:rPr lang="en-US" sz="4000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>Determine  Angle  in  Free</a:t>
            </a:r>
            <a:br>
              <a:rPr lang="en-US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>Throw  by  Using GUI</a:t>
            </a:r>
            <a:br>
              <a:rPr lang="en-US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</a:br>
            <a:r>
              <a:rPr lang="en-US" b="1" dirty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</a:br>
            <a:endParaRPr lang="en-US" b="1" dirty="0">
              <a:solidFill>
                <a:schemeClr val="tx1"/>
              </a:solidFill>
              <a:latin typeface="Agent Orange" panose="00000400000000000000" pitchFamily="2" charset="0"/>
              <a:cs typeface="Agent Orange" panose="000004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5429" y="4625876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Raleway" panose="020B0003030101060003" pitchFamily="34" charset="0"/>
              </a:rPr>
              <a:t>NAME : NIK  </a:t>
            </a:r>
            <a:r>
              <a:rPr lang="en-US" sz="2400" b="1" dirty="0">
                <a:latin typeface="Raleway" panose="020B0003030101060003" pitchFamily="34" charset="0"/>
              </a:rPr>
              <a:t>NUR  SHARINA </a:t>
            </a:r>
            <a:r>
              <a:rPr lang="en-US" sz="2400" b="1" dirty="0" err="1">
                <a:latin typeface="Raleway" panose="020B0003030101060003" pitchFamily="34" charset="0"/>
              </a:rPr>
              <a:t>binti</a:t>
            </a:r>
            <a:r>
              <a:rPr lang="en-US" sz="2400" b="1" dirty="0">
                <a:latin typeface="Raleway" panose="020B0003030101060003" pitchFamily="34" charset="0"/>
              </a:rPr>
              <a:t>  </a:t>
            </a:r>
            <a:r>
              <a:rPr lang="en-US" sz="2400" b="1" dirty="0" smtClean="0">
                <a:latin typeface="Raleway" panose="020B0003030101060003" pitchFamily="34" charset="0"/>
              </a:rPr>
              <a:t>SHAMSUDDIN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Raleway" panose="020B0003030101060003" pitchFamily="34" charset="0"/>
              </a:rPr>
              <a:t>2017669354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Raleway" panose="020B0003030101060003" pitchFamily="34" charset="0"/>
              </a:rPr>
              <a:t>SV NAME : PN. SITI MUSLIHA </a:t>
            </a:r>
            <a:r>
              <a:rPr lang="en-US" sz="2400" b="1" dirty="0" err="1" smtClean="0">
                <a:latin typeface="Raleway" panose="020B0003030101060003" pitchFamily="34" charset="0"/>
              </a:rPr>
              <a:t>binti</a:t>
            </a:r>
            <a:r>
              <a:rPr lang="en-US" sz="2400" b="1" dirty="0" smtClean="0">
                <a:latin typeface="Raleway" panose="020B0003030101060003" pitchFamily="34" charset="0"/>
              </a:rPr>
              <a:t> NOR AL - DIN</a:t>
            </a:r>
            <a:r>
              <a:rPr lang="en-US" sz="2400" b="1" dirty="0">
                <a:latin typeface="Raleway" panose="020B0003030101060003" pitchFamily="34" charset="0"/>
              </a:rPr>
              <a:t/>
            </a:r>
            <a:br>
              <a:rPr lang="en-US" sz="2400" b="1" dirty="0">
                <a:latin typeface="Raleway" panose="020B0003030101060003" pitchFamily="34" charset="0"/>
              </a:rPr>
            </a:br>
            <a:endParaRPr lang="en-US" sz="2400" dirty="0">
              <a:latin typeface="Raleway" panose="020B00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949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641"/>
    </mc:Choice>
    <mc:Fallback xmlns="">
      <p:transition spd="slow" advClick="0" advTm="206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9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REFERENCES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62990"/>
            <a:ext cx="4252542" cy="5061610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588" y="2667000"/>
            <a:ext cx="4463412" cy="399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06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704"/>
    </mc:Choice>
    <mc:Fallback xmlns="">
      <p:transition spd="slow" advTm="217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6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46070" cy="1221639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effectLst/>
              </a:rPr>
              <a:t>INTRODUCTION </a:t>
            </a:r>
            <a:endParaRPr lang="en-US" sz="4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32735" y="1035713"/>
            <a:ext cx="8991600" cy="5136487"/>
          </a:xfrm>
        </p:spPr>
        <p:txBody>
          <a:bodyPr>
            <a:noAutofit/>
          </a:bodyPr>
          <a:lstStyle/>
          <a:p>
            <a:r>
              <a:rPr lang="en-US" sz="2900" dirty="0" smtClean="0">
                <a:solidFill>
                  <a:schemeClr val="tx1"/>
                </a:solidFill>
                <a:latin typeface="+mn-lt"/>
              </a:rPr>
              <a:t>This project will be using </a:t>
            </a:r>
            <a:r>
              <a:rPr lang="en-US" sz="2900" dirty="0" err="1" smtClean="0">
                <a:solidFill>
                  <a:schemeClr val="tx1"/>
                </a:solidFill>
                <a:latin typeface="+mn-lt"/>
              </a:rPr>
              <a:t>blueJ</a:t>
            </a:r>
            <a:r>
              <a:rPr lang="en-US" sz="2900" dirty="0" smtClean="0">
                <a:solidFill>
                  <a:schemeClr val="tx1"/>
                </a:solidFill>
                <a:latin typeface="+mn-lt"/>
              </a:rPr>
              <a:t> software to get Initial velocity, Optimal Release Angle, Max Height of The Ball can Reach and Time Taken for The Ball to Reach The Basketball Hoop.</a:t>
            </a:r>
          </a:p>
          <a:p>
            <a:r>
              <a:rPr lang="en-US" sz="2900" dirty="0" smtClean="0">
                <a:solidFill>
                  <a:schemeClr val="tx1"/>
                </a:solidFill>
                <a:latin typeface="+mn-lt"/>
              </a:rPr>
              <a:t>It also will discuss about </a:t>
            </a:r>
            <a:r>
              <a:rPr lang="en-US" sz="2900" dirty="0">
                <a:solidFill>
                  <a:schemeClr val="tx1"/>
                </a:solidFill>
                <a:latin typeface="+mn-lt"/>
              </a:rPr>
              <a:t>the relationship between the optimal release angle with the height of the players, the relationship </a:t>
            </a:r>
            <a:r>
              <a:rPr lang="en-US" sz="2900" dirty="0" smtClean="0">
                <a:solidFill>
                  <a:schemeClr val="tx1"/>
                </a:solidFill>
                <a:latin typeface="+mn-lt"/>
              </a:rPr>
              <a:t>between </a:t>
            </a:r>
            <a:r>
              <a:rPr lang="en-US" sz="2900" dirty="0">
                <a:solidFill>
                  <a:schemeClr val="tx1"/>
                </a:solidFill>
                <a:latin typeface="+mn-lt"/>
              </a:rPr>
              <a:t>initial velocity with the height of the players and the relationship between the optimal release angles with the time taken for the ball to reach the basketball hoop. </a:t>
            </a:r>
            <a:endParaRPr lang="en-US" sz="2900" dirty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4398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5614"/>
    </mc:Choice>
    <mc:Fallback xmlns="">
      <p:transition spd="slow" advClick="0" advTm="5561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8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46070" cy="122163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effectLst/>
              </a:rPr>
              <a:t>PROBLEM </a:t>
            </a:r>
            <a:r>
              <a:rPr lang="en-US" sz="3200" b="1" dirty="0">
                <a:solidFill>
                  <a:schemeClr val="tx1"/>
                </a:solidFill>
                <a:effectLst/>
              </a:rPr>
              <a:t>STATEMENT 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7" t="3571" r="4359"/>
          <a:stretch/>
        </p:blipFill>
        <p:spPr>
          <a:xfrm>
            <a:off x="4931914" y="3962400"/>
            <a:ext cx="4212086" cy="28956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0861"/>
            <a:ext cx="8458200" cy="4784139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tx1"/>
                </a:solidFill>
                <a:latin typeface="+mn-lt"/>
              </a:rPr>
              <a:t>What </a:t>
            </a:r>
            <a:r>
              <a:rPr lang="en-US" sz="3000" dirty="0">
                <a:solidFill>
                  <a:schemeClr val="tx1"/>
                </a:solidFill>
                <a:latin typeface="+mn-lt"/>
              </a:rPr>
              <a:t>is the best angle for him to shoot a free throw?</a:t>
            </a:r>
          </a:p>
          <a:p>
            <a:r>
              <a:rPr lang="en-US" sz="3000" dirty="0" smtClean="0">
                <a:solidFill>
                  <a:schemeClr val="tx1"/>
                </a:solidFill>
                <a:latin typeface="+mn-lt"/>
              </a:rPr>
              <a:t>Before </a:t>
            </a:r>
            <a:r>
              <a:rPr lang="en-US" sz="3000" dirty="0">
                <a:solidFill>
                  <a:schemeClr val="tx1"/>
                </a:solidFill>
                <a:latin typeface="+mn-lt"/>
              </a:rPr>
              <a:t>shooting the ball, what is the minimum initial velocity to send the ball from player to the hoop?</a:t>
            </a:r>
          </a:p>
          <a:p>
            <a:r>
              <a:rPr lang="en-US" sz="3000" dirty="0" smtClean="0">
                <a:solidFill>
                  <a:schemeClr val="tx1"/>
                </a:solidFill>
                <a:latin typeface="+mn-lt"/>
              </a:rPr>
              <a:t>If </a:t>
            </a:r>
            <a:r>
              <a:rPr lang="en-US" sz="3000" dirty="0">
                <a:solidFill>
                  <a:schemeClr val="tx1"/>
                </a:solidFill>
                <a:latin typeface="+mn-lt"/>
              </a:rPr>
              <a:t>the height of the ball give effect to shooting?</a:t>
            </a:r>
          </a:p>
          <a:p>
            <a:r>
              <a:rPr lang="en-US" sz="3000" dirty="0" smtClean="0">
                <a:solidFill>
                  <a:schemeClr val="tx1"/>
                </a:solidFill>
                <a:latin typeface="+mn-lt"/>
              </a:rPr>
              <a:t>What </a:t>
            </a:r>
            <a:r>
              <a:rPr lang="en-US" sz="3000" dirty="0">
                <a:solidFill>
                  <a:schemeClr val="tx1"/>
                </a:solidFill>
                <a:latin typeface="+mn-lt"/>
              </a:rPr>
              <a:t>is the time taken for the ball to reach the basketball hoop?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05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9139"/>
    </mc:Choice>
    <mc:Fallback xmlns="">
      <p:transition spd="slow" advClick="0" advTm="391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3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3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37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/>
              </a:rPr>
              <a:t>OBJECTIVE</a:t>
            </a:r>
            <a:endParaRPr lang="en-US" sz="40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69272"/>
            <a:ext cx="8246070" cy="447933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To </a:t>
            </a:r>
            <a:r>
              <a:rPr lang="en-US" sz="3200" dirty="0">
                <a:solidFill>
                  <a:schemeClr val="tx1"/>
                </a:solidFill>
                <a:latin typeface="+mj-lt"/>
              </a:rPr>
              <a:t>determine the perfecting of the release angle in the free throw by using GUI.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To </a:t>
            </a:r>
            <a:r>
              <a:rPr lang="en-US" sz="3200" dirty="0">
                <a:solidFill>
                  <a:schemeClr val="tx1"/>
                </a:solidFill>
                <a:latin typeface="+mj-lt"/>
              </a:rPr>
              <a:t>obtain the impact of angle due to the high basketball player.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To </a:t>
            </a:r>
            <a:r>
              <a:rPr lang="en-US" sz="3200" dirty="0">
                <a:solidFill>
                  <a:schemeClr val="tx1"/>
                </a:solidFill>
                <a:latin typeface="+mj-lt"/>
              </a:rPr>
              <a:t>calculate the initial velocity and its relationship between the height of the basketball players.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To </a:t>
            </a:r>
            <a:r>
              <a:rPr lang="en-US" sz="3200" dirty="0">
                <a:solidFill>
                  <a:schemeClr val="tx1"/>
                </a:solidFill>
                <a:latin typeface="+mj-lt"/>
              </a:rPr>
              <a:t>find the effectiveness of the optimal release angle to the time taken for the ball to reach the basketball hoop and the maximum height of the ball can reach.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51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255"/>
    </mc:Choice>
    <mc:Fallback xmlns="">
      <p:transition spd="slow" advTm="3825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effectLst/>
                <a:latin typeface="+mj-lt"/>
              </a:rPr>
              <a:t>PROJECT BENEFITS</a:t>
            </a:r>
            <a:endParaRPr lang="en-US" sz="4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8966" y="1800148"/>
            <a:ext cx="8390234" cy="505785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This research will help the coach and the entire basketball player’s performance in basketball free throws by using the concept of projectile motion with a combination of Mathematical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Modeling.</a:t>
            </a:r>
          </a:p>
          <a:p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They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can aim at what is the right angle that they should take in the free throw to score their game</a:t>
            </a:r>
          </a:p>
        </p:txBody>
      </p:sp>
    </p:spTree>
    <p:extLst>
      <p:ext uri="{BB962C8B-B14F-4D97-AF65-F5344CB8AC3E}">
        <p14:creationId xmlns:p14="http://schemas.microsoft.com/office/powerpoint/2010/main" val="136249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819"/>
    </mc:Choice>
    <mc:Fallback xmlns="">
      <p:transition spd="slow" advTm="3081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6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effectLst/>
                <a:latin typeface="+mj-lt"/>
                <a:cs typeface="Dubai"/>
              </a:rPr>
              <a:t>LITERATURE REVIEW</a:t>
            </a:r>
            <a:endParaRPr lang="en-US" sz="4400" b="1" dirty="0">
              <a:solidFill>
                <a:schemeClr val="tx1"/>
              </a:solidFill>
              <a:effectLst/>
              <a:latin typeface="+mj-lt"/>
              <a:cs typeface="Dubai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8966" y="1800148"/>
            <a:ext cx="8390234" cy="505785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Based on the </a:t>
            </a:r>
            <a:r>
              <a:rPr lang="en-US" dirty="0" err="1">
                <a:solidFill>
                  <a:schemeClr val="tx1"/>
                </a:solidFill>
                <a:latin typeface="+mj-lt"/>
              </a:rPr>
              <a:t>Kozar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(1994), it states that free throw was being considered as an important shot in the basketball where twenty percent from the point are mostly scored by the free throw.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Based on the </a:t>
            </a:r>
            <a:r>
              <a:rPr lang="en-US" dirty="0" err="1">
                <a:solidFill>
                  <a:schemeClr val="tx1"/>
                </a:solidFill>
                <a:latin typeface="+mj-lt"/>
              </a:rPr>
              <a:t>Okuba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&amp;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Hubbard he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shooting of the free throw should be easier in the game since the player is all alone without any defense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88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289"/>
    </mc:Choice>
    <mc:Fallback xmlns="">
      <p:transition spd="slow" advTm="282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/>
              </a:rPr>
              <a:t>METHADOLOGY</a:t>
            </a:r>
            <a:endParaRPr 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79"/>
          <a:stretch/>
        </p:blipFill>
        <p:spPr>
          <a:xfrm>
            <a:off x="304800" y="1379200"/>
            <a:ext cx="3610830" cy="4030999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344" y="2286000"/>
            <a:ext cx="3715268" cy="302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24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753"/>
    </mc:Choice>
    <mc:Fallback xmlns="">
      <p:transition spd="slow" advTm="4175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48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48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/>
              </a:rPr>
              <a:t>EXPECTED RESULT</a:t>
            </a:r>
            <a:endParaRPr 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4806"/>
            <a:ext cx="8246070" cy="44793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+mj-lt"/>
              </a:rPr>
              <a:t>The increasing </a:t>
            </a:r>
            <a:r>
              <a:rPr lang="en-US" sz="3200" dirty="0">
                <a:solidFill>
                  <a:schemeClr val="tx1"/>
                </a:solidFill>
                <a:latin typeface="+mj-lt"/>
              </a:rPr>
              <a:t>height of the basketball players will affect and decreasing the initial velocity, optimal release angle and time taken for the ball to reach the hoop.</a:t>
            </a:r>
          </a:p>
        </p:txBody>
      </p:sp>
    </p:spTree>
    <p:extLst>
      <p:ext uri="{BB962C8B-B14F-4D97-AF65-F5344CB8AC3E}">
        <p14:creationId xmlns:p14="http://schemas.microsoft.com/office/powerpoint/2010/main" val="26883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63"/>
    </mc:Choice>
    <mc:Fallback xmlns="">
      <p:transition spd="slow" advTm="3006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46070" cy="122163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effectLst/>
              </a:rPr>
              <a:t>PROJECT </a:t>
            </a:r>
            <a:r>
              <a:rPr lang="en-US" sz="3200" b="1" dirty="0">
                <a:solidFill>
                  <a:schemeClr val="tx1"/>
                </a:solidFill>
                <a:effectLst/>
              </a:rPr>
              <a:t>SCHEDULING (GANT CHART)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680" y="1295102"/>
            <a:ext cx="4900718" cy="3276898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4953000"/>
            <a:ext cx="4648200" cy="97189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4386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01"/>
    </mc:Choice>
    <mc:Fallback xmlns="">
      <p:transition spd="slow" advTm="156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1.3"/>
</p:tagLst>
</file>

<file path=ppt/theme/theme1.xml><?xml version="1.0" encoding="utf-8"?>
<a:theme xmlns:a="http://schemas.openxmlformats.org/drawingml/2006/main" name="Theme4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Theme46</Template>
  <TotalTime>54</TotalTime>
  <Words>401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Theme46</vt:lpstr>
      <vt:lpstr> Application  of   Projectile   Motion  in  Basketball:   Determine  Angle  in  Free Throw  by  Using GUI   </vt:lpstr>
      <vt:lpstr>INTRODUCTION </vt:lpstr>
      <vt:lpstr>PROBLEM STATEMENT </vt:lpstr>
      <vt:lpstr>OBJECTIVE</vt:lpstr>
      <vt:lpstr>PROJECT BENEFITS</vt:lpstr>
      <vt:lpstr>LITERATURE REVIEW</vt:lpstr>
      <vt:lpstr>METHADOLOGY</vt:lpstr>
      <vt:lpstr>EXPECTED RESULT</vt:lpstr>
      <vt:lpstr>PROJECT SCHEDULING (GANT CHART) </vt:lpstr>
      <vt:lpstr>REFERENCES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 of   Projectile   Motion  in  Basketball:   Determine  Angle  in  Free Throw  by  Using GUI</dc:title>
  <dc:creator>HP</dc:creator>
  <cp:lastModifiedBy>HP</cp:lastModifiedBy>
  <cp:revision>2</cp:revision>
  <dcterms:created xsi:type="dcterms:W3CDTF">2020-08-01T14:55:16Z</dcterms:created>
  <dcterms:modified xsi:type="dcterms:W3CDTF">2020-08-01T15:50:09Z</dcterms:modified>
</cp:coreProperties>
</file>