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8"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5597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97BDBA-30FF-44CC-917E-1075FC57C966}" type="datetimeFigureOut">
              <a:rPr lang="en-MY" smtClean="0"/>
              <a:t>2/8/2020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114900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17804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3401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386645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384559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289400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3017849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403601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156580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13809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97BDBA-30FF-44CC-917E-1075FC57C966}" type="datetimeFigureOut">
              <a:rPr lang="en-MY" smtClean="0"/>
              <a:t>2/8/2020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200970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97BDBA-30FF-44CC-917E-1075FC57C966}" type="datetimeFigureOut">
              <a:rPr lang="en-MY" smtClean="0"/>
              <a:t>2/8/2020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2662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429089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275668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E97BDBA-30FF-44CC-917E-1075FC57C966}" type="datetimeFigureOut">
              <a:rPr lang="en-MY" smtClean="0"/>
              <a:t>2/8/2020</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421010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97BDBA-30FF-44CC-917E-1075FC57C966}" type="datetimeFigureOut">
              <a:rPr lang="en-MY" smtClean="0"/>
              <a:t>2/8/2020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878A2B-F9F5-4E6B-B81E-6C5127701908}" type="slidenum">
              <a:rPr lang="en-MY" smtClean="0"/>
              <a:t>‹#›</a:t>
            </a:fld>
            <a:endParaRPr lang="en-MY"/>
          </a:p>
        </p:txBody>
      </p:sp>
    </p:spTree>
    <p:extLst>
      <p:ext uri="{BB962C8B-B14F-4D97-AF65-F5344CB8AC3E}">
        <p14:creationId xmlns:p14="http://schemas.microsoft.com/office/powerpoint/2010/main" val="281238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E97BDBA-30FF-44CC-917E-1075FC57C966}" type="datetimeFigureOut">
              <a:rPr lang="en-MY" smtClean="0"/>
              <a:t>2/8/2020</a:t>
            </a:fld>
            <a:endParaRPr lang="en-M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878A2B-F9F5-4E6B-B81E-6C5127701908}" type="slidenum">
              <a:rPr lang="en-MY" smtClean="0"/>
              <a:t>‹#›</a:t>
            </a:fld>
            <a:endParaRPr lang="en-MY"/>
          </a:p>
        </p:txBody>
      </p:sp>
    </p:spTree>
    <p:extLst>
      <p:ext uri="{BB962C8B-B14F-4D97-AF65-F5344CB8AC3E}">
        <p14:creationId xmlns:p14="http://schemas.microsoft.com/office/powerpoint/2010/main" val="28785481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14800" y="309706"/>
            <a:ext cx="3353091" cy="1548518"/>
          </a:xfrm>
          <a:prstGeom prst="rect">
            <a:avLst/>
          </a:prstGeom>
        </p:spPr>
      </p:pic>
      <p:sp>
        <p:nvSpPr>
          <p:cNvPr id="3" name="Content Placeholder 2"/>
          <p:cNvSpPr>
            <a:spLocks noGrp="1"/>
          </p:cNvSpPr>
          <p:nvPr>
            <p:ph idx="1"/>
          </p:nvPr>
        </p:nvSpPr>
        <p:spPr>
          <a:xfrm>
            <a:off x="838200" y="2105891"/>
            <a:ext cx="10515600" cy="4071072"/>
          </a:xfrm>
        </p:spPr>
        <p:txBody>
          <a:bodyPr>
            <a:normAutofit fontScale="92500" lnSpcReduction="20000"/>
          </a:bodyPr>
          <a:lstStyle/>
          <a:p>
            <a:pPr marL="0" indent="0" algn="ctr">
              <a:buNone/>
            </a:pPr>
            <a:r>
              <a:rPr lang="en-MY" sz="4400" dirty="0" smtClean="0">
                <a:latin typeface="Times New Roman" panose="02020603050405020304" pitchFamily="18" charset="0"/>
                <a:cs typeface="Times New Roman" panose="02020603050405020304" pitchFamily="18" charset="0"/>
              </a:rPr>
              <a:t>SELECTING THE BEST EMPLOYEE OF THE YEAR USING AHP AND PYTHAGOREAN FUZZY NUMBERS</a:t>
            </a:r>
          </a:p>
          <a:p>
            <a:pPr marL="0" indent="0" algn="ctr">
              <a:buNone/>
            </a:pPr>
            <a:r>
              <a:rPr lang="en-MY" sz="2000" dirty="0" smtClean="0">
                <a:latin typeface="Times New Roman" panose="02020603050405020304" pitchFamily="18" charset="0"/>
                <a:cs typeface="Times New Roman" panose="02020603050405020304" pitchFamily="18" charset="0"/>
              </a:rPr>
              <a:t>PREPARED BY </a:t>
            </a:r>
          </a:p>
          <a:p>
            <a:pPr marL="0" indent="0" algn="ctr">
              <a:buNone/>
            </a:pPr>
            <a:r>
              <a:rPr lang="en-MY" sz="2000" dirty="0" smtClean="0">
                <a:latin typeface="Times New Roman" panose="02020603050405020304" pitchFamily="18" charset="0"/>
                <a:cs typeface="Times New Roman" panose="02020603050405020304" pitchFamily="18" charset="0"/>
              </a:rPr>
              <a:t>WAN NURUL ANIS SHAZIELA BINTI WAN AZILAN</a:t>
            </a:r>
          </a:p>
          <a:p>
            <a:pPr marL="0" indent="0" algn="ctr">
              <a:buNone/>
            </a:pPr>
            <a:r>
              <a:rPr lang="en-MY" dirty="0" smtClean="0">
                <a:latin typeface="Times New Roman" panose="02020603050405020304" pitchFamily="18" charset="0"/>
                <a:cs typeface="Times New Roman" panose="02020603050405020304" pitchFamily="18" charset="0"/>
              </a:rPr>
              <a:t>2016289608</a:t>
            </a:r>
            <a:endParaRPr lang="en-MY" sz="2000" dirty="0" smtClean="0">
              <a:latin typeface="Times New Roman" panose="02020603050405020304" pitchFamily="18" charset="0"/>
              <a:cs typeface="Times New Roman" panose="02020603050405020304" pitchFamily="18" charset="0"/>
            </a:endParaRPr>
          </a:p>
          <a:p>
            <a:pPr marL="0" indent="0" algn="ctr">
              <a:buNone/>
            </a:pPr>
            <a:endParaRPr lang="en-MY" sz="2000" dirty="0">
              <a:latin typeface="Times New Roman" panose="02020603050405020304" pitchFamily="18" charset="0"/>
              <a:cs typeface="Times New Roman" panose="02020603050405020304" pitchFamily="18" charset="0"/>
            </a:endParaRPr>
          </a:p>
          <a:p>
            <a:pPr marL="0" indent="0" algn="ctr">
              <a:buNone/>
            </a:pPr>
            <a:r>
              <a:rPr lang="en-MY" sz="2000" dirty="0" smtClean="0">
                <a:latin typeface="Times New Roman" panose="02020603050405020304" pitchFamily="18" charset="0"/>
                <a:cs typeface="Times New Roman" panose="02020603050405020304" pitchFamily="18" charset="0"/>
              </a:rPr>
              <a:t>SUPERVISOR</a:t>
            </a:r>
          </a:p>
          <a:p>
            <a:pPr marL="0" indent="0" algn="ctr">
              <a:buNone/>
            </a:pPr>
            <a:r>
              <a:rPr lang="en-MY" sz="2000" dirty="0" smtClean="0">
                <a:latin typeface="Times New Roman" panose="02020603050405020304" pitchFamily="18" charset="0"/>
                <a:cs typeface="Times New Roman" panose="02020603050405020304" pitchFamily="18" charset="0"/>
              </a:rPr>
              <a:t>PUAN NORAINI BINTI AHMAD</a:t>
            </a:r>
            <a:endParaRPr lang="en-MY"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171" y="4141427"/>
            <a:ext cx="1285875" cy="1476375"/>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60778877"/>
      </p:ext>
    </p:extLst>
  </p:cSld>
  <p:clrMapOvr>
    <a:masterClrMapping/>
  </p:clrMapOvr>
  <mc:AlternateContent xmlns:mc="http://schemas.openxmlformats.org/markup-compatibility/2006" xmlns:p14="http://schemas.microsoft.com/office/powerpoint/2010/main">
    <mc:Choice Requires="p14">
      <p:transition spd="slow" p14:dur="2000" advTm="14237"/>
    </mc:Choice>
    <mc:Fallback xmlns="">
      <p:transition spd="slow" advTm="14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METHODOLOGY</a:t>
            </a:r>
            <a:endParaRPr lang="en-MY" dirty="0"/>
          </a:p>
        </p:txBody>
      </p:sp>
      <p:pic>
        <p:nvPicPr>
          <p:cNvPr id="4" name="Content Placeholder 3"/>
          <p:cNvPicPr>
            <a:picLocks noGrp="1" noChangeAspect="1"/>
          </p:cNvPicPr>
          <p:nvPr>
            <p:ph idx="1"/>
          </p:nvPr>
        </p:nvPicPr>
        <p:blipFill>
          <a:blip r:embed="rId2"/>
          <a:stretch>
            <a:fillRect/>
          </a:stretch>
        </p:blipFill>
        <p:spPr>
          <a:xfrm>
            <a:off x="2951018" y="1593273"/>
            <a:ext cx="5140037" cy="4655127"/>
          </a:xfrm>
          <a:prstGeom prst="rect">
            <a:avLst/>
          </a:prstGeom>
        </p:spPr>
      </p:pic>
    </p:spTree>
    <p:extLst>
      <p:ext uri="{BB962C8B-B14F-4D97-AF65-F5344CB8AC3E}">
        <p14:creationId xmlns:p14="http://schemas.microsoft.com/office/powerpoint/2010/main" val="80407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ANALYTICAL HIERARCY PROCESS (AHP)</a:t>
            </a:r>
            <a:endParaRPr lang="en-MY"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MY" sz="2000" dirty="0">
                    <a:latin typeface="Times New Roman" panose="02020603050405020304" pitchFamily="18" charset="0"/>
                    <a:cs typeface="Times New Roman" panose="02020603050405020304" pitchFamily="18" charset="0"/>
                  </a:rPr>
                  <a:t>Step 1: Pairwise comparison based on linguistic term. </a:t>
                </a:r>
              </a:p>
              <a:p>
                <a:pPr marL="0" indent="0">
                  <a:buNone/>
                </a:pPr>
                <a:r>
                  <a:rPr lang="en-MY" sz="2000" dirty="0">
                    <a:latin typeface="Times New Roman" panose="02020603050405020304" pitchFamily="18" charset="0"/>
                    <a:cs typeface="Times New Roman" panose="02020603050405020304" pitchFamily="18" charset="0"/>
                  </a:rPr>
                  <a:t>The next step is to use a pairwise comparison to evaluate the weights of its elements and determine the </a:t>
                </a:r>
                <a:r>
                  <a:rPr lang="en-MY" sz="2000" dirty="0" smtClean="0">
                    <a:latin typeface="Times New Roman" panose="02020603050405020304" pitchFamily="18" charset="0"/>
                    <a:cs typeface="Times New Roman" panose="02020603050405020304" pitchFamily="18" charset="0"/>
                  </a:rPr>
                  <a:t>priority</a:t>
                </a:r>
              </a:p>
              <a:p>
                <a:pPr marL="0" indent="0">
                  <a:buNone/>
                </a:pPr>
                <a:endParaRPr lang="en-MY" sz="2000" dirty="0" smtClean="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Step 2: The geometric means of fuzzy comparison values </a:t>
                </a:r>
              </a:p>
              <a:p>
                <a:pPr marL="0" indent="0">
                  <a:buNone/>
                </a:pPr>
                <a:r>
                  <a:rPr lang="en-MY" sz="2000" dirty="0">
                    <a:latin typeface="Times New Roman" panose="02020603050405020304" pitchFamily="18" charset="0"/>
                    <a:cs typeface="Times New Roman" panose="02020603050405020304" pitchFamily="18" charset="0"/>
                  </a:rPr>
                  <a:t>T</a:t>
                </a:r>
                <a:r>
                  <a:rPr lang="en-MY" sz="2000" dirty="0" smtClean="0">
                    <a:latin typeface="Times New Roman" panose="02020603050405020304" pitchFamily="18" charset="0"/>
                    <a:cs typeface="Times New Roman" panose="02020603050405020304" pitchFamily="18" charset="0"/>
                  </a:rPr>
                  <a:t>he </a:t>
                </a:r>
                <a:r>
                  <a:rPr lang="en-MY" sz="2000" dirty="0">
                    <a:latin typeface="Times New Roman" panose="02020603050405020304" pitchFamily="18" charset="0"/>
                    <a:cs typeface="Times New Roman" panose="02020603050405020304" pitchFamily="18" charset="0"/>
                  </a:rPr>
                  <a:t>geometric means of fuzzy comparison values of all criteria is calculated using this formula: </a:t>
                </a:r>
                <a:endParaRPr lang="en-MY" sz="2000" dirty="0" smtClean="0">
                  <a:latin typeface="Times New Roman" panose="02020603050405020304" pitchFamily="18" charset="0"/>
                  <a:cs typeface="Times New Roman" panose="02020603050405020304" pitchFamily="18" charset="0"/>
                </a:endParaRPr>
              </a:p>
              <a:p>
                <a:pPr marL="0" indent="0">
                  <a:buNone/>
                </a:pPr>
                <a:r>
                  <a:rPr lang="en-MY" sz="2000" dirty="0" smtClean="0">
                    <a:latin typeface="Times New Roman" panose="02020603050405020304" pitchFamily="18" charset="0"/>
                    <a:cs typeface="Times New Roman" panose="02020603050405020304" pitchFamily="18" charset="0"/>
                  </a:rPr>
                  <a:t>                                            </a:t>
                </a:r>
                <a:r>
                  <a:rPr lang="en-MY" sz="2000" dirty="0">
                    <a:latin typeface="Times New Roman" panose="02020603050405020304" pitchFamily="18" charset="0"/>
                    <a:cs typeface="Times New Roman" panose="02020603050405020304" pitchFamily="18" charset="0"/>
                  </a:rPr>
                  <a:t>r=</a:t>
                </a:r>
                <a14:m>
                  <m:oMath xmlns:m="http://schemas.openxmlformats.org/officeDocument/2006/math">
                    <m:r>
                      <a:rPr lang="en-MY" sz="2000" i="1">
                        <a:latin typeface="Cambria Math" panose="02040503050406030204" pitchFamily="18" charset="0"/>
                      </a:rPr>
                      <m:t>(</m:t>
                    </m:r>
                    <m:nary>
                      <m:naryPr>
                        <m:chr m:val="∏"/>
                        <m:limLoc m:val="undOvr"/>
                        <m:ctrlPr>
                          <a:rPr lang="en-MY" sz="2000" i="1">
                            <a:latin typeface="Cambria Math" panose="02040503050406030204" pitchFamily="18" charset="0"/>
                          </a:rPr>
                        </m:ctrlPr>
                      </m:naryPr>
                      <m:sub>
                        <m:r>
                          <a:rPr lang="en-MY" sz="2000" i="1">
                            <a:latin typeface="Cambria Math" panose="02040503050406030204" pitchFamily="18" charset="0"/>
                          </a:rPr>
                          <m:t>𝑗</m:t>
                        </m:r>
                      </m:sub>
                      <m:sup>
                        <m:r>
                          <a:rPr lang="en-MY" sz="2000" i="1">
                            <a:latin typeface="Cambria Math" panose="02040503050406030204" pitchFamily="18" charset="0"/>
                          </a:rPr>
                          <m:t>𝑛</m:t>
                        </m:r>
                      </m:sup>
                      <m:e>
                        <m:r>
                          <a:rPr lang="en-MY" sz="2000" i="1">
                            <a:latin typeface="Cambria Math" panose="02040503050406030204" pitchFamily="18" charset="0"/>
                          </a:rPr>
                          <m:t>𝑑</m:t>
                        </m:r>
                        <m:sSup>
                          <m:sSupPr>
                            <m:ctrlPr>
                              <a:rPr lang="en-MY" sz="2000" i="1">
                                <a:latin typeface="Cambria Math" panose="02040503050406030204" pitchFamily="18" charset="0"/>
                              </a:rPr>
                            </m:ctrlPr>
                          </m:sSupPr>
                          <m:e>
                            <m:r>
                              <a:rPr lang="en-MY" sz="2000" i="1">
                                <a:latin typeface="Cambria Math" panose="02040503050406030204" pitchFamily="18" charset="0"/>
                              </a:rPr>
                              <m:t>)</m:t>
                            </m:r>
                          </m:e>
                          <m:sup>
                            <m:f>
                              <m:fPr>
                                <m:ctrlPr>
                                  <a:rPr lang="en-MY" sz="2000" i="1">
                                    <a:latin typeface="Cambria Math" panose="02040503050406030204" pitchFamily="18" charset="0"/>
                                  </a:rPr>
                                </m:ctrlPr>
                              </m:fPr>
                              <m:num>
                                <m:r>
                                  <a:rPr lang="en-MY" sz="2000" i="1">
                                    <a:latin typeface="Cambria Math" panose="02040503050406030204" pitchFamily="18" charset="0"/>
                                  </a:rPr>
                                  <m:t>1</m:t>
                                </m:r>
                              </m:num>
                              <m:den>
                                <m:r>
                                  <a:rPr lang="en-MY" sz="2000" i="1">
                                    <a:latin typeface="Cambria Math" panose="02040503050406030204" pitchFamily="18" charset="0"/>
                                  </a:rPr>
                                  <m:t>𝑛</m:t>
                                </m:r>
                              </m:den>
                            </m:f>
                          </m:sup>
                        </m:sSup>
                      </m:e>
                    </m:nary>
                  </m:oMath>
                </a14:m>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i</a:t>
                </a:r>
                <a:r>
                  <a:rPr lang="en-MY" sz="2000" dirty="0">
                    <a:latin typeface="Times New Roman" panose="02020603050405020304" pitchFamily="18" charset="0"/>
                    <a:cs typeface="Times New Roman" panose="02020603050405020304" pitchFamily="18" charset="0"/>
                  </a:rPr>
                  <a:t>=1,2,..,n  </a:t>
                </a:r>
                <a:endParaRPr lang="en-MY" sz="2000" dirty="0" smtClean="0">
                  <a:latin typeface="Times New Roman" panose="02020603050405020304" pitchFamily="18" charset="0"/>
                  <a:cs typeface="Times New Roman" panose="02020603050405020304" pitchFamily="18" charset="0"/>
                </a:endParaRPr>
              </a:p>
              <a:p>
                <a:pPr marL="0" indent="0">
                  <a:buNone/>
                </a:pPr>
                <a:endParaRPr lang="en-MY" dirty="0"/>
              </a:p>
              <a:p>
                <a:r>
                  <a:rPr lang="en-MY" sz="2200" dirty="0">
                    <a:latin typeface="Times New Roman" panose="02020603050405020304" pitchFamily="18" charset="0"/>
                    <a:cs typeface="Times New Roman" panose="02020603050405020304" pitchFamily="18" charset="0"/>
                  </a:rPr>
                  <a:t>Step 3: The fuzzy weight </a:t>
                </a:r>
              </a:p>
              <a:p>
                <a:pPr marL="0" indent="0">
                  <a:buNone/>
                </a:pPr>
                <a:r>
                  <a:rPr lang="en-MY" sz="2200" dirty="0">
                    <a:latin typeface="Times New Roman" panose="02020603050405020304" pitchFamily="18" charset="0"/>
                    <a:cs typeface="Times New Roman" panose="02020603050405020304" pitchFamily="18" charset="0"/>
                  </a:rPr>
                  <a:t>To find fuzzy weight of criterion </a:t>
                </a:r>
                <a:r>
                  <a:rPr lang="en-MY" sz="2200" dirty="0" err="1">
                    <a:latin typeface="Times New Roman" panose="02020603050405020304" pitchFamily="18" charset="0"/>
                    <a:cs typeface="Times New Roman" panose="02020603050405020304" pitchFamily="18" charset="0"/>
                  </a:rPr>
                  <a:t>ᾡi</a:t>
                </a:r>
                <a:r>
                  <a:rPr lang="en-MY" sz="2200" dirty="0">
                    <a:latin typeface="Times New Roman" panose="02020603050405020304" pitchFamily="18" charset="0"/>
                    <a:cs typeface="Times New Roman" panose="02020603050405020304" pitchFamily="18" charset="0"/>
                  </a:rPr>
                  <a:t>, multiply each </a:t>
                </a:r>
                <a:r>
                  <a:rPr lang="en-MY" sz="2200" dirty="0" err="1">
                    <a:latin typeface="Times New Roman" panose="02020603050405020304" pitchFamily="18" charset="0"/>
                    <a:cs typeface="Times New Roman" panose="02020603050405020304" pitchFamily="18" charset="0"/>
                  </a:rPr>
                  <a:t>ri</a:t>
                </a:r>
                <a:r>
                  <a:rPr lang="en-MY" sz="2200" dirty="0">
                    <a:latin typeface="Times New Roman" panose="02020603050405020304" pitchFamily="18" charset="0"/>
                    <a:cs typeface="Times New Roman" panose="02020603050405020304" pitchFamily="18" charset="0"/>
                  </a:rPr>
                  <a:t> with reverse vector. </a:t>
                </a:r>
              </a:p>
              <a:p>
                <a:pPr marL="0" indent="0">
                  <a:buNone/>
                </a:pPr>
                <a:r>
                  <a:rPr lang="en-MY" sz="2200" dirty="0" smtClean="0">
                    <a:latin typeface="Times New Roman" panose="02020603050405020304" pitchFamily="18" charset="0"/>
                    <a:cs typeface="Times New Roman" panose="02020603050405020304" pitchFamily="18" charset="0"/>
                  </a:rPr>
                  <a:t>                                             </a:t>
                </a:r>
                <a:r>
                  <a:rPr lang="en-MY" sz="2200" dirty="0" err="1">
                    <a:latin typeface="Times New Roman" panose="02020603050405020304" pitchFamily="18" charset="0"/>
                    <a:cs typeface="Times New Roman" panose="02020603050405020304" pitchFamily="18" charset="0"/>
                  </a:rPr>
                  <a:t>ᾡi</a:t>
                </a:r>
                <a:r>
                  <a:rPr lang="en-MY" sz="22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MY" sz="2200" i="1">
                            <a:latin typeface="Cambria Math" panose="02040503050406030204" pitchFamily="18" charset="0"/>
                          </a:rPr>
                        </m:ctrlPr>
                      </m:sSupPr>
                      <m:e>
                        <m:r>
                          <a:rPr lang="en-MY" sz="2200" i="1">
                            <a:latin typeface="Cambria Math" panose="02040503050406030204" pitchFamily="18" charset="0"/>
                          </a:rPr>
                          <m:t>𝑟𝑖</m:t>
                        </m:r>
                        <m:r>
                          <a:rPr lang="en-MY" sz="2200" i="1">
                            <a:latin typeface="Cambria Math" panose="02040503050406030204" pitchFamily="18" charset="0"/>
                          </a:rPr>
                          <m:t>∗(</m:t>
                        </m:r>
                        <m:r>
                          <a:rPr lang="en-MY" sz="2200" i="1">
                            <a:latin typeface="Cambria Math" panose="02040503050406030204" pitchFamily="18" charset="0"/>
                          </a:rPr>
                          <m:t>𝑟</m:t>
                        </m:r>
                        <m:r>
                          <a:rPr lang="en-MY" sz="2200" i="1">
                            <a:latin typeface="Cambria Math" panose="02040503050406030204" pitchFamily="18" charset="0"/>
                          </a:rPr>
                          <m:t>1∗</m:t>
                        </m:r>
                        <m:r>
                          <a:rPr lang="en-MY" sz="2200" i="1">
                            <a:latin typeface="Cambria Math" panose="02040503050406030204" pitchFamily="18" charset="0"/>
                          </a:rPr>
                          <m:t>𝑟</m:t>
                        </m:r>
                        <m:r>
                          <a:rPr lang="en-MY" sz="2200" i="1">
                            <a:latin typeface="Cambria Math" panose="02040503050406030204" pitchFamily="18" charset="0"/>
                          </a:rPr>
                          <m:t>2∗…</m:t>
                        </m:r>
                        <m:r>
                          <a:rPr lang="en-MY" sz="2200" i="1">
                            <a:latin typeface="Cambria Math" panose="02040503050406030204" pitchFamily="18" charset="0"/>
                          </a:rPr>
                          <m:t>𝑟𝑛</m:t>
                        </m:r>
                        <m:r>
                          <a:rPr lang="en-MY" sz="2200" i="1">
                            <a:latin typeface="Cambria Math" panose="02040503050406030204" pitchFamily="18" charset="0"/>
                          </a:rPr>
                          <m:t>)</m:t>
                        </m:r>
                      </m:e>
                      <m:sup>
                        <m:r>
                          <a:rPr lang="en-MY" sz="2200" i="1">
                            <a:latin typeface="Cambria Math" panose="02040503050406030204" pitchFamily="18" charset="0"/>
                          </a:rPr>
                          <m:t>−1</m:t>
                        </m:r>
                      </m:sup>
                    </m:sSup>
                  </m:oMath>
                </a14:m>
                <a:endParaRPr lang="en-MY" sz="2200" dirty="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49" t="-2035" b="-2471"/>
                </a:stretch>
              </a:blipFill>
            </p:spPr>
            <p:txBody>
              <a:bodyPr/>
              <a:lstStyle/>
              <a:p>
                <a:r>
                  <a:rPr lang="en-MY">
                    <a:noFill/>
                  </a:rPr>
                  <a:t> </a:t>
                </a:r>
              </a:p>
            </p:txBody>
          </p:sp>
        </mc:Fallback>
      </mc:AlternateContent>
    </p:spTree>
    <p:extLst>
      <p:ext uri="{BB962C8B-B14F-4D97-AF65-F5344CB8AC3E}">
        <p14:creationId xmlns:p14="http://schemas.microsoft.com/office/powerpoint/2010/main" val="102135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6691"/>
            <a:ext cx="10515600" cy="5290272"/>
          </a:xfrm>
        </p:spPr>
        <p:txBody>
          <a:bodyPr>
            <a:normAutofit/>
          </a:bodyPr>
          <a:lstStyle/>
          <a:p>
            <a:r>
              <a:rPr lang="en-MY" sz="2000" dirty="0">
                <a:latin typeface="Times New Roman" panose="02020603050405020304" pitchFamily="18" charset="0"/>
                <a:cs typeface="Times New Roman" panose="02020603050405020304" pitchFamily="18" charset="0"/>
              </a:rPr>
              <a:t>Step 4: </a:t>
            </a:r>
            <a:r>
              <a:rPr lang="en-MY" sz="2000" dirty="0" err="1">
                <a:latin typeface="Times New Roman" panose="02020603050405020304" pitchFamily="18" charset="0"/>
                <a:cs typeface="Times New Roman" panose="02020603050405020304" pitchFamily="18" charset="0"/>
              </a:rPr>
              <a:t>Defuzzification</a:t>
            </a:r>
            <a:r>
              <a:rPr lang="en-MY" sz="2000" dirty="0">
                <a:latin typeface="Times New Roman" panose="02020603050405020304" pitchFamily="18" charset="0"/>
                <a:cs typeface="Times New Roman" panose="02020603050405020304" pitchFamily="18" charset="0"/>
              </a:rPr>
              <a:t> and normalization </a:t>
            </a:r>
          </a:p>
          <a:p>
            <a:pPr marL="0" indent="0">
              <a:buNone/>
            </a:pPr>
            <a:r>
              <a:rPr lang="en-MY" sz="2000" dirty="0">
                <a:latin typeface="Times New Roman" panose="02020603050405020304" pitchFamily="18" charset="0"/>
                <a:cs typeface="Times New Roman" panose="02020603050405020304" pitchFamily="18" charset="0"/>
              </a:rPr>
              <a:t>The relative non-fuzzy weight of all criteria (M) is calculated by taking the average of fuzzy numbers for all criteria. By using non fuzzy (M), the normalized weights of all criteria are calculated and tabulated</a:t>
            </a:r>
          </a:p>
        </p:txBody>
      </p:sp>
    </p:spTree>
    <p:extLst>
      <p:ext uri="{BB962C8B-B14F-4D97-AF65-F5344CB8AC3E}">
        <p14:creationId xmlns:p14="http://schemas.microsoft.com/office/powerpoint/2010/main" val="4139008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PYTHAGOREAN FUZZY NUMBER (PFN)</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510027"/>
              </p:ext>
            </p:extLst>
          </p:nvPr>
        </p:nvGraphicFramePr>
        <p:xfrm>
          <a:off x="1399309" y="2133601"/>
          <a:ext cx="8839199" cy="4087093"/>
        </p:xfrm>
        <a:graphic>
          <a:graphicData uri="http://schemas.openxmlformats.org/drawingml/2006/table">
            <a:tbl>
              <a:tblPr firstRow="1" firstCol="1" bandRow="1">
                <a:tableStyleId>{5C22544A-7EE6-4342-B048-85BDC9FD1C3A}</a:tableStyleId>
              </a:tblPr>
              <a:tblGrid>
                <a:gridCol w="2839971">
                  <a:extLst>
                    <a:ext uri="{9D8B030D-6E8A-4147-A177-3AD203B41FA5}">
                      <a16:colId xmlns:a16="http://schemas.microsoft.com/office/drawing/2014/main" val="1248712426"/>
                    </a:ext>
                  </a:extLst>
                </a:gridCol>
                <a:gridCol w="3052175">
                  <a:extLst>
                    <a:ext uri="{9D8B030D-6E8A-4147-A177-3AD203B41FA5}">
                      <a16:colId xmlns:a16="http://schemas.microsoft.com/office/drawing/2014/main" val="87618903"/>
                    </a:ext>
                  </a:extLst>
                </a:gridCol>
                <a:gridCol w="2947053">
                  <a:extLst>
                    <a:ext uri="{9D8B030D-6E8A-4147-A177-3AD203B41FA5}">
                      <a16:colId xmlns:a16="http://schemas.microsoft.com/office/drawing/2014/main" val="725184076"/>
                    </a:ext>
                  </a:extLst>
                </a:gridCol>
              </a:tblGrid>
              <a:tr h="966234">
                <a:tc>
                  <a:txBody>
                    <a:bodyPr/>
                    <a:lstStyle/>
                    <a:p>
                      <a:pPr algn="ctr">
                        <a:lnSpc>
                          <a:spcPct val="200000"/>
                        </a:lnSpc>
                        <a:spcAft>
                          <a:spcPts val="0"/>
                        </a:spcAft>
                      </a:pPr>
                      <a:r>
                        <a:rPr lang="en-US" sz="1200">
                          <a:effectLst/>
                        </a:rPr>
                        <a:t>Linguistic terms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Rating scale in crisp number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Pythagorean fuzzy scale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96184"/>
                  </a:ext>
                </a:extLst>
              </a:tr>
              <a:tr h="445837">
                <a:tc>
                  <a:txBody>
                    <a:bodyPr/>
                    <a:lstStyle/>
                    <a:p>
                      <a:pPr algn="ctr">
                        <a:lnSpc>
                          <a:spcPct val="200000"/>
                        </a:lnSpc>
                        <a:spcAft>
                          <a:spcPts val="0"/>
                        </a:spcAft>
                      </a:pPr>
                      <a:r>
                        <a:rPr lang="en-US" sz="1200">
                          <a:effectLst/>
                        </a:rPr>
                        <a:t>Very low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989175"/>
                  </a:ext>
                </a:extLst>
              </a:tr>
              <a:tr h="445837">
                <a:tc>
                  <a:txBody>
                    <a:bodyPr/>
                    <a:lstStyle/>
                    <a:p>
                      <a:pPr algn="ctr">
                        <a:lnSpc>
                          <a:spcPct val="200000"/>
                        </a:lnSpc>
                        <a:spcAft>
                          <a:spcPts val="0"/>
                        </a:spcAft>
                      </a:pPr>
                      <a:r>
                        <a:rPr lang="en-US" sz="1200">
                          <a:effectLst/>
                        </a:rPr>
                        <a:t>Low influence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(0.1,0.9)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590024"/>
                  </a:ext>
                </a:extLst>
              </a:tr>
              <a:tr h="445837">
                <a:tc>
                  <a:txBody>
                    <a:bodyPr/>
                    <a:lstStyle/>
                    <a:p>
                      <a:pPr algn="ctr">
                        <a:lnSpc>
                          <a:spcPct val="200000"/>
                        </a:lnSpc>
                        <a:spcAft>
                          <a:spcPts val="0"/>
                        </a:spcAft>
                      </a:pPr>
                      <a:r>
                        <a:rPr lang="en-US" sz="1200">
                          <a:effectLst/>
                        </a:rPr>
                        <a:t>Medium low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(0.2,0.9)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688461"/>
                  </a:ext>
                </a:extLst>
              </a:tr>
              <a:tr h="445837">
                <a:tc>
                  <a:txBody>
                    <a:bodyPr/>
                    <a:lstStyle/>
                    <a:p>
                      <a:pPr algn="ctr">
                        <a:lnSpc>
                          <a:spcPct val="200000"/>
                        </a:lnSpc>
                        <a:spcAft>
                          <a:spcPts val="0"/>
                        </a:spcAft>
                      </a:pPr>
                      <a:r>
                        <a:rPr lang="en-US" sz="1200">
                          <a:effectLst/>
                        </a:rPr>
                        <a:t>Medium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(0.4,0.6)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9454536"/>
                  </a:ext>
                </a:extLst>
              </a:tr>
              <a:tr h="445837">
                <a:tc>
                  <a:txBody>
                    <a:bodyPr/>
                    <a:lstStyle/>
                    <a:p>
                      <a:pPr algn="ctr">
                        <a:lnSpc>
                          <a:spcPct val="200000"/>
                        </a:lnSpc>
                        <a:spcAft>
                          <a:spcPts val="0"/>
                        </a:spcAft>
                      </a:pPr>
                      <a:r>
                        <a:rPr lang="en-US" sz="1200">
                          <a:effectLst/>
                        </a:rPr>
                        <a:t>Medium high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(0.5,0.7)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137979"/>
                  </a:ext>
                </a:extLst>
              </a:tr>
              <a:tr h="445837">
                <a:tc>
                  <a:txBody>
                    <a:bodyPr/>
                    <a:lstStyle/>
                    <a:p>
                      <a:pPr algn="ctr">
                        <a:lnSpc>
                          <a:spcPct val="200000"/>
                        </a:lnSpc>
                        <a:spcAft>
                          <a:spcPts val="0"/>
                        </a:spcAft>
                      </a:pPr>
                      <a:r>
                        <a:rPr lang="en-US" sz="1200">
                          <a:effectLst/>
                        </a:rPr>
                        <a:t>High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(0.7,0.2)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248004"/>
                  </a:ext>
                </a:extLst>
              </a:tr>
              <a:tr h="445837">
                <a:tc>
                  <a:txBody>
                    <a:bodyPr/>
                    <a:lstStyle/>
                    <a:p>
                      <a:pPr algn="ctr">
                        <a:lnSpc>
                          <a:spcPct val="200000"/>
                        </a:lnSpc>
                        <a:spcAft>
                          <a:spcPts val="0"/>
                        </a:spcAft>
                      </a:pPr>
                      <a:r>
                        <a:rPr lang="en-US" sz="1200">
                          <a:effectLst/>
                        </a:rPr>
                        <a:t>Very high influence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a:effectLst/>
                        </a:rPr>
                        <a:t>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200" dirty="0">
                          <a:effectLst/>
                        </a:rPr>
                        <a:t>(0.9,0.1)</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6943731"/>
                  </a:ext>
                </a:extLst>
              </a:tr>
            </a:tbl>
          </a:graphicData>
        </a:graphic>
      </p:graphicFrame>
    </p:spTree>
    <p:extLst>
      <p:ext uri="{BB962C8B-B14F-4D97-AF65-F5344CB8AC3E}">
        <p14:creationId xmlns:p14="http://schemas.microsoft.com/office/powerpoint/2010/main" val="184996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a:t>Pythagorean Fuzzy </a:t>
            </a:r>
            <a:r>
              <a:rPr lang="en-MY" dirty="0" err="1"/>
              <a:t>Topsis</a:t>
            </a:r>
            <a:r>
              <a:rPr lang="en-MY" dirty="0"/>
              <a:t> (PFTOPSIS)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MY" sz="2000" dirty="0" smtClean="0">
                    <a:latin typeface="Times New Roman" panose="02020603050405020304" pitchFamily="18" charset="0"/>
                    <a:cs typeface="Times New Roman" panose="02020603050405020304" pitchFamily="18" charset="0"/>
                  </a:rPr>
                  <a:t>STEP 1:</a:t>
                </a:r>
              </a:p>
              <a:p>
                <a:pPr marL="0" indent="0">
                  <a:buNone/>
                </a:pPr>
                <a:r>
                  <a:rPr lang="en-MY" sz="2000" dirty="0" smtClean="0">
                    <a:latin typeface="Times New Roman" panose="02020603050405020304" pitchFamily="18" charset="0"/>
                    <a:cs typeface="Times New Roman" panose="02020603050405020304" pitchFamily="18" charset="0"/>
                  </a:rPr>
                  <a:t>In the first step, Pythagorean fuzzy number-based decision matrix R= (</a:t>
                </a:r>
                <a:r>
                  <a:rPr lang="en-MY" sz="2000" dirty="0" err="1" smtClean="0">
                    <a:latin typeface="Times New Roman" panose="02020603050405020304" pitchFamily="18" charset="0"/>
                    <a:cs typeface="Times New Roman" panose="02020603050405020304" pitchFamily="18" charset="0"/>
                  </a:rPr>
                  <a:t>Cj</a:t>
                </a:r>
                <a:r>
                  <a:rPr lang="en-MY" sz="2000" dirty="0" smtClean="0">
                    <a:latin typeface="Times New Roman" panose="02020603050405020304" pitchFamily="18" charset="0"/>
                    <a:cs typeface="Times New Roman" panose="02020603050405020304" pitchFamily="18" charset="0"/>
                  </a:rPr>
                  <a:t>(xi))</a:t>
                </a:r>
                <a:r>
                  <a:rPr lang="en-MY" sz="2000" dirty="0" err="1" smtClean="0">
                    <a:latin typeface="Times New Roman" panose="02020603050405020304" pitchFamily="18" charset="0"/>
                    <a:cs typeface="Times New Roman" panose="02020603050405020304" pitchFamily="18" charset="0"/>
                  </a:rPr>
                  <a:t>mxn</a:t>
                </a:r>
                <a:r>
                  <a:rPr lang="en-MY" sz="2000" dirty="0" smtClean="0">
                    <a:latin typeface="Times New Roman" panose="02020603050405020304" pitchFamily="18" charset="0"/>
                    <a:cs typeface="Times New Roman" panose="02020603050405020304" pitchFamily="18" charset="0"/>
                  </a:rPr>
                  <a:t>. Here, </a:t>
                </a:r>
                <a:r>
                  <a:rPr lang="en-MY" sz="2000" dirty="0" err="1" smtClean="0">
                    <a:latin typeface="Times New Roman" panose="02020603050405020304" pitchFamily="18" charset="0"/>
                    <a:cs typeface="Times New Roman" panose="02020603050405020304" pitchFamily="18" charset="0"/>
                  </a:rPr>
                  <a:t>Cj</a:t>
                </a:r>
                <a:r>
                  <a:rPr lang="en-MY" sz="2000" dirty="0" smtClean="0">
                    <a:latin typeface="Times New Roman" panose="02020603050405020304" pitchFamily="18" charset="0"/>
                    <a:cs typeface="Times New Roman" panose="02020603050405020304" pitchFamily="18" charset="0"/>
                  </a:rPr>
                  <a:t>(j=1,2,…,n)</a:t>
                </a:r>
                <a:r>
                  <a:rPr lang="en-MY" sz="2000" dirty="0" err="1" smtClean="0">
                    <a:latin typeface="Times New Roman" panose="02020603050405020304" pitchFamily="18" charset="0"/>
                    <a:cs typeface="Times New Roman" panose="02020603050405020304" pitchFamily="18" charset="0"/>
                  </a:rPr>
                  <a:t>Cj</a:t>
                </a:r>
                <a:r>
                  <a:rPr lang="en-MY" sz="2000" dirty="0" smtClean="0">
                    <a:latin typeface="Times New Roman" panose="02020603050405020304" pitchFamily="18" charset="0"/>
                    <a:cs typeface="Times New Roman" panose="02020603050405020304" pitchFamily="18" charset="0"/>
                  </a:rPr>
                  <a:t>(j=1,2,…,n) and xi(</a:t>
                </a:r>
                <a:r>
                  <a:rPr lang="en-MY" sz="2000" dirty="0" err="1" smtClean="0">
                    <a:latin typeface="Times New Roman" panose="02020603050405020304" pitchFamily="18" charset="0"/>
                    <a:cs typeface="Times New Roman" panose="02020603050405020304" pitchFamily="18" charset="0"/>
                  </a:rPr>
                  <a:t>i</a:t>
                </a:r>
                <a:r>
                  <a:rPr lang="en-MY" sz="2000" dirty="0" smtClean="0">
                    <a:latin typeface="Times New Roman" panose="02020603050405020304" pitchFamily="18" charset="0"/>
                    <a:cs typeface="Times New Roman" panose="02020603050405020304" pitchFamily="18" charset="0"/>
                  </a:rPr>
                  <a:t>=1,2,…,m)xi(</a:t>
                </a:r>
                <a:r>
                  <a:rPr lang="en-MY" sz="2000" dirty="0" err="1" smtClean="0">
                    <a:latin typeface="Times New Roman" panose="02020603050405020304" pitchFamily="18" charset="0"/>
                    <a:cs typeface="Times New Roman" panose="02020603050405020304" pitchFamily="18" charset="0"/>
                  </a:rPr>
                  <a:t>i</a:t>
                </a:r>
                <a:r>
                  <a:rPr lang="en-MY" sz="2000" dirty="0" smtClean="0">
                    <a:latin typeface="Times New Roman" panose="02020603050405020304" pitchFamily="18" charset="0"/>
                    <a:cs typeface="Times New Roman" panose="02020603050405020304" pitchFamily="18" charset="0"/>
                  </a:rPr>
                  <a:t>=1,2,…,m) refer to values of criteria and alternatives. </a:t>
                </a:r>
              </a:p>
              <a:p>
                <a:pPr marL="0" indent="0">
                  <a:buNone/>
                </a:pPr>
                <a:r>
                  <a:rPr lang="en-MY" sz="2000" dirty="0" smtClean="0">
                    <a:latin typeface="Times New Roman" panose="02020603050405020304" pitchFamily="18" charset="0"/>
                    <a:cs typeface="Times New Roman" panose="02020603050405020304" pitchFamily="18" charset="0"/>
                  </a:rPr>
                  <a:t>                                               R=(</a:t>
                </a:r>
                <a:r>
                  <a:rPr lang="en-MY" sz="2000" dirty="0" err="1" smtClean="0">
                    <a:latin typeface="Times New Roman" panose="02020603050405020304" pitchFamily="18" charset="0"/>
                    <a:cs typeface="Times New Roman" panose="02020603050405020304" pitchFamily="18" charset="0"/>
                  </a:rPr>
                  <a:t>Cj</a:t>
                </a:r>
                <a:r>
                  <a:rPr lang="en-MY" sz="2000" dirty="0" smtClean="0">
                    <a:latin typeface="Times New Roman" panose="02020603050405020304" pitchFamily="18" charset="0"/>
                    <a:cs typeface="Times New Roman" panose="02020603050405020304" pitchFamily="18" charset="0"/>
                  </a:rPr>
                  <a:t>(xi))</a:t>
                </a:r>
                <a:r>
                  <a:rPr lang="en-MY" sz="2000" dirty="0" err="1" smtClean="0">
                    <a:latin typeface="Times New Roman" panose="02020603050405020304" pitchFamily="18" charset="0"/>
                    <a:cs typeface="Times New Roman" panose="02020603050405020304" pitchFamily="18" charset="0"/>
                  </a:rPr>
                  <a:t>mxn</a:t>
                </a:r>
                <a:endParaRPr lang="en-MY" sz="2000" dirty="0" smtClean="0">
                  <a:latin typeface="Times New Roman" panose="02020603050405020304" pitchFamily="18" charset="0"/>
                  <a:cs typeface="Times New Roman" panose="02020603050405020304" pitchFamily="18" charset="0"/>
                </a:endParaRPr>
              </a:p>
              <a:p>
                <a:pPr marL="0" indent="0">
                  <a:buNone/>
                </a:pPr>
                <a:endParaRPr lang="en-MY" sz="2000" dirty="0">
                  <a:latin typeface="Times New Roman" panose="02020603050405020304" pitchFamily="18" charset="0"/>
                  <a:cs typeface="Times New Roman" panose="02020603050405020304" pitchFamily="18" charset="0"/>
                </a:endParaRPr>
              </a:p>
              <a:p>
                <a:r>
                  <a:rPr lang="en-MY" dirty="0"/>
                  <a:t> </a:t>
                </a:r>
                <a:r>
                  <a:rPr lang="en-MY" sz="2100" dirty="0">
                    <a:latin typeface="Times New Roman" panose="02020603050405020304" pitchFamily="18" charset="0"/>
                    <a:cs typeface="Times New Roman" panose="02020603050405020304" pitchFamily="18" charset="0"/>
                  </a:rPr>
                  <a:t>STEP 2:</a:t>
                </a:r>
              </a:p>
              <a:p>
                <a:pPr marL="0" indent="0">
                  <a:buNone/>
                </a:pPr>
                <a:r>
                  <a:rPr lang="en-MY" sz="2100" dirty="0">
                    <a:latin typeface="Times New Roman" panose="02020603050405020304" pitchFamily="18" charset="0"/>
                    <a:cs typeface="Times New Roman" panose="02020603050405020304" pitchFamily="18" charset="0"/>
                  </a:rPr>
                  <a:t>Pythagorean fuzzy positive ideal solution (PIS) and negative ideal solutions (NIS) are determined using equation below</a:t>
                </a:r>
              </a:p>
              <a:p>
                <a:pPr marL="0" indent="0">
                  <a:buNone/>
                </a:pPr>
                <a14:m>
                  <m:oMathPara xmlns:m="http://schemas.openxmlformats.org/officeDocument/2006/math">
                    <m:oMathParaPr>
                      <m:jc m:val="centerGroup"/>
                    </m:oMathParaPr>
                    <m:oMath xmlns:m="http://schemas.openxmlformats.org/officeDocument/2006/math">
                      <m:sSup>
                        <m:sSupPr>
                          <m:ctrlPr>
                            <a:rPr lang="en-MY" sz="2100" i="1">
                              <a:latin typeface="Cambria Math" panose="02040503050406030204" pitchFamily="18" charset="0"/>
                            </a:rPr>
                          </m:ctrlPr>
                        </m:sSupPr>
                        <m:e>
                          <m:r>
                            <a:rPr lang="en-MY" sz="2100" i="1">
                              <a:latin typeface="Cambria Math" panose="02040503050406030204" pitchFamily="18" charset="0"/>
                            </a:rPr>
                            <m:t>𝑥</m:t>
                          </m:r>
                        </m:e>
                        <m:sup>
                          <m:r>
                            <a:rPr lang="en-MY" sz="2100" i="1">
                              <a:latin typeface="Cambria Math" panose="02040503050406030204" pitchFamily="18" charset="0"/>
                            </a:rPr>
                            <m:t>+</m:t>
                          </m:r>
                        </m:sup>
                      </m:sSup>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𝑗</m:t>
                              </m:r>
                            </m:sub>
                          </m:sSub>
                          <m:r>
                            <a:rPr lang="en-MY" sz="2100" i="1">
                              <a:latin typeface="Cambria Math" panose="02040503050406030204" pitchFamily="18" charset="0"/>
                            </a:rPr>
                            <m:t>, </m:t>
                          </m:r>
                          <m:r>
                            <a:rPr lang="en-MY" sz="2100" i="1">
                              <a:latin typeface="Cambria Math" panose="02040503050406030204" pitchFamily="18" charset="0"/>
                            </a:rPr>
                            <m:t>𝑚𝑎𝑥</m:t>
                          </m:r>
                          <m:d>
                            <m:dPr>
                              <m:begChr m:val="〈"/>
                              <m:endChr m:val="〉"/>
                              <m:ctrlPr>
                                <a:rPr lang="en-MY" sz="2100" i="1">
                                  <a:latin typeface="Cambria Math" panose="02040503050406030204" pitchFamily="18" charset="0"/>
                                </a:rPr>
                              </m:ctrlPr>
                            </m:dPr>
                            <m:e>
                              <m:r>
                                <a:rPr lang="en-MY" sz="2100" i="1">
                                  <a:latin typeface="Cambria Math" panose="02040503050406030204" pitchFamily="18" charset="0"/>
                                </a:rPr>
                                <m:t>𝑠</m:t>
                              </m:r>
                              <m:r>
                                <a:rPr lang="en-MY" sz="2100" i="1">
                                  <a:latin typeface="Cambria Math" panose="02040503050406030204" pitchFamily="18" charset="0"/>
                                </a:rPr>
                                <m:t>(</m:t>
                              </m:r>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𝑗</m:t>
                                  </m:r>
                                </m:sub>
                              </m:sSub>
                              <m:d>
                                <m:dPr>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𝑥</m:t>
                                      </m:r>
                                    </m:e>
                                    <m:sub>
                                      <m:r>
                                        <a:rPr lang="en-MY" sz="2100" i="1">
                                          <a:latin typeface="Cambria Math" panose="02040503050406030204" pitchFamily="18" charset="0"/>
                                        </a:rPr>
                                        <m:t>𝑖</m:t>
                                      </m:r>
                                    </m:sub>
                                  </m:sSub>
                                </m:e>
                              </m:d>
                              <m:r>
                                <a:rPr lang="en-MY" sz="2100" i="1">
                                  <a:latin typeface="Cambria Math" panose="02040503050406030204" pitchFamily="18" charset="0"/>
                                </a:rPr>
                                <m:t>)</m:t>
                              </m:r>
                            </m:e>
                          </m:d>
                        </m:e>
                        <m:e>
                          <m:r>
                            <a:rPr lang="en-MY" sz="2100" i="1">
                              <a:latin typeface="Cambria Math" panose="02040503050406030204" pitchFamily="18" charset="0"/>
                            </a:rPr>
                            <m:t>𝑗</m:t>
                          </m:r>
                          <m:r>
                            <a:rPr lang="en-MY" sz="2100" i="1">
                              <a:latin typeface="Cambria Math" panose="02040503050406030204" pitchFamily="18" charset="0"/>
                            </a:rPr>
                            <m:t>=1,2,…,</m:t>
                          </m:r>
                          <m:r>
                            <a:rPr lang="en-MY" sz="2100" i="1">
                              <a:latin typeface="Cambria Math" panose="02040503050406030204" pitchFamily="18" charset="0"/>
                            </a:rPr>
                            <m:t>𝑛</m:t>
                          </m:r>
                        </m:e>
                      </m:d>
                    </m:oMath>
                  </m:oMathPara>
                </a14:m>
                <a:endParaRPr lang="en-MY" sz="2100" dirty="0">
                  <a:latin typeface="Times New Roman" panose="02020603050405020304" pitchFamily="18" charset="0"/>
                  <a:cs typeface="Times New Roman" panose="02020603050405020304" pitchFamily="18" charset="0"/>
                </a:endParaRPr>
              </a:p>
              <a:p>
                <a:pPr marL="0" indent="0">
                  <a:buNone/>
                </a:pPr>
                <a:r>
                  <a:rPr lang="en-MY" sz="2100" dirty="0" smtClean="0">
                    <a:latin typeface="Times New Roman" panose="02020603050405020304" pitchFamily="18" charset="0"/>
                    <a:cs typeface="Times New Roman" panose="02020603050405020304" pitchFamily="18" charset="0"/>
                  </a:rPr>
                  <a:t>                                     </a:t>
                </a:r>
                <a14:m>
                  <m:oMath xmlns:m="http://schemas.openxmlformats.org/officeDocument/2006/math">
                    <m:r>
                      <a:rPr lang="en-MY" sz="2100" b="0" i="0" smtClean="0">
                        <a:latin typeface="Cambria Math" panose="02040503050406030204" pitchFamily="18" charset="0"/>
                      </a:rPr>
                      <m:t>                          </m:t>
                    </m:r>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1</m:t>
                                </m:r>
                              </m:sub>
                            </m:sSub>
                            <m:r>
                              <a:rPr lang="en-MY" sz="2100" i="1">
                                <a:latin typeface="Cambria Math" panose="02040503050406030204" pitchFamily="18" charset="0"/>
                              </a:rPr>
                              <m:t>, </m:t>
                            </m:r>
                            <m:r>
                              <a:rPr lang="en-MY" sz="2100" i="1">
                                <a:latin typeface="Cambria Math" panose="02040503050406030204" pitchFamily="18" charset="0"/>
                              </a:rPr>
                              <m:t>𝑃</m:t>
                            </m:r>
                            <m:d>
                              <m:dPr>
                                <m:ctrlPr>
                                  <a:rPr lang="en-MY" sz="2100" i="1">
                                    <a:latin typeface="Cambria Math" panose="02040503050406030204" pitchFamily="18" charset="0"/>
                                  </a:rPr>
                                </m:ctrlPr>
                              </m:dPr>
                              <m:e>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1</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1</m:t>
                                    </m:r>
                                  </m:sub>
                                  <m:sup>
                                    <m:r>
                                      <a:rPr lang="en-MY" sz="2100" i="1">
                                        <a:latin typeface="Cambria Math" panose="02040503050406030204" pitchFamily="18" charset="0"/>
                                      </a:rPr>
                                      <m:t>+</m:t>
                                    </m:r>
                                  </m:sup>
                                </m:sSubSup>
                              </m:e>
                            </m:d>
                          </m:e>
                        </m:d>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2</m:t>
                                </m:r>
                              </m:sub>
                            </m:sSub>
                            <m:r>
                              <a:rPr lang="en-MY" sz="2100" i="1">
                                <a:latin typeface="Cambria Math" panose="02040503050406030204" pitchFamily="18" charset="0"/>
                              </a:rPr>
                              <m:t>,</m:t>
                            </m:r>
                            <m:r>
                              <a:rPr lang="en-MY" sz="2100" i="1">
                                <a:latin typeface="Cambria Math" panose="02040503050406030204" pitchFamily="18" charset="0"/>
                              </a:rPr>
                              <m:t>𝑃</m:t>
                            </m:r>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2</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2</m:t>
                                </m:r>
                              </m:sub>
                              <m:sup>
                                <m:r>
                                  <a:rPr lang="en-MY" sz="2100" i="1">
                                    <a:latin typeface="Cambria Math" panose="02040503050406030204" pitchFamily="18" charset="0"/>
                                  </a:rPr>
                                  <m:t>+</m:t>
                                </m:r>
                              </m:sup>
                            </m:sSubSup>
                            <m:r>
                              <a:rPr lang="en-MY" sz="2100" i="1">
                                <a:latin typeface="Cambria Math" panose="02040503050406030204" pitchFamily="18" charset="0"/>
                              </a:rPr>
                              <m:t>)</m:t>
                            </m:r>
                          </m:e>
                        </m:d>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𝑛</m:t>
                                </m:r>
                              </m:sub>
                            </m:sSub>
                            <m:r>
                              <a:rPr lang="en-MY" sz="2100" i="1">
                                <a:latin typeface="Cambria Math" panose="02040503050406030204" pitchFamily="18" charset="0"/>
                              </a:rPr>
                              <m:t>, </m:t>
                            </m:r>
                            <m:r>
                              <a:rPr lang="en-MY" sz="2100" i="1">
                                <a:latin typeface="Cambria Math" panose="02040503050406030204" pitchFamily="18" charset="0"/>
                              </a:rPr>
                              <m:t>𝑃</m:t>
                            </m:r>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𝑛</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𝑛</m:t>
                                </m:r>
                              </m:sub>
                              <m:sup>
                                <m:r>
                                  <a:rPr lang="en-MY" sz="2100" i="1">
                                    <a:latin typeface="Cambria Math" panose="02040503050406030204" pitchFamily="18" charset="0"/>
                                  </a:rPr>
                                  <m:t>+</m:t>
                                </m:r>
                              </m:sup>
                            </m:sSubSup>
                            <m:r>
                              <a:rPr lang="en-MY" sz="2100" i="1">
                                <a:latin typeface="Cambria Math" panose="02040503050406030204" pitchFamily="18" charset="0"/>
                              </a:rPr>
                              <m:t>)</m:t>
                            </m:r>
                          </m:e>
                        </m:d>
                      </m:e>
                    </m:d>
                  </m:oMath>
                </a14:m>
                <a:endParaRPr lang="en-MY" sz="21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MY" sz="2100" i="1">
                              <a:latin typeface="Cambria Math" panose="02040503050406030204" pitchFamily="18" charset="0"/>
                            </a:rPr>
                          </m:ctrlPr>
                        </m:sSupPr>
                        <m:e>
                          <m:r>
                            <a:rPr lang="en-MY" sz="2100" i="1">
                              <a:latin typeface="Cambria Math" panose="02040503050406030204" pitchFamily="18" charset="0"/>
                            </a:rPr>
                            <m:t>𝑥</m:t>
                          </m:r>
                        </m:e>
                        <m:sup>
                          <m:r>
                            <a:rPr lang="en-MY" sz="2100" i="1">
                              <a:latin typeface="Cambria Math" panose="02040503050406030204" pitchFamily="18" charset="0"/>
                            </a:rPr>
                            <m:t>−</m:t>
                          </m:r>
                        </m:sup>
                      </m:sSup>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𝑗</m:t>
                              </m:r>
                            </m:sub>
                          </m:sSub>
                          <m:r>
                            <a:rPr lang="en-MY" sz="2100" i="1">
                              <a:latin typeface="Cambria Math" panose="02040503050406030204" pitchFamily="18" charset="0"/>
                            </a:rPr>
                            <m:t>, </m:t>
                          </m:r>
                          <m:r>
                            <a:rPr lang="en-MY" sz="2100" i="1">
                              <a:latin typeface="Cambria Math" panose="02040503050406030204" pitchFamily="18" charset="0"/>
                            </a:rPr>
                            <m:t>𝑚𝑖𝑛</m:t>
                          </m:r>
                          <m:d>
                            <m:dPr>
                              <m:begChr m:val="〈"/>
                              <m:endChr m:val="〉"/>
                              <m:ctrlPr>
                                <a:rPr lang="en-MY" sz="2100" i="1">
                                  <a:latin typeface="Cambria Math" panose="02040503050406030204" pitchFamily="18" charset="0"/>
                                </a:rPr>
                              </m:ctrlPr>
                            </m:dPr>
                            <m:e>
                              <m:r>
                                <a:rPr lang="en-MY" sz="2100" i="1">
                                  <a:latin typeface="Cambria Math" panose="02040503050406030204" pitchFamily="18" charset="0"/>
                                </a:rPr>
                                <m:t>𝑠</m:t>
                              </m:r>
                              <m:r>
                                <a:rPr lang="en-MY" sz="2100" i="1">
                                  <a:latin typeface="Cambria Math" panose="02040503050406030204" pitchFamily="18" charset="0"/>
                                </a:rPr>
                                <m:t>(</m:t>
                              </m:r>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𝑗</m:t>
                                  </m:r>
                                </m:sub>
                              </m:sSub>
                              <m:d>
                                <m:dPr>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𝑥</m:t>
                                      </m:r>
                                    </m:e>
                                    <m:sub>
                                      <m:r>
                                        <a:rPr lang="en-MY" sz="2100" i="1">
                                          <a:latin typeface="Cambria Math" panose="02040503050406030204" pitchFamily="18" charset="0"/>
                                        </a:rPr>
                                        <m:t>𝑖</m:t>
                                      </m:r>
                                    </m:sub>
                                  </m:sSub>
                                </m:e>
                              </m:d>
                              <m:r>
                                <a:rPr lang="en-MY" sz="2100" i="1">
                                  <a:latin typeface="Cambria Math" panose="02040503050406030204" pitchFamily="18" charset="0"/>
                                </a:rPr>
                                <m:t>)</m:t>
                              </m:r>
                            </m:e>
                          </m:d>
                        </m:e>
                        <m:e>
                          <m:r>
                            <a:rPr lang="en-MY" sz="2100" i="1">
                              <a:latin typeface="Cambria Math" panose="02040503050406030204" pitchFamily="18" charset="0"/>
                            </a:rPr>
                            <m:t>𝑗</m:t>
                          </m:r>
                          <m:r>
                            <a:rPr lang="en-MY" sz="2100" i="1">
                              <a:latin typeface="Cambria Math" panose="02040503050406030204" pitchFamily="18" charset="0"/>
                            </a:rPr>
                            <m:t>=1,2,…,</m:t>
                          </m:r>
                          <m:r>
                            <a:rPr lang="en-MY" sz="2100" i="1">
                              <a:latin typeface="Cambria Math" panose="02040503050406030204" pitchFamily="18" charset="0"/>
                            </a:rPr>
                            <m:t>𝑛</m:t>
                          </m:r>
                        </m:e>
                      </m:d>
                    </m:oMath>
                  </m:oMathPara>
                </a14:m>
                <a:endParaRPr lang="en-MY" sz="2100" dirty="0">
                  <a:latin typeface="Times New Roman" panose="02020603050405020304" pitchFamily="18" charset="0"/>
                  <a:cs typeface="Times New Roman" panose="02020603050405020304" pitchFamily="18" charset="0"/>
                </a:endParaRPr>
              </a:p>
              <a:p>
                <a:pPr marL="0" indent="0">
                  <a:buNone/>
                </a:pPr>
                <a:r>
                  <a:rPr lang="en-MY" sz="2100" dirty="0" smtClean="0"/>
                  <a:t>                                              </a:t>
                </a:r>
                <a14:m>
                  <m:oMath xmlns:m="http://schemas.openxmlformats.org/officeDocument/2006/math">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1</m:t>
                                </m:r>
                              </m:sub>
                            </m:sSub>
                            <m:r>
                              <a:rPr lang="en-MY" sz="2100" i="1">
                                <a:latin typeface="Cambria Math" panose="02040503050406030204" pitchFamily="18" charset="0"/>
                              </a:rPr>
                              <m:t>, </m:t>
                            </m:r>
                            <m:r>
                              <a:rPr lang="en-MY" sz="2100" i="1">
                                <a:latin typeface="Cambria Math" panose="02040503050406030204" pitchFamily="18" charset="0"/>
                              </a:rPr>
                              <m:t>𝑃</m:t>
                            </m:r>
                            <m:d>
                              <m:dPr>
                                <m:ctrlPr>
                                  <a:rPr lang="en-MY" sz="2100" i="1">
                                    <a:latin typeface="Cambria Math" panose="02040503050406030204" pitchFamily="18" charset="0"/>
                                  </a:rPr>
                                </m:ctrlPr>
                              </m:dPr>
                              <m:e>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1</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1</m:t>
                                    </m:r>
                                  </m:sub>
                                  <m:sup>
                                    <m:r>
                                      <a:rPr lang="en-MY" sz="2100" i="1">
                                        <a:latin typeface="Cambria Math" panose="02040503050406030204" pitchFamily="18" charset="0"/>
                                      </a:rPr>
                                      <m:t>−</m:t>
                                    </m:r>
                                  </m:sup>
                                </m:sSubSup>
                              </m:e>
                            </m:d>
                          </m:e>
                        </m:d>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2</m:t>
                                </m:r>
                              </m:sub>
                            </m:sSub>
                            <m:r>
                              <a:rPr lang="en-MY" sz="2100" i="1">
                                <a:latin typeface="Cambria Math" panose="02040503050406030204" pitchFamily="18" charset="0"/>
                              </a:rPr>
                              <m:t>,</m:t>
                            </m:r>
                            <m:r>
                              <a:rPr lang="en-MY" sz="2100" i="1">
                                <a:latin typeface="Cambria Math" panose="02040503050406030204" pitchFamily="18" charset="0"/>
                              </a:rPr>
                              <m:t>𝑃</m:t>
                            </m:r>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2</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2</m:t>
                                </m:r>
                              </m:sub>
                              <m:sup>
                                <m:r>
                                  <a:rPr lang="en-MY" sz="2100" i="1">
                                    <a:latin typeface="Cambria Math" panose="02040503050406030204" pitchFamily="18" charset="0"/>
                                  </a:rPr>
                                  <m:t>−</m:t>
                                </m:r>
                              </m:sup>
                            </m:sSubSup>
                            <m:r>
                              <a:rPr lang="en-MY" sz="2100" i="1">
                                <a:latin typeface="Cambria Math" panose="02040503050406030204" pitchFamily="18" charset="0"/>
                              </a:rPr>
                              <m:t>)</m:t>
                            </m:r>
                          </m:e>
                        </m:d>
                        <m:r>
                          <a:rPr lang="en-MY" sz="2100" i="1">
                            <a:latin typeface="Cambria Math" panose="02040503050406030204" pitchFamily="18" charset="0"/>
                          </a:rPr>
                          <m:t>,…,</m:t>
                        </m:r>
                        <m:d>
                          <m:dPr>
                            <m:begChr m:val="〈"/>
                            <m:endChr m:val="〉"/>
                            <m:ctrlPr>
                              <a:rPr lang="en-MY" sz="2100" i="1">
                                <a:latin typeface="Cambria Math" panose="02040503050406030204" pitchFamily="18" charset="0"/>
                              </a:rPr>
                            </m:ctrlPr>
                          </m:dPr>
                          <m:e>
                            <m:sSub>
                              <m:sSubPr>
                                <m:ctrlPr>
                                  <a:rPr lang="en-MY" sz="2100" i="1">
                                    <a:latin typeface="Cambria Math" panose="02040503050406030204" pitchFamily="18" charset="0"/>
                                  </a:rPr>
                                </m:ctrlPr>
                              </m:sSubPr>
                              <m:e>
                                <m:r>
                                  <a:rPr lang="en-MY" sz="2100" i="1">
                                    <a:latin typeface="Cambria Math" panose="02040503050406030204" pitchFamily="18" charset="0"/>
                                  </a:rPr>
                                  <m:t>𝐶</m:t>
                                </m:r>
                              </m:e>
                              <m:sub>
                                <m:r>
                                  <a:rPr lang="en-MY" sz="2100" i="1">
                                    <a:latin typeface="Cambria Math" panose="02040503050406030204" pitchFamily="18" charset="0"/>
                                  </a:rPr>
                                  <m:t>𝑛</m:t>
                                </m:r>
                              </m:sub>
                            </m:sSub>
                            <m:r>
                              <a:rPr lang="en-MY" sz="2100" i="1">
                                <a:latin typeface="Cambria Math" panose="02040503050406030204" pitchFamily="18" charset="0"/>
                              </a:rPr>
                              <m:t>, </m:t>
                            </m:r>
                            <m:r>
                              <a:rPr lang="en-MY" sz="2100" i="1">
                                <a:latin typeface="Cambria Math" panose="02040503050406030204" pitchFamily="18" charset="0"/>
                              </a:rPr>
                              <m:t>𝑃</m:t>
                            </m:r>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𝑢</m:t>
                                </m:r>
                              </m:e>
                              <m:sub>
                                <m:r>
                                  <a:rPr lang="en-MY" sz="2100" i="1">
                                    <a:latin typeface="Cambria Math" panose="02040503050406030204" pitchFamily="18" charset="0"/>
                                  </a:rPr>
                                  <m:t>𝑛</m:t>
                                </m:r>
                              </m:sub>
                              <m:sup>
                                <m:r>
                                  <a:rPr lang="en-MY" sz="2100" i="1">
                                    <a:latin typeface="Cambria Math" panose="02040503050406030204" pitchFamily="18" charset="0"/>
                                  </a:rPr>
                                  <m:t>−</m:t>
                                </m:r>
                              </m:sup>
                            </m:sSubSup>
                            <m:r>
                              <a:rPr lang="en-MY" sz="2100" i="1">
                                <a:latin typeface="Cambria Math" panose="02040503050406030204" pitchFamily="18" charset="0"/>
                              </a:rPr>
                              <m:t>,</m:t>
                            </m:r>
                            <m:sSubSup>
                              <m:sSubSupPr>
                                <m:ctrlPr>
                                  <a:rPr lang="en-MY" sz="2100" i="1">
                                    <a:latin typeface="Cambria Math" panose="02040503050406030204" pitchFamily="18" charset="0"/>
                                  </a:rPr>
                                </m:ctrlPr>
                              </m:sSubSupPr>
                              <m:e>
                                <m:r>
                                  <a:rPr lang="en-MY" sz="2100" i="1">
                                    <a:latin typeface="Cambria Math" panose="02040503050406030204" pitchFamily="18" charset="0"/>
                                  </a:rPr>
                                  <m:t>𝑣</m:t>
                                </m:r>
                              </m:e>
                              <m:sub>
                                <m:r>
                                  <a:rPr lang="en-MY" sz="2100" i="1">
                                    <a:latin typeface="Cambria Math" panose="02040503050406030204" pitchFamily="18" charset="0"/>
                                  </a:rPr>
                                  <m:t>𝑛</m:t>
                                </m:r>
                              </m:sub>
                              <m:sup>
                                <m:r>
                                  <a:rPr lang="en-MY" sz="2100" i="1">
                                    <a:latin typeface="Cambria Math" panose="02040503050406030204" pitchFamily="18" charset="0"/>
                                  </a:rPr>
                                  <m:t>−</m:t>
                                </m:r>
                              </m:sup>
                            </m:sSubSup>
                            <m:r>
                              <a:rPr lang="en-MY" sz="2100" i="1">
                                <a:latin typeface="Cambria Math" panose="02040503050406030204" pitchFamily="18" charset="0"/>
                              </a:rPr>
                              <m:t>)</m:t>
                            </m:r>
                          </m:e>
                        </m:d>
                      </m:e>
                    </m:d>
                  </m:oMath>
                </a14:m>
                <a:endParaRPr lang="en-MY" sz="2100" dirty="0" smtClean="0">
                  <a:latin typeface="Times New Roman" panose="02020603050405020304" pitchFamily="18" charset="0"/>
                  <a:cs typeface="Times New Roman" panose="02020603050405020304" pitchFamily="18" charset="0"/>
                </a:endParaRPr>
              </a:p>
              <a:p>
                <a:endParaRPr lang="en-MY" dirty="0" smtClean="0"/>
              </a:p>
              <a:p>
                <a:endParaRPr lang="en-M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3" t="-1599"/>
                </a:stretch>
              </a:blipFill>
            </p:spPr>
            <p:txBody>
              <a:bodyPr/>
              <a:lstStyle/>
              <a:p>
                <a:r>
                  <a:rPr lang="en-MY">
                    <a:noFill/>
                  </a:rPr>
                  <a:t> </a:t>
                </a:r>
              </a:p>
            </p:txBody>
          </p:sp>
        </mc:Fallback>
      </mc:AlternateContent>
    </p:spTree>
    <p:extLst>
      <p:ext uri="{BB962C8B-B14F-4D97-AF65-F5344CB8AC3E}">
        <p14:creationId xmlns:p14="http://schemas.microsoft.com/office/powerpoint/2010/main" val="2523619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51164"/>
                <a:ext cx="10515600" cy="5525799"/>
              </a:xfrm>
            </p:spPr>
            <p:txBody>
              <a:bodyPr/>
              <a:lstStyle/>
              <a:p>
                <a:pPr marL="0" indent="0">
                  <a:buNone/>
                </a:pPr>
                <a:endParaRPr lang="en-MY" dirty="0"/>
              </a:p>
              <a:p>
                <a:r>
                  <a:rPr lang="en-MY" sz="2000" dirty="0">
                    <a:latin typeface="Times New Roman" panose="02020603050405020304" pitchFamily="18" charset="0"/>
                    <a:cs typeface="Times New Roman" panose="02020603050405020304" pitchFamily="18" charset="0"/>
                  </a:rPr>
                  <a:t>STEP 3:</a:t>
                </a:r>
              </a:p>
              <a:p>
                <a:pPr marL="0" indent="0">
                  <a:buNone/>
                </a:pPr>
                <a:r>
                  <a:rPr lang="en-MY" sz="2000" dirty="0">
                    <a:latin typeface="Times New Roman" panose="02020603050405020304" pitchFamily="18" charset="0"/>
                    <a:cs typeface="Times New Roman" panose="02020603050405020304" pitchFamily="18" charset="0"/>
                  </a:rPr>
                  <a:t>In the third step, distances from Pythagorean fuzzy PIS and NIS are determined using equation as follows:</a:t>
                </a:r>
              </a:p>
              <a:p>
                <a:pPr marL="0" indent="0">
                  <a:buNone/>
                </a:pPr>
                <a14:m>
                  <m:oMathPara xmlns:m="http://schemas.openxmlformats.org/officeDocument/2006/math">
                    <m:oMathParaPr>
                      <m:jc m:val="centerGroup"/>
                    </m:oMathParaPr>
                    <m:oMath xmlns:m="http://schemas.openxmlformats.org/officeDocument/2006/math">
                      <m:r>
                        <a:rPr lang="en-MY" sz="2000" i="1">
                          <a:latin typeface="Cambria Math" panose="02040503050406030204" pitchFamily="18" charset="0"/>
                        </a:rPr>
                        <m:t>𝑑</m:t>
                      </m:r>
                      <m:d>
                        <m:dPr>
                          <m:ctrlPr>
                            <a:rPr lang="en-MY" sz="2000" i="1">
                              <a:latin typeface="Cambria Math" panose="02040503050406030204" pitchFamily="18" charset="0"/>
                            </a:rPr>
                          </m:ctrlPr>
                        </m:dPr>
                        <m:e>
                          <m:r>
                            <a:rPr lang="en-MY" sz="2000" i="1">
                              <a:latin typeface="Cambria Math" panose="02040503050406030204" pitchFamily="18" charset="0"/>
                            </a:rPr>
                            <m:t>𝑥</m:t>
                          </m:r>
                          <m:r>
                            <a:rPr lang="en-MY" sz="2000" i="1">
                              <a:latin typeface="Cambria Math" panose="02040503050406030204" pitchFamily="18" charset="0"/>
                            </a:rPr>
                            <m:t>,</m:t>
                          </m:r>
                          <m:r>
                            <a:rPr lang="en-MY" sz="2000" i="1">
                              <a:latin typeface="Cambria Math" panose="02040503050406030204" pitchFamily="18" charset="0"/>
                            </a:rPr>
                            <m:t>𝑦</m:t>
                          </m:r>
                        </m:e>
                      </m:d>
                      <m:r>
                        <a:rPr lang="en-MY" sz="2000" i="1">
                          <a:latin typeface="Cambria Math" panose="02040503050406030204" pitchFamily="18" charset="0"/>
                        </a:rPr>
                        <m:t>= </m:t>
                      </m:r>
                      <m:rad>
                        <m:radPr>
                          <m:degHide m:val="on"/>
                          <m:ctrlPr>
                            <a:rPr lang="en-MY" sz="2000" i="1">
                              <a:latin typeface="Cambria Math" panose="02040503050406030204" pitchFamily="18" charset="0"/>
                            </a:rPr>
                          </m:ctrlPr>
                        </m:radPr>
                        <m:deg/>
                        <m:e>
                          <m:r>
                            <a:rPr lang="en-MY" sz="2000" i="1">
                              <a:latin typeface="Cambria Math" panose="02040503050406030204" pitchFamily="18" charset="0"/>
                            </a:rPr>
                            <m:t>1/2</m:t>
                          </m:r>
                          <m:d>
                            <m:dPr>
                              <m:begChr m:val="["/>
                              <m:endChr m:val="]"/>
                              <m:ctrlPr>
                                <a:rPr lang="en-MY" sz="2000" i="1">
                                  <a:latin typeface="Cambria Math" panose="02040503050406030204" pitchFamily="18" charset="0"/>
                                </a:rPr>
                              </m:ctrlPr>
                            </m:dPr>
                            <m:e>
                              <m:sSup>
                                <m:sSupPr>
                                  <m:ctrlPr>
                                    <a:rPr lang="en-MY" sz="2000" i="1">
                                      <a:latin typeface="Cambria Math" panose="02040503050406030204" pitchFamily="18" charset="0"/>
                                    </a:rPr>
                                  </m:ctrlPr>
                                </m:sSupPr>
                                <m:e>
                                  <m:r>
                                    <a:rPr lang="en-MY" sz="2000" i="1">
                                      <a:latin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𝑎</m:t>
                                      </m:r>
                                    </m:e>
                                    <m:sub>
                                      <m:r>
                                        <a:rPr lang="en-MY" sz="2000" i="1">
                                          <a:latin typeface="Cambria Math" panose="02040503050406030204" pitchFamily="18" charset="0"/>
                                        </a:rPr>
                                        <m:t>1</m:t>
                                      </m:r>
                                    </m:sub>
                                  </m:sSub>
                                  <m:r>
                                    <a:rPr lang="en-MY" sz="2000" i="1">
                                      <a:latin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𝑎</m:t>
                                      </m:r>
                                    </m:e>
                                    <m:sub>
                                      <m:r>
                                        <a:rPr lang="en-MY" sz="2000" i="1">
                                          <a:latin typeface="Cambria Math" panose="02040503050406030204" pitchFamily="18" charset="0"/>
                                        </a:rPr>
                                        <m:t>2</m:t>
                                      </m:r>
                                    </m:sub>
                                  </m:sSub>
                                  <m:r>
                                    <a:rPr lang="en-MY" sz="2000" i="1">
                                      <a:latin typeface="Cambria Math" panose="02040503050406030204" pitchFamily="18" charset="0"/>
                                    </a:rPr>
                                    <m:t>)</m:t>
                                  </m:r>
                                </m:e>
                                <m:sup>
                                  <m:r>
                                    <a:rPr lang="en-MY" sz="2000" i="1">
                                      <a:latin typeface="Cambria Math" panose="02040503050406030204" pitchFamily="18" charset="0"/>
                                    </a:rPr>
                                    <m:t>2</m:t>
                                  </m:r>
                                </m:sup>
                              </m:sSup>
                              <m:r>
                                <a:rPr lang="en-MY" sz="2000" i="1">
                                  <a:latin typeface="Cambria Math" panose="02040503050406030204" pitchFamily="18" charset="0"/>
                                </a:rPr>
                                <m:t>+</m:t>
                              </m:r>
                              <m:d>
                                <m:dPr>
                                  <m:ctrlPr>
                                    <a:rPr lang="en-MY" sz="2000" i="1">
                                      <a:latin typeface="Cambria Math" panose="02040503050406030204" pitchFamily="18" charset="0"/>
                                    </a:rPr>
                                  </m:ctrlPr>
                                </m:dPr>
                                <m:e>
                                  <m:sSup>
                                    <m:sSupPr>
                                      <m:ctrlPr>
                                        <a:rPr lang="en-MY" sz="2000" i="1">
                                          <a:latin typeface="Cambria Math" panose="02040503050406030204" pitchFamily="18" charset="0"/>
                                        </a:rPr>
                                      </m:ctrlPr>
                                    </m:sSupPr>
                                    <m:e>
                                      <m:sSub>
                                        <m:sSubPr>
                                          <m:ctrlPr>
                                            <a:rPr lang="en-MY" sz="2000" i="1">
                                              <a:latin typeface="Cambria Math" panose="02040503050406030204" pitchFamily="18" charset="0"/>
                                            </a:rPr>
                                          </m:ctrlPr>
                                        </m:sSubPr>
                                        <m:e>
                                          <m:r>
                                            <a:rPr lang="en-MY" sz="2000" i="1">
                                              <a:latin typeface="Cambria Math" panose="02040503050406030204" pitchFamily="18" charset="0"/>
                                            </a:rPr>
                                            <m:t>𝑏</m:t>
                                          </m:r>
                                        </m:e>
                                        <m:sub>
                                          <m:r>
                                            <a:rPr lang="en-MY" sz="2000" i="1">
                                              <a:latin typeface="Cambria Math" panose="02040503050406030204" pitchFamily="18" charset="0"/>
                                            </a:rPr>
                                            <m:t>1</m:t>
                                          </m:r>
                                        </m:sub>
                                      </m:sSub>
                                      <m:r>
                                        <a:rPr lang="en-MY" sz="2000" i="1">
                                          <a:latin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𝑏</m:t>
                                          </m:r>
                                        </m:e>
                                        <m:sub>
                                          <m:r>
                                            <a:rPr lang="en-MY" sz="2000" i="1">
                                              <a:latin typeface="Cambria Math" panose="02040503050406030204" pitchFamily="18" charset="0"/>
                                            </a:rPr>
                                            <m:t>2</m:t>
                                          </m:r>
                                        </m:sub>
                                      </m:sSub>
                                      <m:r>
                                        <a:rPr lang="en-MY" sz="2000" i="1">
                                          <a:latin typeface="Cambria Math" panose="02040503050406030204" pitchFamily="18" charset="0"/>
                                        </a:rPr>
                                        <m:t>)</m:t>
                                      </m:r>
                                    </m:e>
                                    <m:sup>
                                      <m:r>
                                        <a:rPr lang="en-MY" sz="2000" i="1">
                                          <a:latin typeface="Cambria Math" panose="02040503050406030204" pitchFamily="18" charset="0"/>
                                        </a:rPr>
                                        <m:t>2</m:t>
                                      </m:r>
                                    </m:sup>
                                  </m:sSup>
                                </m:e>
                              </m:d>
                            </m:e>
                          </m:d>
                        </m:e>
                      </m:rad>
                    </m:oMath>
                  </m:oMathPara>
                </a14:m>
                <a:endParaRPr lang="en-MY" sz="2000" dirty="0" smtClean="0">
                  <a:latin typeface="Times New Roman" panose="02020603050405020304" pitchFamily="18" charset="0"/>
                  <a:cs typeface="Times New Roman" panose="02020603050405020304" pitchFamily="18" charset="0"/>
                </a:endParaRPr>
              </a:p>
              <a:p>
                <a:pPr marL="0" indent="0">
                  <a:buNone/>
                </a:pPr>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STEP 4:</a:t>
                </a:r>
              </a:p>
              <a:p>
                <a:pPr marL="0" indent="0">
                  <a:buNone/>
                </a:pPr>
                <a:r>
                  <a:rPr lang="en-MY" sz="2000" dirty="0">
                    <a:latin typeface="Times New Roman" panose="02020603050405020304" pitchFamily="18" charset="0"/>
                    <a:cs typeface="Times New Roman" panose="02020603050405020304" pitchFamily="18" charset="0"/>
                  </a:rPr>
                  <a:t>Compute the closeness coefficient </a:t>
                </a:r>
                <a14:m>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𝐶𝐶</m:t>
                        </m:r>
                      </m:e>
                      <m:sub>
                        <m:r>
                          <a:rPr lang="en-MY" sz="2000" i="1">
                            <a:latin typeface="Cambria Math" panose="02040503050406030204" pitchFamily="18" charset="0"/>
                          </a:rPr>
                          <m:t>𝑖</m:t>
                        </m:r>
                      </m:sub>
                    </m:sSub>
                  </m:oMath>
                </a14:m>
                <a:r>
                  <a:rPr lang="en-MY" sz="2000" dirty="0">
                    <a:latin typeface="Times New Roman" panose="02020603050405020304" pitchFamily="18" charset="0"/>
                    <a:cs typeface="Times New Roman" panose="02020603050405020304" pitchFamily="18" charset="0"/>
                  </a:rPr>
                  <a:t> for each alternatives.</a:t>
                </a:r>
              </a:p>
              <a:p>
                <a:pPr marL="0" indent="0">
                  <a:buNone/>
                </a:pPr>
                <a14:m>
                  <m:oMathPara xmlns:m="http://schemas.openxmlformats.org/officeDocument/2006/math">
                    <m:oMathParaPr>
                      <m:jc m:val="centerGroup"/>
                    </m:oMathParaPr>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𝐶𝐶</m:t>
                          </m:r>
                        </m:e>
                        <m:sub>
                          <m:r>
                            <a:rPr lang="en-MY" sz="2000" i="1">
                              <a:latin typeface="Cambria Math" panose="02040503050406030204" pitchFamily="18" charset="0"/>
                            </a:rPr>
                            <m:t>𝑖</m:t>
                          </m:r>
                        </m:sub>
                      </m:sSub>
                      <m:r>
                        <a:rPr lang="en-MY" sz="2000" i="1">
                          <a:latin typeface="Cambria Math" panose="02040503050406030204" pitchFamily="18" charset="0"/>
                        </a:rPr>
                        <m:t>= </m:t>
                      </m:r>
                      <m:f>
                        <m:fPr>
                          <m:ctrlPr>
                            <a:rPr lang="en-MY" sz="2000" i="1">
                              <a:latin typeface="Cambria Math" panose="02040503050406030204" pitchFamily="18" charset="0"/>
                            </a:rPr>
                          </m:ctrlPr>
                        </m:fPr>
                        <m:num>
                          <m:sSubSup>
                            <m:sSubSupPr>
                              <m:ctrlPr>
                                <a:rPr lang="en-MY" sz="2000" i="1">
                                  <a:latin typeface="Cambria Math" panose="02040503050406030204" pitchFamily="18" charset="0"/>
                                </a:rPr>
                              </m:ctrlPr>
                            </m:sSubSupPr>
                            <m:e>
                              <m:r>
                                <a:rPr lang="en-MY" sz="2000" i="1">
                                  <a:latin typeface="Cambria Math" panose="02040503050406030204" pitchFamily="18" charset="0"/>
                                </a:rPr>
                                <m:t>𝑑</m:t>
                              </m:r>
                            </m:e>
                            <m:sub>
                              <m:r>
                                <a:rPr lang="en-MY" sz="2000" i="1">
                                  <a:latin typeface="Cambria Math" panose="02040503050406030204" pitchFamily="18" charset="0"/>
                                </a:rPr>
                                <m:t>𝑖</m:t>
                              </m:r>
                            </m:sub>
                            <m:sup>
                              <m:r>
                                <a:rPr lang="en-MY" sz="2000" i="1">
                                  <a:latin typeface="Cambria Math" panose="02040503050406030204" pitchFamily="18" charset="0"/>
                                </a:rPr>
                                <m:t>−</m:t>
                              </m:r>
                            </m:sup>
                          </m:sSubSup>
                        </m:num>
                        <m:den>
                          <m:sSubSup>
                            <m:sSubSupPr>
                              <m:ctrlPr>
                                <a:rPr lang="en-MY" sz="2000" i="1">
                                  <a:latin typeface="Cambria Math" panose="02040503050406030204" pitchFamily="18" charset="0"/>
                                </a:rPr>
                              </m:ctrlPr>
                            </m:sSubSupPr>
                            <m:e>
                              <m:r>
                                <a:rPr lang="en-MY" sz="2000" i="1">
                                  <a:latin typeface="Cambria Math" panose="02040503050406030204" pitchFamily="18" charset="0"/>
                                </a:rPr>
                                <m:t>𝑑</m:t>
                              </m:r>
                            </m:e>
                            <m:sub>
                              <m:r>
                                <a:rPr lang="en-MY" sz="2000" i="1">
                                  <a:latin typeface="Cambria Math" panose="02040503050406030204" pitchFamily="18" charset="0"/>
                                </a:rPr>
                                <m:t>𝑖</m:t>
                              </m:r>
                            </m:sub>
                            <m:sup>
                              <m:r>
                                <a:rPr lang="en-MY" sz="2000" i="1">
                                  <a:latin typeface="Cambria Math" panose="02040503050406030204" pitchFamily="18" charset="0"/>
                                </a:rPr>
                                <m:t>−</m:t>
                              </m:r>
                            </m:sup>
                          </m:sSubSup>
                          <m:r>
                            <a:rPr lang="en-MY" sz="2000" i="1">
                              <a:latin typeface="Cambria Math" panose="02040503050406030204" pitchFamily="18" charset="0"/>
                            </a:rPr>
                            <m:t>+</m:t>
                          </m:r>
                          <m:sSubSup>
                            <m:sSubSupPr>
                              <m:ctrlPr>
                                <a:rPr lang="en-MY" sz="2000" i="1">
                                  <a:latin typeface="Cambria Math" panose="02040503050406030204" pitchFamily="18" charset="0"/>
                                </a:rPr>
                              </m:ctrlPr>
                            </m:sSubSupPr>
                            <m:e>
                              <m:r>
                                <a:rPr lang="en-MY" sz="2000" i="1">
                                  <a:latin typeface="Cambria Math" panose="02040503050406030204" pitchFamily="18" charset="0"/>
                                </a:rPr>
                                <m:t>𝑑</m:t>
                              </m:r>
                            </m:e>
                            <m:sub>
                              <m:r>
                                <a:rPr lang="en-MY" sz="2000" i="1">
                                  <a:latin typeface="Cambria Math" panose="02040503050406030204" pitchFamily="18" charset="0"/>
                                </a:rPr>
                                <m:t>𝑖</m:t>
                              </m:r>
                            </m:sub>
                            <m:sup>
                              <m:r>
                                <a:rPr lang="en-MY" sz="2000" i="1">
                                  <a:latin typeface="Cambria Math" panose="02040503050406030204" pitchFamily="18" charset="0"/>
                                </a:rPr>
                                <m:t>∗</m:t>
                              </m:r>
                            </m:sup>
                          </m:sSubSup>
                        </m:den>
                      </m:f>
                    </m:oMath>
                  </m:oMathPara>
                </a14:m>
                <a:endParaRPr lang="en-MY" sz="2000" dirty="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51164"/>
                <a:ext cx="10515600" cy="5525799"/>
              </a:xfrm>
              <a:blipFill>
                <a:blip r:embed="rId2"/>
                <a:stretch>
                  <a:fillRect l="-638"/>
                </a:stretch>
              </a:blipFill>
            </p:spPr>
            <p:txBody>
              <a:bodyPr/>
              <a:lstStyle/>
              <a:p>
                <a:r>
                  <a:rPr lang="en-MY">
                    <a:noFill/>
                  </a:rPr>
                  <a:t> </a:t>
                </a:r>
              </a:p>
            </p:txBody>
          </p:sp>
        </mc:Fallback>
      </mc:AlternateContent>
    </p:spTree>
    <p:extLst>
      <p:ext uri="{BB962C8B-B14F-4D97-AF65-F5344CB8AC3E}">
        <p14:creationId xmlns:p14="http://schemas.microsoft.com/office/powerpoint/2010/main" val="188909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1325563"/>
          </a:xfrm>
        </p:spPr>
        <p:txBody>
          <a:bodyPr/>
          <a:lstStyle/>
          <a:p>
            <a:pPr algn="ctr"/>
            <a:r>
              <a:rPr lang="en-MY" dirty="0" smtClean="0"/>
              <a:t>RESULT</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2610586"/>
              </p:ext>
            </p:extLst>
          </p:nvPr>
        </p:nvGraphicFramePr>
        <p:xfrm>
          <a:off x="2050473" y="2133600"/>
          <a:ext cx="7952509" cy="3117274"/>
        </p:xfrm>
        <a:graphic>
          <a:graphicData uri="http://schemas.openxmlformats.org/drawingml/2006/table">
            <a:tbl>
              <a:tblPr firstRow="1" firstCol="1" bandRow="1">
                <a:tableStyleId>{5C22544A-7EE6-4342-B048-85BDC9FD1C3A}</a:tableStyleId>
              </a:tblPr>
              <a:tblGrid>
                <a:gridCol w="3977696">
                  <a:extLst>
                    <a:ext uri="{9D8B030D-6E8A-4147-A177-3AD203B41FA5}">
                      <a16:colId xmlns:a16="http://schemas.microsoft.com/office/drawing/2014/main" val="3714584097"/>
                    </a:ext>
                  </a:extLst>
                </a:gridCol>
                <a:gridCol w="3974813">
                  <a:extLst>
                    <a:ext uri="{9D8B030D-6E8A-4147-A177-3AD203B41FA5}">
                      <a16:colId xmlns:a16="http://schemas.microsoft.com/office/drawing/2014/main" val="2619207039"/>
                    </a:ext>
                  </a:extLst>
                </a:gridCol>
              </a:tblGrid>
              <a:tr h="618717">
                <a:tc>
                  <a:txBody>
                    <a:bodyPr/>
                    <a:lstStyle/>
                    <a:p>
                      <a:pPr algn="ctr">
                        <a:lnSpc>
                          <a:spcPct val="150000"/>
                        </a:lnSpc>
                        <a:spcAft>
                          <a:spcPts val="0"/>
                        </a:spcAft>
                      </a:pPr>
                      <a:r>
                        <a:rPr lang="en-MY" sz="1200" dirty="0">
                          <a:effectLst/>
                        </a:rPr>
                        <a:t>Main Criteria</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MY" sz="1200">
                          <a:effectLst/>
                        </a:rPr>
                        <a:t>Weightage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106182"/>
                  </a:ext>
                </a:extLst>
              </a:tr>
              <a:tr h="642406">
                <a:tc>
                  <a:txBody>
                    <a:bodyPr/>
                    <a:lstStyle/>
                    <a:p>
                      <a:pPr algn="ctr">
                        <a:lnSpc>
                          <a:spcPct val="150000"/>
                        </a:lnSpc>
                        <a:spcAft>
                          <a:spcPts val="0"/>
                        </a:spcAft>
                      </a:pPr>
                      <a:r>
                        <a:rPr lang="en-MY" sz="1200" dirty="0">
                          <a:effectLst/>
                        </a:rPr>
                        <a:t>Quality of Work (QW)</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MY" sz="1200">
                          <a:effectLst/>
                        </a:rPr>
                        <a:t>0.4026106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907820"/>
                  </a:ext>
                </a:extLst>
              </a:tr>
              <a:tr h="618717">
                <a:tc>
                  <a:txBody>
                    <a:bodyPr/>
                    <a:lstStyle/>
                    <a:p>
                      <a:pPr algn="ctr">
                        <a:lnSpc>
                          <a:spcPct val="150000"/>
                        </a:lnSpc>
                        <a:spcAft>
                          <a:spcPts val="0"/>
                        </a:spcAft>
                      </a:pPr>
                      <a:r>
                        <a:rPr lang="en-MY" sz="1200">
                          <a:effectLst/>
                        </a:rPr>
                        <a:t>Personal Quality (PQ)</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MY" sz="1200">
                          <a:effectLst/>
                        </a:rPr>
                        <a:t>0.2627263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527782"/>
                  </a:ext>
                </a:extLst>
              </a:tr>
              <a:tr h="618717">
                <a:tc>
                  <a:txBody>
                    <a:bodyPr/>
                    <a:lstStyle/>
                    <a:p>
                      <a:pPr algn="ctr">
                        <a:lnSpc>
                          <a:spcPct val="150000"/>
                        </a:lnSpc>
                        <a:spcAft>
                          <a:spcPts val="0"/>
                        </a:spcAft>
                      </a:pPr>
                      <a:r>
                        <a:rPr lang="en-MY" sz="1200">
                          <a:effectLst/>
                        </a:rPr>
                        <a:t>Knowledge and Skills (KS)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MY" sz="1200">
                          <a:effectLst/>
                        </a:rPr>
                        <a:t>0.2023279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691751"/>
                  </a:ext>
                </a:extLst>
              </a:tr>
              <a:tr h="618717">
                <a:tc>
                  <a:txBody>
                    <a:bodyPr/>
                    <a:lstStyle/>
                    <a:p>
                      <a:pPr algn="ctr">
                        <a:lnSpc>
                          <a:spcPct val="150000"/>
                        </a:lnSpc>
                        <a:spcAft>
                          <a:spcPts val="0"/>
                        </a:spcAft>
                      </a:pPr>
                      <a:r>
                        <a:rPr lang="en-MY" sz="1200" dirty="0">
                          <a:effectLst/>
                        </a:rPr>
                        <a:t>External Factor (EF)</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MY" sz="1200" dirty="0">
                          <a:effectLst/>
                        </a:rPr>
                        <a:t>0.1323352</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1976889"/>
                  </a:ext>
                </a:extLst>
              </a:tr>
            </a:tbl>
          </a:graphicData>
        </a:graphic>
      </p:graphicFrame>
    </p:spTree>
    <p:extLst>
      <p:ext uri="{BB962C8B-B14F-4D97-AF65-F5344CB8AC3E}">
        <p14:creationId xmlns:p14="http://schemas.microsoft.com/office/powerpoint/2010/main" val="2931557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THE FINAL RANKING OF THE EMPLOYEE</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302032"/>
              </p:ext>
            </p:extLst>
          </p:nvPr>
        </p:nvGraphicFramePr>
        <p:xfrm>
          <a:off x="1939636" y="1690683"/>
          <a:ext cx="8714509" cy="4336043"/>
        </p:xfrm>
        <a:graphic>
          <a:graphicData uri="http://schemas.openxmlformats.org/drawingml/2006/table">
            <a:tbl>
              <a:tblPr firstRow="1" firstCol="1" bandRow="1">
                <a:tableStyleId>{5C22544A-7EE6-4342-B048-85BDC9FD1C3A}</a:tableStyleId>
              </a:tblPr>
              <a:tblGrid>
                <a:gridCol w="2586479">
                  <a:extLst>
                    <a:ext uri="{9D8B030D-6E8A-4147-A177-3AD203B41FA5}">
                      <a16:colId xmlns:a16="http://schemas.microsoft.com/office/drawing/2014/main" val="114438832"/>
                    </a:ext>
                  </a:extLst>
                </a:gridCol>
                <a:gridCol w="2828402">
                  <a:extLst>
                    <a:ext uri="{9D8B030D-6E8A-4147-A177-3AD203B41FA5}">
                      <a16:colId xmlns:a16="http://schemas.microsoft.com/office/drawing/2014/main" val="3830592477"/>
                    </a:ext>
                  </a:extLst>
                </a:gridCol>
                <a:gridCol w="3299628">
                  <a:extLst>
                    <a:ext uri="{9D8B030D-6E8A-4147-A177-3AD203B41FA5}">
                      <a16:colId xmlns:a16="http://schemas.microsoft.com/office/drawing/2014/main" val="491113769"/>
                    </a:ext>
                  </a:extLst>
                </a:gridCol>
              </a:tblGrid>
              <a:tr h="722673">
                <a:tc>
                  <a:txBody>
                    <a:bodyPr/>
                    <a:lstStyle/>
                    <a:p>
                      <a:pPr algn="ctr">
                        <a:lnSpc>
                          <a:spcPct val="150000"/>
                        </a:lnSpc>
                        <a:spcAft>
                          <a:spcPts val="0"/>
                        </a:spcAft>
                      </a:pPr>
                      <a:r>
                        <a:rPr lang="en-MY" sz="1200">
                          <a:effectLst/>
                        </a:rPr>
                        <a:t>Candidates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MY" sz="1200">
                          <a:effectLst/>
                        </a:rPr>
                        <a:t>Total Final Weightage</a:t>
                      </a:r>
                      <a:endParaRPr lang="en-MY" sz="1100">
                        <a:effectLst/>
                      </a:endParaRPr>
                    </a:p>
                    <a:p>
                      <a:pPr algn="ctr">
                        <a:lnSpc>
                          <a:spcPct val="150000"/>
                        </a:lnSpc>
                        <a:spcAft>
                          <a:spcPts val="0"/>
                        </a:spcAft>
                      </a:pPr>
                      <a:r>
                        <a:rPr lang="en-MY" sz="1200">
                          <a:effectLst/>
                        </a:rPr>
                        <a:t>(Overall)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MY" sz="1200">
                          <a:effectLst/>
                        </a:rPr>
                        <a:t>Rankings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7909768"/>
                  </a:ext>
                </a:extLst>
              </a:tr>
              <a:tr h="361337">
                <a:tc>
                  <a:txBody>
                    <a:bodyPr/>
                    <a:lstStyle/>
                    <a:p>
                      <a:pPr algn="ctr">
                        <a:lnSpc>
                          <a:spcPct val="150000"/>
                        </a:lnSpc>
                        <a:spcAft>
                          <a:spcPts val="0"/>
                        </a:spcAft>
                      </a:pPr>
                      <a:r>
                        <a:rPr lang="en-MY" sz="1200">
                          <a:effectLst/>
                        </a:rPr>
                        <a:t>E4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0.7808</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096862"/>
                  </a:ext>
                </a:extLst>
              </a:tr>
              <a:tr h="361337">
                <a:tc>
                  <a:txBody>
                    <a:bodyPr/>
                    <a:lstStyle/>
                    <a:p>
                      <a:pPr algn="ctr">
                        <a:lnSpc>
                          <a:spcPct val="150000"/>
                        </a:lnSpc>
                        <a:spcAft>
                          <a:spcPts val="0"/>
                        </a:spcAft>
                      </a:pPr>
                      <a:r>
                        <a:rPr lang="en-MY" sz="1200">
                          <a:effectLst/>
                        </a:rPr>
                        <a:t>E3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0.7617</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297749"/>
                  </a:ext>
                </a:extLst>
              </a:tr>
              <a:tr h="361337">
                <a:tc>
                  <a:txBody>
                    <a:bodyPr/>
                    <a:lstStyle/>
                    <a:p>
                      <a:pPr algn="ctr">
                        <a:lnSpc>
                          <a:spcPct val="150000"/>
                        </a:lnSpc>
                        <a:spcAft>
                          <a:spcPts val="0"/>
                        </a:spcAft>
                      </a:pPr>
                      <a:r>
                        <a:rPr lang="en-MY" sz="1200">
                          <a:effectLst/>
                        </a:rPr>
                        <a:t>E10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0.7543</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393859"/>
                  </a:ext>
                </a:extLst>
              </a:tr>
              <a:tr h="361337">
                <a:tc>
                  <a:txBody>
                    <a:bodyPr/>
                    <a:lstStyle/>
                    <a:p>
                      <a:pPr algn="ctr">
                        <a:lnSpc>
                          <a:spcPct val="150000"/>
                        </a:lnSpc>
                        <a:spcAft>
                          <a:spcPts val="0"/>
                        </a:spcAft>
                      </a:pPr>
                      <a:r>
                        <a:rPr lang="en-MY" sz="1200">
                          <a:effectLst/>
                        </a:rPr>
                        <a:t>E8</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0.7409</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1283099"/>
                  </a:ext>
                </a:extLst>
              </a:tr>
              <a:tr h="361337">
                <a:tc>
                  <a:txBody>
                    <a:bodyPr/>
                    <a:lstStyle/>
                    <a:p>
                      <a:pPr algn="ctr">
                        <a:lnSpc>
                          <a:spcPct val="150000"/>
                        </a:lnSpc>
                        <a:spcAft>
                          <a:spcPts val="0"/>
                        </a:spcAft>
                      </a:pPr>
                      <a:r>
                        <a:rPr lang="en-MY" sz="1200">
                          <a:effectLst/>
                        </a:rPr>
                        <a:t>E9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0.6989</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468888"/>
                  </a:ext>
                </a:extLst>
              </a:tr>
              <a:tr h="361337">
                <a:tc>
                  <a:txBody>
                    <a:bodyPr/>
                    <a:lstStyle/>
                    <a:p>
                      <a:pPr algn="ctr">
                        <a:lnSpc>
                          <a:spcPct val="150000"/>
                        </a:lnSpc>
                        <a:spcAft>
                          <a:spcPts val="0"/>
                        </a:spcAft>
                      </a:pPr>
                      <a:r>
                        <a:rPr lang="en-MY" sz="1200">
                          <a:effectLst/>
                        </a:rPr>
                        <a:t>E5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0.6849</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9565963"/>
                  </a:ext>
                </a:extLst>
              </a:tr>
              <a:tr h="361337">
                <a:tc>
                  <a:txBody>
                    <a:bodyPr/>
                    <a:lstStyle/>
                    <a:p>
                      <a:pPr algn="ctr">
                        <a:lnSpc>
                          <a:spcPct val="150000"/>
                        </a:lnSpc>
                        <a:spcAft>
                          <a:spcPts val="0"/>
                        </a:spcAft>
                      </a:pPr>
                      <a:r>
                        <a:rPr lang="en-MY" sz="1200">
                          <a:effectLst/>
                        </a:rPr>
                        <a:t>E6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0.6849</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635589"/>
                  </a:ext>
                </a:extLst>
              </a:tr>
              <a:tr h="361337">
                <a:tc>
                  <a:txBody>
                    <a:bodyPr/>
                    <a:lstStyle/>
                    <a:p>
                      <a:pPr algn="ctr">
                        <a:lnSpc>
                          <a:spcPct val="150000"/>
                        </a:lnSpc>
                        <a:spcAft>
                          <a:spcPts val="0"/>
                        </a:spcAft>
                      </a:pPr>
                      <a:r>
                        <a:rPr lang="en-MY" sz="1200">
                          <a:effectLst/>
                        </a:rPr>
                        <a:t>E2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0.6043</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8</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9883820"/>
                  </a:ext>
                </a:extLst>
              </a:tr>
              <a:tr h="361337">
                <a:tc>
                  <a:txBody>
                    <a:bodyPr/>
                    <a:lstStyle/>
                    <a:p>
                      <a:pPr algn="ctr">
                        <a:lnSpc>
                          <a:spcPct val="150000"/>
                        </a:lnSpc>
                        <a:spcAft>
                          <a:spcPts val="0"/>
                        </a:spcAft>
                      </a:pPr>
                      <a:r>
                        <a:rPr lang="en-MY" sz="1200">
                          <a:effectLst/>
                        </a:rPr>
                        <a:t>E1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0.4374</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a:effectLst/>
                        </a:rPr>
                        <a:t>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630723"/>
                  </a:ext>
                </a:extLst>
              </a:tr>
              <a:tr h="361337">
                <a:tc>
                  <a:txBody>
                    <a:bodyPr/>
                    <a:lstStyle/>
                    <a:p>
                      <a:pPr algn="ctr">
                        <a:lnSpc>
                          <a:spcPct val="150000"/>
                        </a:lnSpc>
                        <a:spcAft>
                          <a:spcPts val="0"/>
                        </a:spcAft>
                      </a:pPr>
                      <a:r>
                        <a:rPr lang="en-MY" sz="1200">
                          <a:effectLst/>
                        </a:rPr>
                        <a:t>E7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smtClean="0">
                          <a:effectLst/>
                        </a:rPr>
                        <a:t>0.1605</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MY" sz="1100" dirty="0">
                          <a:effectLst/>
                        </a:rPr>
                        <a:t>10</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258924"/>
                  </a:ext>
                </a:extLst>
              </a:tr>
            </a:tbl>
          </a:graphicData>
        </a:graphic>
      </p:graphicFrame>
    </p:spTree>
    <p:extLst>
      <p:ext uri="{BB962C8B-B14F-4D97-AF65-F5344CB8AC3E}">
        <p14:creationId xmlns:p14="http://schemas.microsoft.com/office/powerpoint/2010/main" val="3066916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CONCLUSION</a:t>
            </a:r>
            <a:endParaRPr lang="en-MY" dirty="0"/>
          </a:p>
        </p:txBody>
      </p:sp>
      <p:sp>
        <p:nvSpPr>
          <p:cNvPr id="3" name="Content Placeholder 2"/>
          <p:cNvSpPr>
            <a:spLocks noGrp="1"/>
          </p:cNvSpPr>
          <p:nvPr>
            <p:ph idx="1"/>
          </p:nvPr>
        </p:nvSpPr>
        <p:spPr/>
        <p:txBody>
          <a:bodyPr>
            <a:normAutofit/>
          </a:bodyPr>
          <a:lstStyle/>
          <a:p>
            <a:r>
              <a:rPr lang="en-MY" sz="2000" dirty="0">
                <a:latin typeface="Times New Roman" panose="02020603050405020304" pitchFamily="18" charset="0"/>
                <a:cs typeface="Times New Roman" panose="02020603050405020304" pitchFamily="18" charset="0"/>
              </a:rPr>
              <a:t>As a conclusion, </a:t>
            </a:r>
            <a:r>
              <a:rPr lang="en-MY" sz="2000" dirty="0" smtClean="0">
                <a:latin typeface="Times New Roman" panose="02020603050405020304" pitchFamily="18" charset="0"/>
                <a:cs typeface="Times New Roman" panose="02020603050405020304" pitchFamily="18" charset="0"/>
              </a:rPr>
              <a:t>the </a:t>
            </a:r>
            <a:r>
              <a:rPr lang="en-MY" sz="2000" dirty="0">
                <a:latin typeface="Times New Roman" panose="02020603050405020304" pitchFamily="18" charset="0"/>
                <a:cs typeface="Times New Roman" panose="02020603050405020304" pitchFamily="18" charset="0"/>
              </a:rPr>
              <a:t>outcome from the research was to rank the most qualified employee to being awarded the best employee of the year for each main criteria and sub-criteria.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As </a:t>
            </a:r>
            <a:r>
              <a:rPr lang="en-MY" sz="2000" dirty="0">
                <a:latin typeface="Times New Roman" panose="02020603050405020304" pitchFamily="18" charset="0"/>
                <a:cs typeface="Times New Roman" panose="02020603050405020304" pitchFamily="18" charset="0"/>
              </a:rPr>
              <a:t>discussed in the previous section, Employee 4 hit the first place in the ranking among other candidates because the contribution weight comes from the main criteria and sub-criteria.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In </a:t>
            </a:r>
            <a:r>
              <a:rPr lang="en-MY" sz="2000" dirty="0">
                <a:latin typeface="Times New Roman" panose="02020603050405020304" pitchFamily="18" charset="0"/>
                <a:cs typeface="Times New Roman" panose="02020603050405020304" pitchFamily="18" charset="0"/>
              </a:rPr>
              <a:t>other hands, AHP and PFTOPSIS method is suitable to solve the rankings </a:t>
            </a:r>
            <a:r>
              <a:rPr lang="en-MY" sz="2000" dirty="0" smtClean="0">
                <a:latin typeface="Times New Roman" panose="02020603050405020304" pitchFamily="18" charset="0"/>
                <a:cs typeface="Times New Roman" panose="02020603050405020304" pitchFamily="18" charset="0"/>
              </a:rPr>
              <a:t>position.</a:t>
            </a:r>
          </a:p>
          <a:p>
            <a:endParaRPr lang="en-MY" sz="2000" dirty="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86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RECOMMENDATION</a:t>
            </a:r>
            <a:endParaRPr lang="en-MY" dirty="0"/>
          </a:p>
        </p:txBody>
      </p:sp>
      <p:sp>
        <p:nvSpPr>
          <p:cNvPr id="3" name="Content Placeholder 2"/>
          <p:cNvSpPr>
            <a:spLocks noGrp="1"/>
          </p:cNvSpPr>
          <p:nvPr>
            <p:ph idx="1"/>
          </p:nvPr>
        </p:nvSpPr>
        <p:spPr/>
        <p:txBody>
          <a:bodyPr>
            <a:normAutofit/>
          </a:bodyPr>
          <a:lstStyle/>
          <a:p>
            <a:r>
              <a:rPr lang="en-MY" sz="2000" dirty="0">
                <a:latin typeface="Times New Roman" panose="02020603050405020304" pitchFamily="18" charset="0"/>
                <a:cs typeface="Times New Roman" panose="02020603050405020304" pitchFamily="18" charset="0"/>
              </a:rPr>
              <a:t>Fuzzy AHP is a useful and flexible method as it can be combined with other MCDM methods to get more accurate results.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For </a:t>
            </a:r>
            <a:r>
              <a:rPr lang="en-MY" sz="2000" dirty="0">
                <a:latin typeface="Times New Roman" panose="02020603050405020304" pitchFamily="18" charset="0"/>
                <a:cs typeface="Times New Roman" panose="02020603050405020304" pitchFamily="18" charset="0"/>
              </a:rPr>
              <a:t>instance, Fuzzy AHP can be combined with TOPSIS. The results obtained from these methods can be compared and determined the accuracy for each of them.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Briefly</a:t>
            </a:r>
            <a:r>
              <a:rPr lang="en-MY" sz="2000" dirty="0">
                <a:latin typeface="Times New Roman" panose="02020603050405020304" pitchFamily="18" charset="0"/>
                <a:cs typeface="Times New Roman" panose="02020603050405020304" pitchFamily="18" charset="0"/>
              </a:rPr>
              <a:t>, many methods can be used to find the best suppliers not only for medical facilities but also for other companies in various industries.</a:t>
            </a:r>
          </a:p>
        </p:txBody>
      </p:sp>
    </p:spTree>
    <p:extLst>
      <p:ext uri="{BB962C8B-B14F-4D97-AF65-F5344CB8AC3E}">
        <p14:creationId xmlns:p14="http://schemas.microsoft.com/office/powerpoint/2010/main" val="412660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OUTLINE</a:t>
            </a:r>
            <a:endParaRPr lang="en-MY" dirty="0"/>
          </a:p>
        </p:txBody>
      </p:sp>
      <p:sp>
        <p:nvSpPr>
          <p:cNvPr id="3" name="Content Placeholder 2"/>
          <p:cNvSpPr>
            <a:spLocks noGrp="1"/>
          </p:cNvSpPr>
          <p:nvPr>
            <p:ph idx="1"/>
          </p:nvPr>
        </p:nvSpPr>
        <p:spPr/>
        <p:txBody>
          <a:bodyPr>
            <a:normAutofit/>
          </a:bodyPr>
          <a:lstStyle/>
          <a:p>
            <a:pPr marL="596646" indent="-514350">
              <a:buFont typeface="+mj-lt"/>
              <a:buAutoNum type="arabicPeriod"/>
            </a:pPr>
            <a:r>
              <a:rPr lang="ms-MY" dirty="0" smtClean="0"/>
              <a:t>Introduction</a:t>
            </a:r>
          </a:p>
          <a:p>
            <a:pPr marL="596646" indent="-514350">
              <a:buFont typeface="+mj-lt"/>
              <a:buAutoNum type="arabicPeriod"/>
            </a:pPr>
            <a:r>
              <a:rPr lang="ms-MY" dirty="0" smtClean="0"/>
              <a:t>Problem statement</a:t>
            </a:r>
          </a:p>
          <a:p>
            <a:pPr marL="596646" indent="-514350">
              <a:buFont typeface="+mj-lt"/>
              <a:buAutoNum type="arabicPeriod"/>
            </a:pPr>
            <a:r>
              <a:rPr lang="ms-MY" dirty="0" smtClean="0"/>
              <a:t>Objectives</a:t>
            </a:r>
          </a:p>
          <a:p>
            <a:pPr marL="596646" indent="-514350">
              <a:buFont typeface="+mj-lt"/>
              <a:buAutoNum type="arabicPeriod"/>
            </a:pPr>
            <a:r>
              <a:rPr lang="ms-MY" dirty="0" smtClean="0"/>
              <a:t>Significance of study</a:t>
            </a:r>
          </a:p>
          <a:p>
            <a:pPr marL="596646" indent="-514350">
              <a:buFont typeface="+mj-lt"/>
              <a:buAutoNum type="arabicPeriod"/>
            </a:pPr>
            <a:r>
              <a:rPr lang="ms-MY" dirty="0" smtClean="0"/>
              <a:t>Literature Review</a:t>
            </a:r>
          </a:p>
          <a:p>
            <a:pPr marL="596646" indent="-514350">
              <a:buFont typeface="+mj-lt"/>
              <a:buAutoNum type="arabicPeriod"/>
            </a:pPr>
            <a:r>
              <a:rPr lang="ms-MY" dirty="0" smtClean="0"/>
              <a:t>Methodology</a:t>
            </a:r>
          </a:p>
          <a:p>
            <a:pPr marL="596646" indent="-514350">
              <a:buFont typeface="+mj-lt"/>
              <a:buAutoNum type="arabicPeriod"/>
            </a:pPr>
            <a:r>
              <a:rPr lang="ms-MY" dirty="0" smtClean="0"/>
              <a:t>Results</a:t>
            </a:r>
          </a:p>
          <a:p>
            <a:pPr marL="596646" indent="-514350">
              <a:buFont typeface="+mj-lt"/>
              <a:buAutoNum type="arabicPeriod"/>
            </a:pPr>
            <a:r>
              <a:rPr lang="ms-MY" dirty="0" smtClean="0"/>
              <a:t>Conclusion</a:t>
            </a:r>
          </a:p>
          <a:p>
            <a:pPr marL="596646" indent="-514350">
              <a:buFont typeface="+mj-lt"/>
              <a:buAutoNum type="arabicPeriod"/>
            </a:pPr>
            <a:r>
              <a:rPr lang="ms-MY" dirty="0" smtClean="0"/>
              <a:t>References</a:t>
            </a:r>
          </a:p>
          <a:p>
            <a:pPr algn="ctr"/>
            <a:endParaRPr lang="en-MY"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18022198"/>
      </p:ext>
    </p:extLst>
  </p:cSld>
  <p:clrMapOvr>
    <a:masterClrMapping/>
  </p:clrMapOvr>
  <mc:AlternateContent xmlns:mc="http://schemas.openxmlformats.org/markup-compatibility/2006" xmlns:p14="http://schemas.microsoft.com/office/powerpoint/2010/main">
    <mc:Choice Requires="p14">
      <p:transition spd="slow" p14:dur="2000" advTm="1987"/>
    </mc:Choice>
    <mc:Fallback xmlns="">
      <p:transition spd="slow" advTm="1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REFERENCES</a:t>
            </a:r>
            <a:endParaRPr lang="en-MY" dirty="0"/>
          </a:p>
        </p:txBody>
      </p:sp>
      <p:sp>
        <p:nvSpPr>
          <p:cNvPr id="3" name="Content Placeholder 2"/>
          <p:cNvSpPr>
            <a:spLocks noGrp="1"/>
          </p:cNvSpPr>
          <p:nvPr>
            <p:ph idx="1"/>
          </p:nvPr>
        </p:nvSpPr>
        <p:spPr/>
        <p:txBody>
          <a:bodyPr>
            <a:normAutofit fontScale="92500" lnSpcReduction="10000"/>
          </a:bodyPr>
          <a:lstStyle/>
          <a:p>
            <a:r>
              <a:rPr lang="en-MY" sz="1800" dirty="0" smtClean="0">
                <a:latin typeface="Times New Roman" panose="02020603050405020304" pitchFamily="18" charset="0"/>
                <a:cs typeface="Times New Roman" panose="02020603050405020304" pitchFamily="18" charset="0"/>
              </a:rPr>
              <a:t>Abdullah, S. &amp;. (2020). </a:t>
            </a:r>
            <a:r>
              <a:rPr lang="en-MY" sz="1800" i="1" dirty="0" smtClean="0">
                <a:latin typeface="Times New Roman" panose="02020603050405020304" pitchFamily="18" charset="0"/>
                <a:cs typeface="Times New Roman" panose="02020603050405020304" pitchFamily="18" charset="0"/>
              </a:rPr>
              <a:t>Series of Aggregation Operators for Picture Fuzzy Environments and Their Applications: Aggregation Operators for Picture Fuzzy Sets. In Handbook of Research on Emerging Applications of Fuzzy Algebraic Structures.</a:t>
            </a:r>
            <a:r>
              <a:rPr lang="en-MY" sz="1800" dirty="0" smtClean="0">
                <a:latin typeface="Times New Roman" panose="02020603050405020304" pitchFamily="18" charset="0"/>
                <a:cs typeface="Times New Roman" panose="02020603050405020304" pitchFamily="18" charset="0"/>
              </a:rPr>
              <a:t> IGI Publisher.</a:t>
            </a:r>
          </a:p>
          <a:p>
            <a:r>
              <a:rPr lang="en-MY" sz="1800" dirty="0" smtClean="0">
                <a:latin typeface="Times New Roman" panose="02020603050405020304" pitchFamily="18" charset="0"/>
                <a:cs typeface="Times New Roman" panose="02020603050405020304" pitchFamily="18" charset="0"/>
              </a:rPr>
              <a:t>Abdullah, L. &amp;. (2019). </a:t>
            </a:r>
            <a:r>
              <a:rPr lang="en-MY" sz="1800" i="1" dirty="0" smtClean="0">
                <a:latin typeface="Times New Roman" panose="02020603050405020304" pitchFamily="18" charset="0"/>
                <a:cs typeface="Times New Roman" panose="02020603050405020304" pitchFamily="18" charset="0"/>
              </a:rPr>
              <a:t>Decision making method based on Pythagorean fuzzy sets and its application to solid waste management. Complex &amp; Intelligent Systems, 5(2), 185-198.</a:t>
            </a:r>
            <a:r>
              <a:rPr lang="en-MY" sz="1800" dirty="0" smtClean="0">
                <a:latin typeface="Times New Roman" panose="02020603050405020304" pitchFamily="18" charset="0"/>
                <a:cs typeface="Times New Roman" panose="02020603050405020304" pitchFamily="18" charset="0"/>
              </a:rPr>
              <a:t> </a:t>
            </a:r>
          </a:p>
          <a:p>
            <a:r>
              <a:rPr lang="en-MY" dirty="0"/>
              <a:t> </a:t>
            </a:r>
            <a:r>
              <a:rPr lang="en-US" sz="2000" dirty="0" err="1" smtClean="0">
                <a:latin typeface="Times New Roman" panose="02020603050405020304" pitchFamily="18" charset="0"/>
                <a:cs typeface="Times New Roman" panose="02020603050405020304" pitchFamily="18" charset="0"/>
              </a:rPr>
              <a:t>Norddin</a:t>
            </a:r>
            <a:r>
              <a:rPr lang="en-US" sz="2000" dirty="0" smtClean="0">
                <a:latin typeface="Times New Roman" panose="02020603050405020304" pitchFamily="18" charset="0"/>
                <a:cs typeface="Times New Roman" panose="02020603050405020304" pitchFamily="18" charset="0"/>
              </a:rPr>
              <a:t>, N. I., Ahmad, N &amp; </a:t>
            </a:r>
            <a:r>
              <a:rPr lang="en-US" sz="2000" dirty="0" err="1" smtClean="0">
                <a:latin typeface="Times New Roman" panose="02020603050405020304" pitchFamily="18" charset="0"/>
                <a:cs typeface="Times New Roman" panose="02020603050405020304" pitchFamily="18" charset="0"/>
              </a:rPr>
              <a:t>Yusof</a:t>
            </a:r>
            <a:r>
              <a:rPr lang="en-US" sz="2000" dirty="0" smtClean="0">
                <a:latin typeface="Times New Roman" panose="02020603050405020304" pitchFamily="18" charset="0"/>
                <a:cs typeface="Times New Roman" panose="02020603050405020304" pitchFamily="18" charset="0"/>
              </a:rPr>
              <a:t>, Z. M. (2015). Selecting best employee of the year using Analytical Hierarchy Process., 5(11), 72-76. Journal of Basic and Applied Scientific Research.</a:t>
            </a:r>
          </a:p>
          <a:p>
            <a:r>
              <a:rPr lang="en-MY" sz="2000" dirty="0" err="1">
                <a:latin typeface="Times New Roman" panose="02020603050405020304" pitchFamily="18" charset="0"/>
                <a:cs typeface="Times New Roman" panose="02020603050405020304" pitchFamily="18" charset="0"/>
              </a:rPr>
              <a:t>Mohd</a:t>
            </a:r>
            <a:r>
              <a:rPr lang="en-MY" sz="2000" dirty="0">
                <a:latin typeface="Times New Roman" panose="02020603050405020304" pitchFamily="18" charset="0"/>
                <a:cs typeface="Times New Roman" panose="02020603050405020304" pitchFamily="18" charset="0"/>
              </a:rPr>
              <a:t>, W. R. W., &amp; Abdullah. (2017, November). </a:t>
            </a:r>
            <a:r>
              <a:rPr lang="en-MY" sz="2000" i="1" dirty="0">
                <a:latin typeface="Times New Roman" panose="02020603050405020304" pitchFamily="18" charset="0"/>
                <a:cs typeface="Times New Roman" panose="02020603050405020304" pitchFamily="18" charset="0"/>
              </a:rPr>
              <a:t>L. . Pythagorean fuzzy analytic hierarchy process to multi-criteria decision making. In AIP conference proceedings (Vol. 1905, No. 1, p. 040020).</a:t>
            </a:r>
            <a:r>
              <a:rPr lang="en-MY" sz="2000" dirty="0">
                <a:latin typeface="Times New Roman" panose="02020603050405020304" pitchFamily="18" charset="0"/>
                <a:cs typeface="Times New Roman" panose="02020603050405020304" pitchFamily="18" charset="0"/>
              </a:rPr>
              <a:t> AIP Publishing LLC.</a:t>
            </a:r>
          </a:p>
          <a:p>
            <a:r>
              <a:rPr lang="en-MY" sz="1900" dirty="0" err="1">
                <a:latin typeface="Times New Roman" panose="02020603050405020304" pitchFamily="18" charset="0"/>
                <a:cs typeface="Times New Roman" panose="02020603050405020304" pitchFamily="18" charset="0"/>
              </a:rPr>
              <a:t>Balioti</a:t>
            </a:r>
            <a:r>
              <a:rPr lang="en-MY" sz="1900" dirty="0">
                <a:latin typeface="Times New Roman" panose="02020603050405020304" pitchFamily="18" charset="0"/>
                <a:cs typeface="Times New Roman" panose="02020603050405020304" pitchFamily="18" charset="0"/>
              </a:rPr>
              <a:t>, &amp; V., </a:t>
            </a:r>
            <a:r>
              <a:rPr lang="en-MY" sz="1900" dirty="0" err="1">
                <a:latin typeface="Times New Roman" panose="02020603050405020304" pitchFamily="18" charset="0"/>
                <a:cs typeface="Times New Roman" panose="02020603050405020304" pitchFamily="18" charset="0"/>
              </a:rPr>
              <a:t>Tzimopoulos</a:t>
            </a:r>
            <a:r>
              <a:rPr lang="en-MY" sz="1900" dirty="0">
                <a:latin typeface="Times New Roman" panose="02020603050405020304" pitchFamily="18" charset="0"/>
                <a:cs typeface="Times New Roman" panose="02020603050405020304" pitchFamily="18" charset="0"/>
              </a:rPr>
              <a:t>, C., &amp; </a:t>
            </a:r>
            <a:r>
              <a:rPr lang="en-MY" sz="1900" dirty="0" err="1">
                <a:latin typeface="Times New Roman" panose="02020603050405020304" pitchFamily="18" charset="0"/>
                <a:cs typeface="Times New Roman" panose="02020603050405020304" pitchFamily="18" charset="0"/>
              </a:rPr>
              <a:t>Evangelides</a:t>
            </a:r>
            <a:r>
              <a:rPr lang="en-MY" sz="1900" dirty="0">
                <a:latin typeface="Times New Roman" panose="02020603050405020304" pitchFamily="18" charset="0"/>
                <a:cs typeface="Times New Roman" panose="02020603050405020304" pitchFamily="18" charset="0"/>
              </a:rPr>
              <a:t>, C. . (2018). </a:t>
            </a:r>
            <a:r>
              <a:rPr lang="en-MY" sz="1900" i="1" dirty="0">
                <a:latin typeface="Times New Roman" panose="02020603050405020304" pitchFamily="18" charset="0"/>
                <a:cs typeface="Times New Roman" panose="02020603050405020304" pitchFamily="18" charset="0"/>
              </a:rPr>
              <a:t>Multi-criteria decision making using </a:t>
            </a:r>
            <a:r>
              <a:rPr lang="en-MY" sz="1900" i="1" dirty="0" err="1">
                <a:latin typeface="Times New Roman" panose="02020603050405020304" pitchFamily="18" charset="0"/>
                <a:cs typeface="Times New Roman" panose="02020603050405020304" pitchFamily="18" charset="0"/>
              </a:rPr>
              <a:t>topsis</a:t>
            </a:r>
            <a:r>
              <a:rPr lang="en-MY" sz="1900" i="1" dirty="0">
                <a:latin typeface="Times New Roman" panose="02020603050405020304" pitchFamily="18" charset="0"/>
                <a:cs typeface="Times New Roman" panose="02020603050405020304" pitchFamily="18" charset="0"/>
              </a:rPr>
              <a:t> method under fuzzy environment. Application in spillway selection. In Multidisciplinary Digital Publishing Institute Proceedings (Vol. 2, No. 11, p. 637).</a:t>
            </a:r>
            <a:r>
              <a:rPr lang="en-MY" sz="1900" dirty="0">
                <a:latin typeface="Times New Roman" panose="02020603050405020304" pitchFamily="18" charset="0"/>
                <a:cs typeface="Times New Roman" panose="02020603050405020304" pitchFamily="18" charset="0"/>
              </a:rPr>
              <a:t> </a:t>
            </a:r>
          </a:p>
          <a:p>
            <a:endParaRPr lang="en-MY" sz="2000" dirty="0">
              <a:latin typeface="Times New Roman" panose="02020603050405020304" pitchFamily="18" charset="0"/>
              <a:cs typeface="Times New Roman" panose="02020603050405020304" pitchFamily="18" charset="0"/>
            </a:endParaRPr>
          </a:p>
          <a:p>
            <a:endParaRPr lang="en-MY" sz="1800" dirty="0" smtClean="0">
              <a:latin typeface="Times New Roman" panose="02020603050405020304" pitchFamily="18" charset="0"/>
              <a:cs typeface="Times New Roman" panose="02020603050405020304" pitchFamily="18" charset="0"/>
            </a:endParaRPr>
          </a:p>
          <a:p>
            <a:pPr marL="0" indent="0">
              <a:buNone/>
            </a:pPr>
            <a:endParaRPr lang="en-MY" sz="1800" dirty="0">
              <a:latin typeface="Times New Roman" panose="02020603050405020304" pitchFamily="18"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746242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3564"/>
            <a:ext cx="10515600" cy="5373399"/>
          </a:xfrm>
        </p:spPr>
        <p:txBody>
          <a:bodyPr>
            <a:normAutofit/>
          </a:bodyPr>
          <a:lstStyle/>
          <a:p>
            <a:r>
              <a:rPr lang="en-MY" sz="1800" dirty="0" err="1">
                <a:latin typeface="Times New Roman" panose="02020603050405020304" pitchFamily="18" charset="0"/>
                <a:cs typeface="Times New Roman" panose="02020603050405020304" pitchFamily="18" charset="0"/>
              </a:rPr>
              <a:t>Ejegwa</a:t>
            </a:r>
            <a:r>
              <a:rPr lang="en-MY" sz="1800" dirty="0">
                <a:latin typeface="Times New Roman" panose="02020603050405020304" pitchFamily="18" charset="0"/>
                <a:cs typeface="Times New Roman" panose="02020603050405020304" pitchFamily="18" charset="0"/>
              </a:rPr>
              <a:t> , P. A. (2019). </a:t>
            </a:r>
            <a:r>
              <a:rPr lang="en-MY" sz="1800" i="1" dirty="0">
                <a:latin typeface="Times New Roman" panose="02020603050405020304" pitchFamily="18" charset="0"/>
                <a:cs typeface="Times New Roman" panose="02020603050405020304" pitchFamily="18" charset="0"/>
              </a:rPr>
              <a:t>Personnel Appointments: A Pythagorean fuzzy sets approach using similarity measure. J. Inf. </a:t>
            </a:r>
            <a:r>
              <a:rPr lang="en-MY" sz="1800" i="1" dirty="0" err="1">
                <a:latin typeface="Times New Roman" panose="02020603050405020304" pitchFamily="18" charset="0"/>
                <a:cs typeface="Times New Roman" panose="02020603050405020304" pitchFamily="18" charset="0"/>
              </a:rPr>
              <a:t>Comput</a:t>
            </a:r>
            <a:r>
              <a:rPr lang="en-MY" sz="1800" i="1" dirty="0">
                <a:latin typeface="Times New Roman" panose="02020603050405020304" pitchFamily="18" charset="0"/>
                <a:cs typeface="Times New Roman" panose="02020603050405020304" pitchFamily="18" charset="0"/>
              </a:rPr>
              <a:t>. Sci., 14(2), 94-102.</a:t>
            </a:r>
            <a:r>
              <a:rPr lang="en-MY" sz="1800" dirty="0">
                <a:latin typeface="Times New Roman" panose="02020603050405020304" pitchFamily="18" charset="0"/>
                <a:cs typeface="Times New Roman" panose="02020603050405020304" pitchFamily="18" charset="0"/>
              </a:rPr>
              <a:t> </a:t>
            </a:r>
          </a:p>
          <a:p>
            <a:r>
              <a:rPr lang="en-MY" sz="1800" dirty="0">
                <a:latin typeface="Times New Roman" panose="02020603050405020304" pitchFamily="18" charset="0"/>
                <a:cs typeface="Times New Roman" panose="02020603050405020304" pitchFamily="18" charset="0"/>
              </a:rPr>
              <a:t>Thong, &amp; N. T., </a:t>
            </a:r>
            <a:r>
              <a:rPr lang="en-MY" sz="1800" dirty="0" err="1">
                <a:latin typeface="Times New Roman" panose="02020603050405020304" pitchFamily="18" charset="0"/>
                <a:cs typeface="Times New Roman" panose="02020603050405020304" pitchFamily="18" charset="0"/>
              </a:rPr>
              <a:t>Smarandache</a:t>
            </a:r>
            <a:r>
              <a:rPr lang="en-MY" sz="1800" dirty="0">
                <a:latin typeface="Times New Roman" panose="02020603050405020304" pitchFamily="18" charset="0"/>
                <a:cs typeface="Times New Roman" panose="02020603050405020304" pitchFamily="18" charset="0"/>
              </a:rPr>
              <a:t>, F., </a:t>
            </a:r>
            <a:r>
              <a:rPr lang="en-MY" sz="1800" dirty="0" err="1">
                <a:latin typeface="Times New Roman" panose="02020603050405020304" pitchFamily="18" charset="0"/>
                <a:cs typeface="Times New Roman" panose="02020603050405020304" pitchFamily="18" charset="0"/>
              </a:rPr>
              <a:t>Hoa</a:t>
            </a:r>
            <a:r>
              <a:rPr lang="en-MY" sz="1800" dirty="0">
                <a:latin typeface="Times New Roman" panose="02020603050405020304" pitchFamily="18" charset="0"/>
                <a:cs typeface="Times New Roman" panose="02020603050405020304" pitchFamily="18" charset="0"/>
              </a:rPr>
              <a:t>, N. D., Son, L. H., La. (2020). </a:t>
            </a:r>
            <a:r>
              <a:rPr lang="en-MY" sz="1800" i="1" dirty="0">
                <a:latin typeface="Times New Roman" panose="02020603050405020304" pitchFamily="18" charset="0"/>
                <a:cs typeface="Times New Roman" panose="02020603050405020304" pitchFamily="18" charset="0"/>
              </a:rPr>
              <a:t>A Novel Dynamic Multi-Criteria Decision Making Method Based on Generalized Dynamic Interval-Valued </a:t>
            </a:r>
            <a:r>
              <a:rPr lang="en-MY" sz="1800" i="1" dirty="0" err="1">
                <a:latin typeface="Times New Roman" panose="02020603050405020304" pitchFamily="18" charset="0"/>
                <a:cs typeface="Times New Roman" panose="02020603050405020304" pitchFamily="18" charset="0"/>
              </a:rPr>
              <a:t>Neutrosophic</a:t>
            </a:r>
            <a:r>
              <a:rPr lang="en-MY" sz="1800" i="1" dirty="0">
                <a:latin typeface="Times New Roman" panose="02020603050405020304" pitchFamily="18" charset="0"/>
                <a:cs typeface="Times New Roman" panose="02020603050405020304" pitchFamily="18" charset="0"/>
              </a:rPr>
              <a:t> Set. Symmetry, 12(4), 618.</a:t>
            </a:r>
            <a:r>
              <a:rPr lang="en-MY" sz="1800" dirty="0">
                <a:latin typeface="Times New Roman" panose="02020603050405020304" pitchFamily="18" charset="0"/>
                <a:cs typeface="Times New Roman" panose="02020603050405020304" pitchFamily="18" charset="0"/>
              </a:rPr>
              <a:t>  </a:t>
            </a:r>
          </a:p>
          <a:p>
            <a:r>
              <a:rPr lang="en-MY" sz="1800" dirty="0" err="1">
                <a:latin typeface="Times New Roman" panose="02020603050405020304" pitchFamily="18" charset="0"/>
                <a:cs typeface="Times New Roman" panose="02020603050405020304" pitchFamily="18" charset="0"/>
              </a:rPr>
              <a:t>Ak</a:t>
            </a:r>
            <a:r>
              <a:rPr lang="en-MY" sz="1800" dirty="0">
                <a:latin typeface="Times New Roman" panose="02020603050405020304" pitchFamily="18" charset="0"/>
                <a:cs typeface="Times New Roman" panose="02020603050405020304" pitchFamily="18" charset="0"/>
              </a:rPr>
              <a:t>, &amp; M.F., Gul, M. . (2019). </a:t>
            </a:r>
            <a:r>
              <a:rPr lang="en-MY" sz="1800" i="1" dirty="0">
                <a:latin typeface="Times New Roman" panose="02020603050405020304" pitchFamily="18" charset="0"/>
                <a:cs typeface="Times New Roman" panose="02020603050405020304" pitchFamily="18" charset="0"/>
              </a:rPr>
              <a:t>AHP–TOPSIS integration extended with Pythagorean fuzzy sets for information security risk analysis. Complex </a:t>
            </a:r>
            <a:r>
              <a:rPr lang="en-MY" sz="1800" i="1" dirty="0" err="1">
                <a:latin typeface="Times New Roman" panose="02020603050405020304" pitchFamily="18" charset="0"/>
                <a:cs typeface="Times New Roman" panose="02020603050405020304" pitchFamily="18" charset="0"/>
              </a:rPr>
              <a:t>Intell</a:t>
            </a:r>
            <a:r>
              <a:rPr lang="en-MY" sz="1800" i="1" dirty="0">
                <a:latin typeface="Times New Roman" panose="02020603050405020304" pitchFamily="18" charset="0"/>
                <a:cs typeface="Times New Roman" panose="02020603050405020304" pitchFamily="18" charset="0"/>
              </a:rPr>
              <a:t>. Syst. 5, 113–126</a:t>
            </a:r>
            <a:r>
              <a:rPr lang="en-MY" sz="1800" dirty="0">
                <a:latin typeface="Times New Roman" panose="02020603050405020304" pitchFamily="18" charset="0"/>
                <a:cs typeface="Times New Roman" panose="02020603050405020304" pitchFamily="18" charset="0"/>
              </a:rPr>
              <a:t>. Retrieved from https://doi.org/10.1007/s40747-018-0087-7 </a:t>
            </a:r>
          </a:p>
          <a:p>
            <a:r>
              <a:rPr lang="en-MY" sz="1800" dirty="0">
                <a:latin typeface="Times New Roman" panose="02020603050405020304" pitchFamily="18" charset="0"/>
                <a:cs typeface="Times New Roman" panose="02020603050405020304" pitchFamily="18" charset="0"/>
              </a:rPr>
              <a:t>Garg, H. (2017). </a:t>
            </a:r>
            <a:r>
              <a:rPr lang="en-MY" sz="1800" i="1" dirty="0">
                <a:latin typeface="Times New Roman" panose="02020603050405020304" pitchFamily="18" charset="0"/>
                <a:cs typeface="Times New Roman" panose="02020603050405020304" pitchFamily="18" charset="0"/>
              </a:rPr>
              <a:t>Confidence levels based Pythagorean fuzzy aggregation operators and its application to decision-making process. Computational and Mathematical Organization Theory, 23(4), 546-571.</a:t>
            </a:r>
            <a:r>
              <a:rPr lang="en-MY" sz="1800" dirty="0">
                <a:latin typeface="Times New Roman" panose="02020603050405020304" pitchFamily="18" charset="0"/>
                <a:cs typeface="Times New Roman" panose="02020603050405020304" pitchFamily="18" charset="0"/>
              </a:rPr>
              <a:t>  </a:t>
            </a:r>
          </a:p>
          <a:p>
            <a:r>
              <a:rPr lang="en-MY" sz="1800" dirty="0">
                <a:latin typeface="Times New Roman" panose="02020603050405020304" pitchFamily="18" charset="0"/>
                <a:cs typeface="Times New Roman" panose="02020603050405020304" pitchFamily="18" charset="0"/>
              </a:rPr>
              <a:t>Hwang, &amp; C. L., &amp; Yoon, K. (1981). </a:t>
            </a:r>
            <a:r>
              <a:rPr lang="en-MY" sz="1800" i="1" dirty="0">
                <a:latin typeface="Times New Roman" panose="02020603050405020304" pitchFamily="18" charset="0"/>
                <a:cs typeface="Times New Roman" panose="02020603050405020304" pitchFamily="18" charset="0"/>
              </a:rPr>
              <a:t>Methods for multiple attribute decision making. In Multiple attribute decision making (pp. 58-191).</a:t>
            </a:r>
            <a:r>
              <a:rPr lang="en-MY" sz="1800" dirty="0">
                <a:latin typeface="Times New Roman" panose="02020603050405020304" pitchFamily="18" charset="0"/>
                <a:cs typeface="Times New Roman" panose="02020603050405020304" pitchFamily="18" charset="0"/>
              </a:rPr>
              <a:t> Springer, Berlin, Heidelberg</a:t>
            </a:r>
            <a:r>
              <a:rPr lang="en-MY" sz="1800" dirty="0" smtClean="0">
                <a:latin typeface="Times New Roman" panose="02020603050405020304" pitchFamily="18" charset="0"/>
                <a:cs typeface="Times New Roman" panose="02020603050405020304" pitchFamily="18" charset="0"/>
              </a:rPr>
              <a:t>.</a:t>
            </a:r>
            <a:r>
              <a:rPr lang="en-MY" sz="1800" dirty="0"/>
              <a:t> </a:t>
            </a:r>
          </a:p>
        </p:txBody>
      </p:sp>
    </p:spTree>
    <p:extLst>
      <p:ext uri="{BB962C8B-B14F-4D97-AF65-F5344CB8AC3E}">
        <p14:creationId xmlns:p14="http://schemas.microsoft.com/office/powerpoint/2010/main" val="31794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INTRODUCTION</a:t>
            </a:r>
            <a:endParaRPr lang="en-MY" dirty="0"/>
          </a:p>
        </p:txBody>
      </p:sp>
      <p:sp>
        <p:nvSpPr>
          <p:cNvPr id="3" name="Content Placeholder 2"/>
          <p:cNvSpPr>
            <a:spLocks noGrp="1"/>
          </p:cNvSpPr>
          <p:nvPr>
            <p:ph idx="1"/>
          </p:nvPr>
        </p:nvSpPr>
        <p:spPr/>
        <p:txBody>
          <a:bodyPr>
            <a:normAutofit fontScale="85000" lnSpcReduction="10000"/>
          </a:bodyPr>
          <a:lstStyle/>
          <a:p>
            <a:r>
              <a:rPr lang="en-MY" sz="2000" dirty="0">
                <a:latin typeface="Times New Roman" panose="02020603050405020304" pitchFamily="18" charset="0"/>
                <a:cs typeface="Times New Roman" panose="02020603050405020304" pitchFamily="18" charset="0"/>
              </a:rPr>
              <a:t>An employee is an individual who was hired by an employer to do a specific job. The employer hires the employee after an application and interview process results in his or her selection as an </a:t>
            </a:r>
            <a:r>
              <a:rPr lang="en-MY" sz="2000" dirty="0" smtClean="0">
                <a:latin typeface="Times New Roman" panose="02020603050405020304" pitchFamily="18" charset="0"/>
                <a:cs typeface="Times New Roman" panose="02020603050405020304" pitchFamily="18" charset="0"/>
              </a:rPr>
              <a:t>employee</a:t>
            </a:r>
          </a:p>
          <a:p>
            <a:pPr marL="0" indent="0">
              <a:buNone/>
            </a:pPr>
            <a:endParaRPr lang="en-MY" sz="2000" dirty="0" smtClean="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In a non-union workplace, every employee negotiates on their own; the terms of employment are not universal between all positions. </a:t>
            </a:r>
            <a:endParaRPr lang="en-MY" sz="2000" dirty="0" smtClean="0">
              <a:latin typeface="Times New Roman" panose="02020603050405020304" pitchFamily="18" charset="0"/>
              <a:cs typeface="Times New Roman" panose="02020603050405020304" pitchFamily="18" charset="0"/>
            </a:endParaRPr>
          </a:p>
          <a:p>
            <a:pPr marL="0" indent="0">
              <a:buNone/>
            </a:pPr>
            <a:endParaRPr lang="en-MY" sz="2000" dirty="0" smtClean="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In the organizational context, an employee is an important asset for organization to achieve their goal and objectives. Employee performance appraisal is an important aspect of human resources management in order to asses each employee’s contribution to the company. </a:t>
            </a:r>
            <a:endParaRPr lang="en-MY" sz="2000" dirty="0" smtClean="0">
              <a:latin typeface="Times New Roman" panose="02020603050405020304" pitchFamily="18" charset="0"/>
              <a:cs typeface="Times New Roman" panose="02020603050405020304" pitchFamily="18" charset="0"/>
            </a:endParaRPr>
          </a:p>
          <a:p>
            <a:pPr marL="0" indent="0">
              <a:buNone/>
            </a:pPr>
            <a:endParaRPr lang="en-MY" sz="2000" dirty="0" smtClean="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 selection of the best employees is one of the process of evaluating how well the performance of the employees is adjust to the standards set by the company and usually done by top management such as General Manager or Director</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61650365"/>
      </p:ext>
    </p:extLst>
  </p:cSld>
  <p:clrMapOvr>
    <a:masterClrMapping/>
  </p:clrMapOvr>
  <mc:AlternateContent xmlns:mc="http://schemas.openxmlformats.org/markup-compatibility/2006" xmlns:p14="http://schemas.microsoft.com/office/powerpoint/2010/main">
    <mc:Choice Requires="p14">
      <p:transition spd="slow" p14:dur="2000" advTm="2547"/>
    </mc:Choice>
    <mc:Fallback xmlns="">
      <p:transition spd="slow" advTm="2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7418"/>
            <a:ext cx="10515600" cy="5359545"/>
          </a:xfrm>
        </p:spPr>
        <p:txBody>
          <a:bodyPr>
            <a:normAutofit/>
          </a:bodyPr>
          <a:lstStyle/>
          <a:p>
            <a:r>
              <a:rPr lang="en-MY" dirty="0" smtClean="0">
                <a:latin typeface="Times New Roman" panose="02020603050405020304" pitchFamily="18" charset="0"/>
                <a:cs typeface="Times New Roman" panose="02020603050405020304" pitchFamily="18" charset="0"/>
              </a:rPr>
              <a:t>It</a:t>
            </a:r>
            <a:r>
              <a:rPr lang="en-MY" sz="2000" dirty="0" smtClean="0">
                <a:latin typeface="Times New Roman" panose="02020603050405020304" pitchFamily="18" charset="0"/>
                <a:cs typeface="Times New Roman" panose="02020603050405020304" pitchFamily="18" charset="0"/>
              </a:rPr>
              <a:t> </a:t>
            </a:r>
            <a:r>
              <a:rPr lang="en-MY" sz="2000" dirty="0">
                <a:latin typeface="Times New Roman" panose="02020603050405020304" pitchFamily="18" charset="0"/>
                <a:cs typeface="Times New Roman" panose="02020603050405020304" pitchFamily="18" charset="0"/>
              </a:rPr>
              <a:t>is necessary to build a decision support system that can help facilitate the decision maker in determining the best choice based on standard criteria, faster, and more objective</a:t>
            </a:r>
            <a:r>
              <a:rPr lang="en-MY" sz="2000" dirty="0" smtClean="0">
                <a:latin typeface="Times New Roman" panose="02020603050405020304" pitchFamily="18" charset="0"/>
                <a:cs typeface="Times New Roman" panose="02020603050405020304" pitchFamily="18" charset="0"/>
              </a:rPr>
              <a:t>.</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A decision support system (DSS) is an information system that supports business or organizational decision-making activities. DSSs serve the management, operations and planning levels of an organization (usually mid and higher management) and help people make decisions about problems that may be rapidly changing and not easily specified in advance</a:t>
            </a:r>
            <a:r>
              <a:rPr lang="en-MY" sz="2000" dirty="0" smtClean="0">
                <a:latin typeface="Times New Roman" panose="02020603050405020304" pitchFamily="18" charset="0"/>
                <a:cs typeface="Times New Roman" panose="02020603050405020304" pitchFamily="18" charset="0"/>
              </a:rPr>
              <a:t>.</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Therefore, the method that will used in this research </a:t>
            </a:r>
            <a:r>
              <a:rPr lang="en-MY" sz="2000" dirty="0" smtClean="0">
                <a:latin typeface="Times New Roman" panose="02020603050405020304" pitchFamily="18" charset="0"/>
                <a:cs typeface="Times New Roman" panose="02020603050405020304" pitchFamily="18" charset="0"/>
              </a:rPr>
              <a:t>is AHP and </a:t>
            </a:r>
            <a:r>
              <a:rPr lang="en-MY" sz="2000" dirty="0">
                <a:latin typeface="Times New Roman" panose="02020603050405020304" pitchFamily="18" charset="0"/>
                <a:cs typeface="Times New Roman" panose="02020603050405020304" pitchFamily="18" charset="0"/>
              </a:rPr>
              <a:t>Pythagorean Fuzzy Set (PFS) in order to fulfil the requirement of this research based on employee evaluation.</a:t>
            </a:r>
          </a:p>
        </p:txBody>
      </p:sp>
    </p:spTree>
    <p:extLst>
      <p:ext uri="{BB962C8B-B14F-4D97-AF65-F5344CB8AC3E}">
        <p14:creationId xmlns:p14="http://schemas.microsoft.com/office/powerpoint/2010/main" val="420442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PROBLEM STATEMENT</a:t>
            </a:r>
            <a:endParaRPr lang="en-MY" dirty="0"/>
          </a:p>
        </p:txBody>
      </p:sp>
      <p:sp>
        <p:nvSpPr>
          <p:cNvPr id="3" name="Content Placeholder 2"/>
          <p:cNvSpPr>
            <a:spLocks noGrp="1"/>
          </p:cNvSpPr>
          <p:nvPr>
            <p:ph idx="1"/>
          </p:nvPr>
        </p:nvSpPr>
        <p:spPr/>
        <p:txBody>
          <a:bodyPr>
            <a:normAutofit/>
          </a:bodyPr>
          <a:lstStyle/>
          <a:p>
            <a:r>
              <a:rPr lang="en-MY" sz="2000" dirty="0">
                <a:latin typeface="Times New Roman" panose="02020603050405020304" pitchFamily="18" charset="0"/>
                <a:cs typeface="Times New Roman" panose="02020603050405020304" pitchFamily="18" charset="0"/>
              </a:rPr>
              <a:t>The lack of employee recognition from employer or rewarding programs will lead to decrease the employee morale and is not motivated to perform better in their </a:t>
            </a:r>
            <a:r>
              <a:rPr lang="en-MY" sz="2000" dirty="0" smtClean="0">
                <a:latin typeface="Times New Roman" panose="02020603050405020304" pitchFamily="18" charset="0"/>
                <a:cs typeface="Times New Roman" panose="02020603050405020304" pitchFamily="18" charset="0"/>
              </a:rPr>
              <a:t>work</a:t>
            </a: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If </a:t>
            </a:r>
            <a:r>
              <a:rPr lang="en-MY" sz="2000" dirty="0">
                <a:latin typeface="Times New Roman" panose="02020603050405020304" pitchFamily="18" charset="0"/>
                <a:cs typeface="Times New Roman" panose="02020603050405020304" pitchFamily="18" charset="0"/>
              </a:rPr>
              <a:t>this happen, the company will having a problem and cannot achieve the goals and target.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It is a very necessary step that the employers need to take for the development and growth of both the company as well as the employees</a:t>
            </a:r>
          </a:p>
          <a:p>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06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OBJECTIVES</a:t>
            </a:r>
            <a:endParaRPr lang="en-MY" dirty="0"/>
          </a:p>
        </p:txBody>
      </p:sp>
      <p:sp>
        <p:nvSpPr>
          <p:cNvPr id="3" name="Content Placeholder 2"/>
          <p:cNvSpPr>
            <a:spLocks noGrp="1"/>
          </p:cNvSpPr>
          <p:nvPr>
            <p:ph idx="1"/>
          </p:nvPr>
        </p:nvSpPr>
        <p:spPr/>
        <p:txBody>
          <a:bodyPr/>
          <a:lstStyle/>
          <a:p>
            <a:r>
              <a:rPr lang="en-MY" dirty="0" smtClean="0"/>
              <a:t>To </a:t>
            </a:r>
            <a:r>
              <a:rPr lang="en-MY" dirty="0"/>
              <a:t>identify the important criteria and sub-criteria to select the best employee</a:t>
            </a:r>
            <a:r>
              <a:rPr lang="en-MY" dirty="0" smtClean="0"/>
              <a:t>.</a:t>
            </a:r>
          </a:p>
          <a:p>
            <a:pPr marL="0" indent="0">
              <a:buNone/>
            </a:pPr>
            <a:endParaRPr lang="en-MY" dirty="0"/>
          </a:p>
          <a:p>
            <a:r>
              <a:rPr lang="en-MY" dirty="0" smtClean="0"/>
              <a:t>To </a:t>
            </a:r>
            <a:r>
              <a:rPr lang="en-MY" dirty="0"/>
              <a:t>evaluate criteria and sub-criteria by using Pythagorean Fuzzy Set (PFS) method</a:t>
            </a:r>
            <a:r>
              <a:rPr lang="en-MY" dirty="0" smtClean="0"/>
              <a:t>.</a:t>
            </a:r>
          </a:p>
          <a:p>
            <a:endParaRPr lang="en-MY" dirty="0"/>
          </a:p>
          <a:p>
            <a:r>
              <a:rPr lang="en-MY" dirty="0" smtClean="0"/>
              <a:t>To </a:t>
            </a:r>
            <a:r>
              <a:rPr lang="en-MY" dirty="0"/>
              <a:t>rank the most qualified employee to being awarded the best employee of the year.</a:t>
            </a:r>
          </a:p>
        </p:txBody>
      </p:sp>
    </p:spTree>
    <p:extLst>
      <p:ext uri="{BB962C8B-B14F-4D97-AF65-F5344CB8AC3E}">
        <p14:creationId xmlns:p14="http://schemas.microsoft.com/office/powerpoint/2010/main" val="287178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SIGNIFICANCE OF THE STUDY</a:t>
            </a:r>
            <a:endParaRPr lang="en-MY" dirty="0"/>
          </a:p>
        </p:txBody>
      </p:sp>
      <p:sp>
        <p:nvSpPr>
          <p:cNvPr id="3" name="Content Placeholder 2"/>
          <p:cNvSpPr>
            <a:spLocks noGrp="1"/>
          </p:cNvSpPr>
          <p:nvPr>
            <p:ph idx="1"/>
          </p:nvPr>
        </p:nvSpPr>
        <p:spPr/>
        <p:txBody>
          <a:bodyPr>
            <a:normAutofit lnSpcReduction="10000"/>
          </a:bodyPr>
          <a:lstStyle/>
          <a:p>
            <a:r>
              <a:rPr lang="en-MY" sz="2000" dirty="0">
                <a:latin typeface="Times New Roman" panose="02020603050405020304" pitchFamily="18" charset="0"/>
                <a:cs typeface="Times New Roman" panose="02020603050405020304" pitchFamily="18" charset="0"/>
              </a:rPr>
              <a:t>The outcome of this research will benefit both the company and the </a:t>
            </a:r>
            <a:r>
              <a:rPr lang="en-MY" sz="2000" dirty="0" smtClean="0">
                <a:latin typeface="Times New Roman" panose="02020603050405020304" pitchFamily="18" charset="0"/>
                <a:cs typeface="Times New Roman" panose="02020603050405020304" pitchFamily="18" charset="0"/>
              </a:rPr>
              <a:t>employees</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 important advantage of this research is it will avoid tendencies for the decision makers or the employers to make unfair selection and mistakes during selection process.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It can </a:t>
            </a:r>
            <a:r>
              <a:rPr lang="en-MY" sz="2000" dirty="0">
                <a:latin typeface="Times New Roman" panose="02020603050405020304" pitchFamily="18" charset="0"/>
                <a:cs typeface="Times New Roman" panose="02020603050405020304" pitchFamily="18" charset="0"/>
              </a:rPr>
              <a:t>help motivates the employee to work harder to achieve company goal and target.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The </a:t>
            </a:r>
            <a:r>
              <a:rPr lang="en-MY" sz="2000" dirty="0">
                <a:latin typeface="Times New Roman" panose="02020603050405020304" pitchFamily="18" charset="0"/>
                <a:cs typeface="Times New Roman" panose="02020603050405020304" pitchFamily="18" charset="0"/>
              </a:rPr>
              <a:t>most important criteria will be references for employers to choose the best employee.</a:t>
            </a:r>
          </a:p>
          <a:p>
            <a:endParaRPr lang="en-MY" sz="2000" dirty="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33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LITERATURE REVIEW</a:t>
            </a:r>
            <a:endParaRPr lang="en-MY" dirty="0"/>
          </a:p>
        </p:txBody>
      </p:sp>
      <p:sp>
        <p:nvSpPr>
          <p:cNvPr id="3" name="Content Placeholder 2"/>
          <p:cNvSpPr>
            <a:spLocks noGrp="1"/>
          </p:cNvSpPr>
          <p:nvPr>
            <p:ph idx="1"/>
          </p:nvPr>
        </p:nvSpPr>
        <p:spPr/>
        <p:txBody>
          <a:bodyPr>
            <a:normAutofit fontScale="85000" lnSpcReduction="20000"/>
          </a:bodyPr>
          <a:lstStyle/>
          <a:p>
            <a:r>
              <a:rPr lang="en-MY" sz="2000" dirty="0">
                <a:latin typeface="Times New Roman" panose="02020603050405020304" pitchFamily="18" charset="0"/>
                <a:cs typeface="Times New Roman" panose="02020603050405020304" pitchFamily="18" charset="0"/>
              </a:rPr>
              <a:t>Fuzzy theory introduces the concept of membership function in order to deal with different linguistic variables (</a:t>
            </a:r>
            <a:r>
              <a:rPr lang="en-MY" sz="2000" dirty="0" err="1">
                <a:latin typeface="Times New Roman" panose="02020603050405020304" pitchFamily="18" charset="0"/>
                <a:cs typeface="Times New Roman" panose="02020603050405020304" pitchFamily="18" charset="0"/>
              </a:rPr>
              <a:t>Zadeh</a:t>
            </a:r>
            <a:r>
              <a:rPr lang="en-MY" sz="2000" dirty="0">
                <a:latin typeface="Times New Roman" panose="02020603050405020304" pitchFamily="18" charset="0"/>
                <a:cs typeface="Times New Roman" panose="02020603050405020304" pitchFamily="18" charset="0"/>
              </a:rPr>
              <a:t>, 1965, #49). A certain degree of fuzziness exists in terms of people’s thoughts, inference and perception. The theory aims to solve uncertain or fuzzy data in the environment. Unlike traditional Boolean logic which defines whether or not an element belongs to a crisp set (1 or 0), a fuzzy set defines a degree of belonging by a membership function</a:t>
            </a:r>
            <a:r>
              <a:rPr lang="en-MY" sz="2000" dirty="0" smtClean="0">
                <a:latin typeface="Times New Roman" panose="02020603050405020304" pitchFamily="18" charset="0"/>
                <a:cs typeface="Times New Roman" panose="02020603050405020304" pitchFamily="18" charset="0"/>
              </a:rPr>
              <a:t>.</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 AHP was firstly initiated by </a:t>
            </a:r>
            <a:r>
              <a:rPr lang="en-MY" sz="2000" dirty="0" err="1">
                <a:latin typeface="Times New Roman" panose="02020603050405020304" pitchFamily="18" charset="0"/>
                <a:cs typeface="Times New Roman" panose="02020603050405020304" pitchFamily="18" charset="0"/>
              </a:rPr>
              <a:t>Saaty</a:t>
            </a:r>
            <a:r>
              <a:rPr lang="en-MY" sz="2000" dirty="0">
                <a:latin typeface="Times New Roman" panose="02020603050405020304" pitchFamily="18" charset="0"/>
                <a:cs typeface="Times New Roman" panose="02020603050405020304" pitchFamily="18" charset="0"/>
              </a:rPr>
              <a:t> (1980). Instead of using as MCDM tool, AHP can also be used to obtain the weight of criteria. Recently, the crisp AHP is no longer use in determining the weight of criteria because the judgments provided by the DMs are uncertain, imprecise and ill-defined (</a:t>
            </a:r>
            <a:r>
              <a:rPr lang="en-MY" sz="2000" dirty="0" err="1">
                <a:latin typeface="Times New Roman" panose="02020603050405020304" pitchFamily="18" charset="0"/>
                <a:cs typeface="Times New Roman" panose="02020603050405020304" pitchFamily="18" charset="0"/>
              </a:rPr>
              <a:t>Torfi</a:t>
            </a:r>
            <a:r>
              <a:rPr lang="en-MY" sz="2000" dirty="0">
                <a:latin typeface="Times New Roman" panose="02020603050405020304" pitchFamily="18" charset="0"/>
                <a:cs typeface="Times New Roman" panose="02020603050405020304" pitchFamily="18" charset="0"/>
              </a:rPr>
              <a:t> et al. (2010)). </a:t>
            </a:r>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a:p>
            <a:r>
              <a:rPr lang="en-MY" sz="2200" dirty="0">
                <a:latin typeface="Times New Roman" panose="02020603050405020304" pitchFamily="18" charset="0"/>
                <a:cs typeface="Times New Roman" panose="02020603050405020304" pitchFamily="18" charset="0"/>
              </a:rPr>
              <a:t>Garg H (2017) presented an improved score function for the ranking order of interval-valued Pythagorean fuzzy sets (IVPFSs). Based on it, a Pythagorean fuzzy technique for order of preference by similarity to ideal solution (TOPSIS) method by taking the preferences of the experts in the form of interval-valued Pythagorean fuzzy decision matrices was discuss</a:t>
            </a:r>
          </a:p>
        </p:txBody>
      </p:sp>
    </p:spTree>
    <p:extLst>
      <p:ext uri="{BB962C8B-B14F-4D97-AF65-F5344CB8AC3E}">
        <p14:creationId xmlns:p14="http://schemas.microsoft.com/office/powerpoint/2010/main" val="225081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2109"/>
            <a:ext cx="10515600" cy="5234854"/>
          </a:xfrm>
        </p:spPr>
        <p:txBody>
          <a:bodyPr>
            <a:normAutofit/>
          </a:bodyPr>
          <a:lstStyle/>
          <a:p>
            <a:r>
              <a:rPr lang="en-MY" sz="2000" dirty="0">
                <a:latin typeface="Times New Roman" panose="02020603050405020304" pitchFamily="18" charset="0"/>
                <a:cs typeface="Times New Roman" panose="02020603050405020304" pitchFamily="18" charset="0"/>
              </a:rPr>
              <a:t>Other explorations of the theory of PFSs can be find in Peng X, Yang Y (2015). Pythagorean fuzzy set has attracted great attentions of many researchers, and subsequently, the concept has been apply to many application areas such as decision-making, aggregation operators, and information </a:t>
            </a:r>
            <a:r>
              <a:rPr lang="en-MY" sz="2000" dirty="0" smtClean="0">
                <a:latin typeface="Times New Roman" panose="02020603050405020304" pitchFamily="18" charset="0"/>
                <a:cs typeface="Times New Roman" panose="02020603050405020304" pitchFamily="18" charset="0"/>
              </a:rPr>
              <a:t>measures</a:t>
            </a:r>
          </a:p>
          <a:p>
            <a:endParaRPr lang="en-MY" sz="2000" dirty="0">
              <a:latin typeface="Times New Roman" panose="02020603050405020304" pitchFamily="18" charset="0"/>
              <a:cs typeface="Times New Roman" panose="02020603050405020304" pitchFamily="18" charset="0"/>
            </a:endParaRPr>
          </a:p>
          <a:p>
            <a:r>
              <a:rPr lang="en-MY" sz="2000" dirty="0" err="1">
                <a:latin typeface="Times New Roman" panose="02020603050405020304" pitchFamily="18" charset="0"/>
                <a:cs typeface="Times New Roman" panose="02020603050405020304" pitchFamily="18" charset="0"/>
              </a:rPr>
              <a:t>Yager</a:t>
            </a:r>
            <a:r>
              <a:rPr lang="en-MY" sz="2000" dirty="0">
                <a:latin typeface="Times New Roman" panose="02020603050405020304" pitchFamily="18" charset="0"/>
                <a:cs typeface="Times New Roman" panose="02020603050405020304" pitchFamily="18" charset="0"/>
              </a:rPr>
              <a:t> (2014) developed Pythagorean fuzzy sets (PFSs). These sets are the generalization to the IFSs which in some condition IFSs cannot address the uncertainty.  This achievement making PFS is more powerful and flexible tools to solve problems which involving </a:t>
            </a:r>
            <a:r>
              <a:rPr lang="en-MY" sz="2000" dirty="0" smtClean="0">
                <a:latin typeface="Times New Roman" panose="02020603050405020304" pitchFamily="18" charset="0"/>
                <a:cs typeface="Times New Roman" panose="02020603050405020304" pitchFamily="18" charset="0"/>
              </a:rPr>
              <a:t>uncertainty.</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Regarding this matter, the Pythagorean fuzzy set (</a:t>
            </a:r>
            <a:r>
              <a:rPr lang="en-MY" sz="2000" dirty="0" err="1">
                <a:latin typeface="Times New Roman" panose="02020603050405020304" pitchFamily="18" charset="0"/>
                <a:cs typeface="Times New Roman" panose="02020603050405020304" pitchFamily="18" charset="0"/>
              </a:rPr>
              <a:t>Yager</a:t>
            </a:r>
            <a:r>
              <a:rPr lang="en-MY" sz="2000" dirty="0">
                <a:latin typeface="Times New Roman" panose="02020603050405020304" pitchFamily="18" charset="0"/>
                <a:cs typeface="Times New Roman" panose="02020603050405020304" pitchFamily="18" charset="0"/>
              </a:rPr>
              <a:t> (2014), </a:t>
            </a:r>
            <a:r>
              <a:rPr lang="en-MY" sz="2000" dirty="0" err="1">
                <a:latin typeface="Times New Roman" panose="02020603050405020304" pitchFamily="18" charset="0"/>
                <a:cs typeface="Times New Roman" panose="02020603050405020304" pitchFamily="18" charset="0"/>
              </a:rPr>
              <a:t>Yager</a:t>
            </a:r>
            <a:r>
              <a:rPr lang="en-MY" sz="2000" dirty="0">
                <a:latin typeface="Times New Roman" panose="02020603050405020304" pitchFamily="18" charset="0"/>
                <a:cs typeface="Times New Roman" panose="02020603050405020304" pitchFamily="18" charset="0"/>
              </a:rPr>
              <a:t> and </a:t>
            </a:r>
            <a:r>
              <a:rPr lang="en-MY" sz="2000" dirty="0" err="1">
                <a:latin typeface="Times New Roman" panose="02020603050405020304" pitchFamily="18" charset="0"/>
                <a:cs typeface="Times New Roman" panose="02020603050405020304" pitchFamily="18" charset="0"/>
              </a:rPr>
              <a:t>Abbasov</a:t>
            </a:r>
            <a:r>
              <a:rPr lang="en-MY" sz="2000" dirty="0">
                <a:latin typeface="Times New Roman" panose="02020603050405020304" pitchFamily="18" charset="0"/>
                <a:cs typeface="Times New Roman" panose="02020603050405020304" pitchFamily="18" charset="0"/>
              </a:rPr>
              <a:t> (2013)) is more adequate and practical to deal with vagueness and uncertainty. PFS is a generalization of intuitionistic fuzzy sets (IFSs). Recently, many scholars have used these sets in solving MCDM problems as it provides the liberty to the DMs in expressing their thinking when it comes to the problems that involving imperfect and </a:t>
            </a:r>
            <a:r>
              <a:rPr lang="en-MY" sz="2000" dirty="0" smtClean="0">
                <a:latin typeface="Times New Roman" panose="02020603050405020304" pitchFamily="18" charset="0"/>
                <a:cs typeface="Times New Roman" panose="02020603050405020304" pitchFamily="18" charset="0"/>
              </a:rPr>
              <a:t>uncertain.</a:t>
            </a:r>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831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204</TotalTime>
  <Words>1562</Words>
  <Application>Microsoft Office PowerPoint</Application>
  <PresentationFormat>Widescreen</PresentationFormat>
  <Paragraphs>190</Paragraphs>
  <Slides>21</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Century Gothic</vt:lpstr>
      <vt:lpstr>Times New Roman</vt:lpstr>
      <vt:lpstr>Wingdings 3</vt:lpstr>
      <vt:lpstr>Ion</vt:lpstr>
      <vt:lpstr>PowerPoint Presentation</vt:lpstr>
      <vt:lpstr>OUTLINE</vt:lpstr>
      <vt:lpstr>INTRODUCTION</vt:lpstr>
      <vt:lpstr>PowerPoint Presentation</vt:lpstr>
      <vt:lpstr>PROBLEM STATEMENT</vt:lpstr>
      <vt:lpstr>OBJECTIVES</vt:lpstr>
      <vt:lpstr>SIGNIFICANCE OF THE STUDY</vt:lpstr>
      <vt:lpstr>LITERATURE REVIEW</vt:lpstr>
      <vt:lpstr>PowerPoint Presentation</vt:lpstr>
      <vt:lpstr>METHODOLOGY</vt:lpstr>
      <vt:lpstr>ANALYTICAL HIERARCY PROCESS (AHP)</vt:lpstr>
      <vt:lpstr>PowerPoint Presentation</vt:lpstr>
      <vt:lpstr>PYTHAGOREAN FUZZY NUMBER (PFN)</vt:lpstr>
      <vt:lpstr>Pythagorean Fuzzy Topsis (PFTOPSIS) </vt:lpstr>
      <vt:lpstr>PowerPoint Presentation</vt:lpstr>
      <vt:lpstr>RESULT</vt:lpstr>
      <vt:lpstr>THE FINAL RANKING OF THE EMPLOYEE</vt:lpstr>
      <vt:lpstr>CONCLUSION</vt:lpstr>
      <vt:lpstr>RECOMMENDATION</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2020-07-14T13:04:29Z</dcterms:created>
  <dcterms:modified xsi:type="dcterms:W3CDTF">2020-08-01T16:56:05Z</dcterms:modified>
</cp:coreProperties>
</file>