
<file path=[Content_Types].xml><?xml version="1.0" encoding="utf-8"?>
<Types xmlns="http://schemas.openxmlformats.org/package/2006/content-types">
  <Default Extension="tmp" ContentType="image/png"/>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pPr eaLnBrk="1" latinLnBrk="0" hangingPunct="1"/>
            <a:fld id="{C3F416CD-67A3-4CF0-A210-F6AF31AC147F}" type="datetimeFigureOut">
              <a:rPr lang="en-US" smtClean="0"/>
              <a:pPr eaLnBrk="1" latinLnBrk="0" hangingPunct="1"/>
              <a:t>8/1/2020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kumimoji="0" lang="en-US" dirty="0"/>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lgn="r" eaLnBrk="1" latinLnBrk="0" hangingPunct="1"/>
            <a:fld id="{96652B35-718D-4E28-AFEB-B694A3B357E8}" type="slidenum">
              <a:rPr kumimoji="0" lang="en-US" smtClean="0"/>
              <a:pPr algn="r" eaLnBrk="1" latinLnBrk="0" hangingPunct="1"/>
              <a:t>‹#›</a:t>
            </a:fld>
            <a:endParaRPr kumimoji="0" lang="en-US" sz="18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C3F416CD-67A3-4CF0-A210-F6AF31AC147F}" type="datetimeFigureOut">
              <a:rPr lang="en-US" smtClean="0"/>
              <a:pPr eaLnBrk="1" latinLnBrk="0" hangingPunct="1"/>
              <a:t>8/1/2020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C3F416CD-67A3-4CF0-A210-F6AF31AC147F}" type="datetimeFigureOut">
              <a:rPr lang="en-US" smtClean="0"/>
              <a:pPr eaLnBrk="1" latinLnBrk="0" hangingPunct="1"/>
              <a:t>8/1/2020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eaLnBrk="1" latinLnBrk="0" hangingPunct="1"/>
            <a:fld id="{C3F416CD-67A3-4CF0-A210-F6AF31AC147F}" type="datetimeFigureOut">
              <a:rPr lang="en-US" smtClean="0"/>
              <a:pPr eaLnBrk="1" latinLnBrk="0" hangingPunct="1"/>
              <a:t>8/1/2020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eaLnBrk="1" latinLnBrk="0" hangingPunct="1"/>
            <a:fld id="{C3F416CD-67A3-4CF0-A210-F6AF31AC147F}" type="datetimeFigureOut">
              <a:rPr lang="en-US" smtClean="0"/>
              <a:pPr eaLnBrk="1" latinLnBrk="0" hangingPunct="1"/>
              <a:t>8/1/2020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96652B35-718D-4E28-AFEB-B694A3B357E8}" type="slidenum">
              <a:rPr kumimoji="0" lang="en-US" smtClean="0"/>
              <a:pPr eaLnBrk="1" latinLnBrk="0" hangingPunct="1"/>
              <a:t>‹#›</a:t>
            </a:fld>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C3F416CD-67A3-4CF0-A210-F6AF31AC147F}" type="datetimeFigureOut">
              <a:rPr lang="en-US" smtClean="0"/>
              <a:pPr eaLnBrk="1" latinLnBrk="0" hangingPunct="1"/>
              <a:t>8/1/2020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652B35-718D-4E28-AFEB-B694A3B357E8}" type="slidenum">
              <a:rPr kumimoji="0" lang="en-US" smtClean="0"/>
              <a:pPr eaLnBrk="1" latinLnBrk="0" hangingPunct="1"/>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pPr algn="l" eaLnBrk="1" latinLnBrk="0" hangingPunct="1"/>
            <a:fld id="{C3F416CD-67A3-4CF0-A210-F6AF31AC147F}" type="datetimeFigureOut">
              <a:rPr lang="en-US" smtClean="0"/>
              <a:pPr algn="l" eaLnBrk="1" latinLnBrk="0" hangingPunct="1"/>
              <a:t>8/1/2020</a:t>
            </a:fld>
            <a:endParaRPr lang="en-US"/>
          </a:p>
        </p:txBody>
      </p:sp>
      <p:sp>
        <p:nvSpPr>
          <p:cNvPr id="27" name="Slide Number Placeholder 26"/>
          <p:cNvSpPr>
            <a:spLocks noGrp="1"/>
          </p:cNvSpPr>
          <p:nvPr>
            <p:ph type="sldNum" sz="quarter" idx="11"/>
          </p:nvPr>
        </p:nvSpPr>
        <p:spPr/>
        <p:txBody>
          <a:bodyPr rtlCol="0"/>
          <a:lstStyle/>
          <a:p>
            <a:pPr algn="r" eaLnBrk="1" latinLnBrk="0" hangingPunct="1"/>
            <a:fld id="{96652B35-718D-4E28-AFEB-B694A3B357E8}" type="slidenum">
              <a:rPr kumimoji="0" lang="en-US" smtClean="0"/>
              <a:pPr algn="r" eaLnBrk="1" latinLnBrk="0" hangingPunct="1"/>
              <a:t>‹#›</a:t>
            </a:fld>
            <a:endParaRPr kumimoji="0" lang="en-US"/>
          </a:p>
        </p:txBody>
      </p:sp>
      <p:sp>
        <p:nvSpPr>
          <p:cNvPr id="28" name="Footer Placeholder 27"/>
          <p:cNvSpPr>
            <a:spLocks noGrp="1"/>
          </p:cNvSpPr>
          <p:nvPr>
            <p:ph type="ftr" sz="quarter" idx="12"/>
          </p:nvPr>
        </p:nvSpPr>
        <p:spPr/>
        <p:txBody>
          <a:bodyPr rtlCol="0"/>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pPr eaLnBrk="1" latinLnBrk="0" hangingPunct="1"/>
            <a:fld id="{C3F416CD-67A3-4CF0-A210-F6AF31AC147F}" type="datetimeFigureOut">
              <a:rPr lang="en-US" smtClean="0"/>
              <a:pPr eaLnBrk="1" latinLnBrk="0" hangingPunct="1"/>
              <a:t>8/1/2020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kumimoji="0" lang="en-US" dirty="0"/>
          </a:p>
        </p:txBody>
      </p:sp>
      <p:sp>
        <p:nvSpPr>
          <p:cNvPr id="5" name="Slide Number Placeholder 4"/>
          <p:cNvSpPr>
            <a:spLocks noGrp="1"/>
          </p:cNvSpPr>
          <p:nvPr>
            <p:ph type="sldNum" sz="quarter" idx="12"/>
          </p:nvPr>
        </p:nvSpPr>
        <p:spPr>
          <a:xfrm>
            <a:off x="8174736" y="2272"/>
            <a:ext cx="762000" cy="365760"/>
          </a:xfrm>
        </p:spPr>
        <p:txBody>
          <a:bodyPr/>
          <a:lstStyle/>
          <a:p>
            <a:fld id="{96652B35-718D-4E28-AFEB-B694A3B357E8}"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C3F416CD-67A3-4CF0-A210-F6AF31AC147F}" type="datetimeFigureOut">
              <a:rPr lang="en-US" smtClean="0"/>
              <a:pPr eaLnBrk="1" latinLnBrk="0" hangingPunct="1"/>
              <a:t>8/1/2020</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96652B35-718D-4E28-AFEB-B694A3B357E8}"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eaLnBrk="1" latinLnBrk="0" hangingPunct="1"/>
            <a:fld id="{C3F416CD-67A3-4CF0-A210-F6AF31AC147F}" type="datetimeFigureOut">
              <a:rPr lang="en-US" smtClean="0"/>
              <a:pPr eaLnBrk="1" latinLnBrk="0" hangingPunct="1"/>
              <a:t>8/1/2020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652B35-718D-4E28-AFEB-B694A3B357E8}"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eaLnBrk="1" latinLnBrk="0" hangingPunct="1"/>
            <a:fld id="{C3F416CD-67A3-4CF0-A210-F6AF31AC147F}" type="datetimeFigureOut">
              <a:rPr lang="en-US" smtClean="0"/>
              <a:pPr eaLnBrk="1" latinLnBrk="0" hangingPunct="1"/>
              <a:t>8/1/2020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96652B35-718D-4E28-AFEB-B694A3B357E8}" type="slidenum">
              <a:rPr kumimoji="0" lang="en-US" smtClean="0"/>
              <a:pPr eaLnBrk="1" latinLnBrk="0" hangingPunct="1"/>
              <a:t>‹#›</a:t>
            </a:fld>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lgn="l" eaLnBrk="1" latinLnBrk="0" hangingPunct="1"/>
            <a:fld id="{C3F416CD-67A3-4CF0-A210-F6AF31AC147F}" type="datetimeFigureOut">
              <a:rPr lang="en-US" smtClean="0"/>
              <a:pPr algn="l" eaLnBrk="1" latinLnBrk="0" hangingPunct="1"/>
              <a:t>8/1/2020</a:t>
            </a:fld>
            <a:endParaRPr lang="en-US" sz="800" dirty="0">
              <a:solidFill>
                <a:schemeClr val="accent2"/>
              </a:solidFill>
            </a:endParaRPr>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lgn="r" eaLnBrk="1" latinLnBrk="0" hangingPunct="1"/>
            <a:endParaRPr kumimoji="0" lang="en-US" sz="800" dirty="0">
              <a:solidFill>
                <a:schemeClr val="accent2"/>
              </a:solidFill>
            </a:endParaRPr>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lgn="r" eaLnBrk="1" latinLnBrk="0" hangingPunct="1"/>
            <a:fld id="{96652B35-718D-4E28-AFEB-B694A3B357E8}" type="slidenum">
              <a:rPr kumimoji="0" lang="en-US" smtClean="0"/>
              <a:pPr algn="r" eaLnBrk="1" latinLnBrk="0" hangingPunct="1"/>
              <a:t>‹#›</a:t>
            </a:fld>
            <a:endParaRPr kumimoji="0" lang="en-US" sz="18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8.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slideLayout" Target="../slideLayouts/slideLayout8.xml"/><Relationship Id="rId1" Type="http://schemas.openxmlformats.org/officeDocument/2006/relationships/vmlDrawing" Target="../drawings/vmlDrawing4.vml"/><Relationship Id="rId5" Type="http://schemas.openxmlformats.org/officeDocument/2006/relationships/image" Target="../media/image8.w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slideLayout" Target="../slideLayouts/slideLayout8.xml"/><Relationship Id="rId1" Type="http://schemas.openxmlformats.org/officeDocument/2006/relationships/vmlDrawing" Target="../drawings/vmlDrawing5.vml"/><Relationship Id="rId5" Type="http://schemas.openxmlformats.org/officeDocument/2006/relationships/image" Target="../media/image8.wmf"/><Relationship Id="rId4" Type="http://schemas.openxmlformats.org/officeDocument/2006/relationships/oleObject" Target="../embeddings/oleObject5.bin"/></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8.xml"/><Relationship Id="rId1" Type="http://schemas.openxmlformats.org/officeDocument/2006/relationships/vmlDrawing" Target="../drawings/vmlDrawing6.vml"/><Relationship Id="rId5" Type="http://schemas.openxmlformats.org/officeDocument/2006/relationships/image" Target="../media/image8.wmf"/><Relationship Id="rId4" Type="http://schemas.openxmlformats.org/officeDocument/2006/relationships/oleObject" Target="../embeddings/oleObject6.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image" Target="../media/image6.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8.xml"/><Relationship Id="rId1" Type="http://schemas.openxmlformats.org/officeDocument/2006/relationships/vmlDrawing" Target="../drawings/vmlDrawing1.vml"/><Relationship Id="rId5" Type="http://schemas.openxmlformats.org/officeDocument/2006/relationships/image" Target="../media/image8.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8.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lgn="just"/>
            <a:r>
              <a:rPr lang="en-US" dirty="0" smtClean="0">
                <a:latin typeface="Times New Roman" pitchFamily="18" charset="0"/>
                <a:cs typeface="Times New Roman" pitchFamily="18" charset="0"/>
              </a:rPr>
              <a:t>FINDING MULTIPLE ROOTS OF NONLINEAR EQUATION USING VARIETY OF TWO-STEP METHOD</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457200" y="3899938"/>
            <a:ext cx="8382000" cy="1752600"/>
          </a:xfrm>
        </p:spPr>
        <p:txBody>
          <a:bodyPr/>
          <a:lstStyle/>
          <a:p>
            <a:pPr algn="just"/>
            <a:endParaRPr lang="en-US" b="1"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NAME: NIK NUR LAILI NAZIFA BINTI MOHD ROZI</a:t>
            </a:r>
          </a:p>
          <a:p>
            <a:pPr algn="just"/>
            <a:r>
              <a:rPr lang="en-US" b="1" dirty="0" smtClean="0">
                <a:latin typeface="Times New Roman" pitchFamily="18" charset="0"/>
                <a:cs typeface="Times New Roman" pitchFamily="18" charset="0"/>
              </a:rPr>
              <a:t>STUDENT ID: 2017696334</a:t>
            </a:r>
          </a:p>
          <a:p>
            <a:pPr algn="just"/>
            <a:r>
              <a:rPr lang="en-US" b="1" dirty="0" smtClean="0">
                <a:latin typeface="Times New Roman" pitchFamily="18" charset="0"/>
                <a:cs typeface="Times New Roman" pitchFamily="18" charset="0"/>
              </a:rPr>
              <a:t>SUPERVISOR: DR. RIVAIE BIN MOHD ALI</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543036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Text Placeholder 2"/>
              <p:cNvSpPr>
                <a:spLocks noGrp="1"/>
              </p:cNvSpPr>
              <p:nvPr>
                <p:ph type="body" idx="2"/>
              </p:nvPr>
            </p:nvSpPr>
            <p:spPr/>
            <p:style>
              <a:lnRef idx="1">
                <a:schemeClr val="dk1"/>
              </a:lnRef>
              <a:fillRef idx="2">
                <a:schemeClr val="dk1"/>
              </a:fillRef>
              <a:effectRef idx="1">
                <a:schemeClr val="dk1"/>
              </a:effectRef>
              <a:fontRef idx="minor">
                <a:schemeClr val="dk1"/>
              </a:fontRef>
            </p:style>
            <p:txBody>
              <a:bodyPr>
                <a:normAutofit/>
              </a:bodyPr>
              <a:lstStyle/>
              <a:p>
                <a:pPr marL="294894" indent="-285750" algn="just">
                  <a:buFont typeface="Wingdings" pitchFamily="2" charset="2"/>
                  <a:buChar char="§"/>
                </a:pPr>
                <a:r>
                  <a:rPr lang="en-US" sz="2800" dirty="0" smtClean="0">
                    <a:latin typeface="Times New Roman" pitchFamily="18" charset="0"/>
                    <a:cs typeface="Times New Roman" pitchFamily="18" charset="0"/>
                  </a:rPr>
                  <a:t>Numerical results for number of iterations of tolerance </a:t>
                </a:r>
                <a14:m>
                  <m:oMath xmlns:m="http://schemas.openxmlformats.org/officeDocument/2006/math">
                    <m:sSup>
                      <m:sSupPr>
                        <m:ctrlPr>
                          <a:rPr lang="en-US" sz="2800" i="1">
                            <a:latin typeface="Cambria Math"/>
                          </a:rPr>
                        </m:ctrlPr>
                      </m:sSupPr>
                      <m:e>
                        <m:r>
                          <a:rPr lang="en-US" sz="2800" i="1">
                            <a:latin typeface="Cambria Math"/>
                          </a:rPr>
                          <m:t>10</m:t>
                        </m:r>
                      </m:e>
                      <m:sup>
                        <m:r>
                          <a:rPr lang="en-US" sz="2800" i="1">
                            <a:latin typeface="Cambria Math"/>
                          </a:rPr>
                          <m:t>−</m:t>
                        </m:r>
                        <m:r>
                          <a:rPr lang="en-US" sz="2800" b="0" i="1" smtClean="0">
                            <a:latin typeface="Cambria Math"/>
                          </a:rPr>
                          <m:t>9</m:t>
                        </m:r>
                      </m:sup>
                    </m:sSup>
                  </m:oMath>
                </a14:m>
                <a:r>
                  <a:rPr lang="en-US" sz="2800" dirty="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marL="294894" indent="-285750" algn="just">
                  <a:buFont typeface="Wingdings" pitchFamily="2" charset="2"/>
                  <a:buChar char="§"/>
                </a:pPr>
                <a:r>
                  <a:rPr lang="en-US" sz="2800" dirty="0" smtClean="0">
                    <a:latin typeface="Times New Roman" pitchFamily="18" charset="0"/>
                    <a:cs typeface="Times New Roman" pitchFamily="18" charset="0"/>
                  </a:rPr>
                  <a:t>Schroder’s method is the best method compared to the other three methods.</a:t>
                </a:r>
                <a:endParaRPr lang="en-US" sz="2800" dirty="0">
                  <a:latin typeface="Times New Roman" pitchFamily="18" charset="0"/>
                  <a:cs typeface="Times New Roman" pitchFamily="18" charset="0"/>
                </a:endParaRPr>
              </a:p>
            </p:txBody>
          </p:sp>
        </mc:Choice>
        <mc:Fallback>
          <p:sp>
            <p:nvSpPr>
              <p:cNvPr id="3" name="Text Placeholder 2"/>
              <p:cNvSpPr>
                <a:spLocks noGrp="1" noRot="1" noChangeAspect="1" noMove="1" noResize="1" noEditPoints="1" noAdjustHandles="1" noChangeArrowheads="1" noChangeShapeType="1" noTextEdit="1"/>
              </p:cNvSpPr>
              <p:nvPr>
                <p:ph type="body" idx="2"/>
              </p:nvPr>
            </p:nvSpPr>
            <p:spPr>
              <a:blipFill rotWithShape="1">
                <a:blip r:embed="rId3"/>
                <a:stretch>
                  <a:fillRect/>
                </a:stretch>
              </a:blipFill>
            </p:spPr>
            <p:txBody>
              <a:bodyPr/>
              <a:lstStyle/>
              <a:p>
                <a:r>
                  <a:rPr lang="en-US">
                    <a:noFill/>
                  </a:rPr>
                  <a:t> </a:t>
                </a:r>
              </a:p>
            </p:txBody>
          </p:sp>
        </mc:Fallback>
      </mc:AlternateContent>
      <p:graphicFrame>
        <p:nvGraphicFramePr>
          <p:cNvPr id="6" name="Content Placeholder 5"/>
          <p:cNvGraphicFramePr>
            <a:graphicFrameLocks noGrp="1"/>
          </p:cNvGraphicFramePr>
          <p:nvPr>
            <p:ph sz="half" idx="1"/>
            <p:extLst>
              <p:ext uri="{D42A27DB-BD31-4B8C-83A1-F6EECF244321}">
                <p14:modId xmlns:p14="http://schemas.microsoft.com/office/powerpoint/2010/main" val="2089845997"/>
              </p:ext>
            </p:extLst>
          </p:nvPr>
        </p:nvGraphicFramePr>
        <p:xfrm>
          <a:off x="304799" y="705541"/>
          <a:ext cx="4876800" cy="5771448"/>
        </p:xfrm>
        <a:graphic>
          <a:graphicData uri="http://schemas.openxmlformats.org/drawingml/2006/table">
            <a:tbl>
              <a:tblPr firstRow="1" firstCol="1" bandRow="1">
                <a:tableStyleId>{5C22544A-7EE6-4342-B048-85BDC9FD1C3A}</a:tableStyleId>
              </a:tblPr>
              <a:tblGrid>
                <a:gridCol w="812513"/>
                <a:gridCol w="812513"/>
                <a:gridCol w="812513"/>
                <a:gridCol w="813087"/>
                <a:gridCol w="813087"/>
                <a:gridCol w="813087"/>
              </a:tblGrid>
              <a:tr h="426204">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Functions</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 </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Schroder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Halley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Li et al. (2009)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Dong method</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237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119</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47</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544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F1</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36</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40</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F2</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41</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F3</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489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6639</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447</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3057</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633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23</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95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F4</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95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fail</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F5</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4</a:t>
                      </a:r>
                      <a:endParaRPr lang="en-US" sz="900" b="1" dirty="0">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fail</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6117</a:t>
                      </a:r>
                      <a:endParaRPr lang="en-US" sz="900" b="1" dirty="0">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F6</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5</a:t>
                      </a:r>
                      <a:endParaRPr lang="en-US" sz="900" b="1" dirty="0">
                        <a:effectLst/>
                        <a:latin typeface="Times New Roman" pitchFamily="18" charset="0"/>
                        <a:ea typeface="Calibri"/>
                        <a:cs typeface="Times New Roman" pitchFamily="18" charset="0"/>
                      </a:endParaRPr>
                    </a:p>
                  </a:txBody>
                  <a:tcPr marL="28314" marR="28314" marT="0" marB="0" anchor="ctr"/>
                </a:tc>
              </a:tr>
              <a:tr h="148479">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fail</a:t>
                      </a:r>
                      <a:endParaRPr lang="en-US" sz="900" b="1" dirty="0">
                        <a:effectLst/>
                        <a:latin typeface="Times New Roman" pitchFamily="18" charset="0"/>
                        <a:ea typeface="Calibri"/>
                        <a:cs typeface="Times New Roman" pitchFamily="18" charset="0"/>
                      </a:endParaRPr>
                    </a:p>
                  </a:txBody>
                  <a:tcPr marL="28314" marR="28314" marT="0" marB="0" anchor="ctr"/>
                </a:tc>
              </a:tr>
            </a:tbl>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11421099"/>
              </p:ext>
            </p:extLst>
          </p:nvPr>
        </p:nvGraphicFramePr>
        <p:xfrm>
          <a:off x="1447800" y="762000"/>
          <a:ext cx="180975" cy="228600"/>
        </p:xfrm>
        <a:graphic>
          <a:graphicData uri="http://schemas.openxmlformats.org/presentationml/2006/ole">
            <mc:AlternateContent xmlns:mc="http://schemas.openxmlformats.org/markup-compatibility/2006">
              <mc:Choice xmlns:v="urn:schemas-microsoft-com:vml" Requires="v">
                <p:oleObj spid="_x0000_s4102" name="Equation" r:id="rId4" imgW="177646" imgH="228402" progId="Equation.DSMT4">
                  <p:embed/>
                </p:oleObj>
              </mc:Choice>
              <mc:Fallback>
                <p:oleObj name="Equation" r:id="rId4" imgW="177646" imgH="228402"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762000"/>
                        <a:ext cx="180975"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460583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Text Placeholder 2"/>
              <p:cNvSpPr>
                <a:spLocks noGrp="1"/>
              </p:cNvSpPr>
              <p:nvPr>
                <p:ph type="body" idx="2"/>
              </p:nvPr>
            </p:nvSpPr>
            <p:spPr/>
            <p:style>
              <a:lnRef idx="1">
                <a:schemeClr val="dk1"/>
              </a:lnRef>
              <a:fillRef idx="2">
                <a:schemeClr val="dk1"/>
              </a:fillRef>
              <a:effectRef idx="1">
                <a:schemeClr val="dk1"/>
              </a:effectRef>
              <a:fontRef idx="minor">
                <a:schemeClr val="dk1"/>
              </a:fontRef>
            </p:style>
            <p:txBody>
              <a:bodyPr>
                <a:normAutofit fontScale="92500" lnSpcReduction="10000"/>
              </a:bodyPr>
              <a:lstStyle/>
              <a:p>
                <a:pPr marL="294894" indent="-285750" algn="just">
                  <a:buFont typeface="Arial" pitchFamily="34" charset="0"/>
                  <a:buChar char="•"/>
                </a:pPr>
                <a:r>
                  <a:rPr lang="en-US" sz="2600" dirty="0" smtClean="0">
                    <a:latin typeface="Times New Roman" pitchFamily="18" charset="0"/>
                    <a:cs typeface="Times New Roman" pitchFamily="18" charset="0"/>
                  </a:rPr>
                  <a:t>CPU times of </a:t>
                </a:r>
                <a:r>
                  <a:rPr lang="en-US" sz="2600" dirty="0">
                    <a:latin typeface="Times New Roman" pitchFamily="18" charset="0"/>
                    <a:cs typeface="Times New Roman" pitchFamily="18" charset="0"/>
                  </a:rPr>
                  <a:t>tolerance </a:t>
                </a:r>
                <a14:m>
                  <m:oMath xmlns:m="http://schemas.openxmlformats.org/officeDocument/2006/math">
                    <m:sSup>
                      <m:sSupPr>
                        <m:ctrlPr>
                          <a:rPr lang="en-US" sz="2600" i="1">
                            <a:latin typeface="Cambria Math"/>
                          </a:rPr>
                        </m:ctrlPr>
                      </m:sSupPr>
                      <m:e>
                        <m:r>
                          <a:rPr lang="en-US" sz="2600" i="1">
                            <a:latin typeface="Cambria Math"/>
                          </a:rPr>
                          <m:t>10</m:t>
                        </m:r>
                      </m:e>
                      <m:sup>
                        <m:r>
                          <a:rPr lang="en-US" sz="2600" i="1">
                            <a:latin typeface="Cambria Math"/>
                          </a:rPr>
                          <m:t>−3</m:t>
                        </m:r>
                      </m:sup>
                    </m:sSup>
                  </m:oMath>
                </a14:m>
                <a:r>
                  <a:rPr lang="en-US" sz="2600" dirty="0">
                    <a:latin typeface="Times New Roman" pitchFamily="18" charset="0"/>
                    <a:cs typeface="Times New Roman" pitchFamily="18" charset="0"/>
                  </a:rPr>
                  <a:t>.</a:t>
                </a:r>
                <a:endParaRPr lang="en-US" sz="2600" dirty="0" smtClean="0">
                  <a:latin typeface="Times New Roman" pitchFamily="18" charset="0"/>
                  <a:cs typeface="Times New Roman" pitchFamily="18" charset="0"/>
                </a:endParaRPr>
              </a:p>
              <a:p>
                <a:pPr marL="294894" indent="-285750" algn="just">
                  <a:buFont typeface="Arial" pitchFamily="34" charset="0"/>
                  <a:buChar char="•"/>
                </a:pPr>
                <a:r>
                  <a:rPr lang="en-US" sz="2600" dirty="0" smtClean="0">
                    <a:latin typeface="Times New Roman" pitchFamily="18" charset="0"/>
                    <a:cs typeface="Times New Roman" pitchFamily="18" charset="0"/>
                  </a:rPr>
                  <a:t>The best methods are Halley’s method, Dong’s method and Schroder’s method since their CPU times are relatively small. Meanwhile, from the table, we can see that CPU time for Li et al (2009) method is really big.</a:t>
                </a:r>
                <a:endParaRPr lang="en-US" sz="2600" dirty="0">
                  <a:latin typeface="Times New Roman" pitchFamily="18" charset="0"/>
                  <a:cs typeface="Times New Roman" pitchFamily="18" charset="0"/>
                </a:endParaRPr>
              </a:p>
              <a:p>
                <a:pPr marL="294894" indent="-285750">
                  <a:buFont typeface="Arial" pitchFamily="34" charset="0"/>
                  <a:buChar char="•"/>
                </a:pPr>
                <a:endParaRPr lang="en-US" dirty="0"/>
              </a:p>
            </p:txBody>
          </p:sp>
        </mc:Choice>
        <mc:Fallback>
          <p:sp>
            <p:nvSpPr>
              <p:cNvPr id="3" name="Text Placeholder 2"/>
              <p:cNvSpPr>
                <a:spLocks noGrp="1" noRot="1" noChangeAspect="1" noMove="1" noResize="1" noEditPoints="1" noAdjustHandles="1" noChangeArrowheads="1" noChangeShapeType="1" noTextEdit="1"/>
              </p:cNvSpPr>
              <p:nvPr>
                <p:ph type="body" idx="2"/>
              </p:nvPr>
            </p:nvSpPr>
            <p:spPr>
              <a:blipFill rotWithShape="1">
                <a:blip r:embed="rId3"/>
                <a:stretch>
                  <a:fillRect/>
                </a:stretch>
              </a:blipFill>
            </p:spPr>
            <p:txBody>
              <a:bodyPr/>
              <a:lstStyle/>
              <a:p>
                <a:r>
                  <a:rPr lang="en-US">
                    <a:noFill/>
                  </a:rPr>
                  <a:t> </a:t>
                </a:r>
              </a:p>
            </p:txBody>
          </p:sp>
        </mc:Fallback>
      </mc:AlternateContent>
      <p:graphicFrame>
        <p:nvGraphicFramePr>
          <p:cNvPr id="6" name="Content Placeholder 5"/>
          <p:cNvGraphicFramePr>
            <a:graphicFrameLocks noGrp="1"/>
          </p:cNvGraphicFramePr>
          <p:nvPr>
            <p:ph sz="half" idx="1"/>
            <p:extLst>
              <p:ext uri="{D42A27DB-BD31-4B8C-83A1-F6EECF244321}">
                <p14:modId xmlns:p14="http://schemas.microsoft.com/office/powerpoint/2010/main" val="1053833710"/>
              </p:ext>
            </p:extLst>
          </p:nvPr>
        </p:nvGraphicFramePr>
        <p:xfrm>
          <a:off x="380998" y="730263"/>
          <a:ext cx="4800603" cy="5899125"/>
        </p:xfrm>
        <a:graphic>
          <a:graphicData uri="http://schemas.openxmlformats.org/drawingml/2006/table">
            <a:tbl>
              <a:tblPr firstRow="1" firstCol="1" bandRow="1">
                <a:tableStyleId>{5C22544A-7EE6-4342-B048-85BDC9FD1C3A}</a:tableStyleId>
              </a:tblPr>
              <a:tblGrid>
                <a:gridCol w="799818"/>
                <a:gridCol w="799818"/>
                <a:gridCol w="799818"/>
                <a:gridCol w="800383"/>
                <a:gridCol w="800383"/>
                <a:gridCol w="800383"/>
              </a:tblGrid>
              <a:tr h="437457">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Functions</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Schroder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Halley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Li et al. (2009)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Dong method</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 </a:t>
                      </a:r>
                      <a:endParaRPr lang="en-US" sz="900" b="1" dirty="0">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2.046875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 </a:t>
                      </a:r>
                      <a:endParaRPr lang="en-US" sz="900" b="1" dirty="0">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-1.2</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2.890625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-0.1</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F1</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0.3</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3.84375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1.171875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1.265625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1.3125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1.265625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2.03125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2.359375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1.703125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1.703125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1.484375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F2</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1.84375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1.578125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1.84375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29.625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1.40625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1.234375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1.890625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F3</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19.53125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1.609375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1.34375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21.828125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1.96875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1.796875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16.359375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1.71875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13.859375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F4</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1.71875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8.515625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1.203125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37.109375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40.5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1.046875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1.890625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F5</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1.421875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35.4375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1.421875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33.734375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1.796875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49.625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53.28125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0.984375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0.984375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F6</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44.296875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1.28125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47.796875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 </a:t>
                      </a:r>
                      <a:endParaRPr lang="en-US" sz="900" b="1" dirty="0">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45.984375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1.25</a:t>
                      </a:r>
                      <a:endParaRPr lang="en-US" sz="900" b="1" dirty="0">
                        <a:effectLst/>
                        <a:latin typeface="Times New Roman" pitchFamily="18" charset="0"/>
                        <a:ea typeface="Calibri"/>
                        <a:cs typeface="Times New Roman" pitchFamily="18" charset="0"/>
                      </a:endParaRPr>
                    </a:p>
                  </a:txBody>
                  <a:tcPr marL="28314" marR="28314" marT="0" marB="0" anchor="ctr"/>
                </a:tc>
              </a:tr>
            </a:tbl>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838580492"/>
              </p:ext>
            </p:extLst>
          </p:nvPr>
        </p:nvGraphicFramePr>
        <p:xfrm>
          <a:off x="1524000" y="762000"/>
          <a:ext cx="180975" cy="228600"/>
        </p:xfrm>
        <a:graphic>
          <a:graphicData uri="http://schemas.openxmlformats.org/presentationml/2006/ole">
            <mc:AlternateContent xmlns:mc="http://schemas.openxmlformats.org/markup-compatibility/2006">
              <mc:Choice xmlns:v="urn:schemas-microsoft-com:vml" Requires="v">
                <p:oleObj spid="_x0000_s5125" name="Equation" r:id="rId4" imgW="177646" imgH="228402" progId="Equation.DSMT4">
                  <p:embed/>
                </p:oleObj>
              </mc:Choice>
              <mc:Fallback>
                <p:oleObj name="Equation" r:id="rId4" imgW="177646" imgH="228402"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762000"/>
                        <a:ext cx="180975"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1661755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Text Placeholder 2"/>
              <p:cNvSpPr>
                <a:spLocks noGrp="1"/>
              </p:cNvSpPr>
              <p:nvPr>
                <p:ph type="body" idx="2"/>
              </p:nvPr>
            </p:nvSpPr>
            <p:spPr/>
            <p:style>
              <a:lnRef idx="1">
                <a:schemeClr val="dk1"/>
              </a:lnRef>
              <a:fillRef idx="2">
                <a:schemeClr val="dk1"/>
              </a:fillRef>
              <a:effectRef idx="1">
                <a:schemeClr val="dk1"/>
              </a:effectRef>
              <a:fontRef idx="minor">
                <a:schemeClr val="dk1"/>
              </a:fontRef>
            </p:style>
            <p:txBody>
              <a:bodyPr>
                <a:normAutofit/>
              </a:bodyPr>
              <a:lstStyle/>
              <a:p>
                <a:pPr marL="294894" indent="-285750" algn="just">
                  <a:buFont typeface="Wingdings" pitchFamily="2" charset="2"/>
                  <a:buChar char="§"/>
                </a:pPr>
                <a:r>
                  <a:rPr lang="en-US" sz="2800" dirty="0" smtClean="0">
                    <a:latin typeface="Times New Roman" pitchFamily="18" charset="0"/>
                    <a:cs typeface="Times New Roman" pitchFamily="18" charset="0"/>
                  </a:rPr>
                  <a:t>CPU times of </a:t>
                </a:r>
                <a:r>
                  <a:rPr lang="en-US" sz="2800" dirty="0">
                    <a:latin typeface="Times New Roman" pitchFamily="18" charset="0"/>
                    <a:cs typeface="Times New Roman" pitchFamily="18" charset="0"/>
                  </a:rPr>
                  <a:t>tolerance </a:t>
                </a:r>
                <a14:m>
                  <m:oMath xmlns:m="http://schemas.openxmlformats.org/officeDocument/2006/math">
                    <m:sSup>
                      <m:sSupPr>
                        <m:ctrlPr>
                          <a:rPr lang="en-US" sz="2800" i="1">
                            <a:latin typeface="Cambria Math"/>
                          </a:rPr>
                        </m:ctrlPr>
                      </m:sSupPr>
                      <m:e>
                        <m:r>
                          <a:rPr lang="en-US" sz="2800" i="1">
                            <a:latin typeface="Cambria Math"/>
                          </a:rPr>
                          <m:t>10</m:t>
                        </m:r>
                      </m:e>
                      <m:sup>
                        <m:r>
                          <a:rPr lang="en-US" sz="2800" i="1">
                            <a:latin typeface="Cambria Math"/>
                          </a:rPr>
                          <m:t>−</m:t>
                        </m:r>
                        <m:r>
                          <a:rPr lang="en-US" sz="2800" b="0" i="1" smtClean="0">
                            <a:latin typeface="Cambria Math"/>
                          </a:rPr>
                          <m:t>6</m:t>
                        </m:r>
                      </m:sup>
                    </m:sSup>
                  </m:oMath>
                </a14:m>
                <a:r>
                  <a:rPr lang="en-US" sz="2800" dirty="0">
                    <a:latin typeface="Times New Roman" pitchFamily="18" charset="0"/>
                    <a:cs typeface="Times New Roman" pitchFamily="18" charset="0"/>
                  </a:rPr>
                  <a:t>.</a:t>
                </a:r>
                <a:endParaRPr lang="en-US" sz="2800" dirty="0" smtClean="0">
                  <a:latin typeface="Times New Roman" pitchFamily="18" charset="0"/>
                  <a:cs typeface="Times New Roman" pitchFamily="18" charset="0"/>
                </a:endParaRPr>
              </a:p>
              <a:p>
                <a:pPr marL="294894" indent="-285750" algn="just">
                  <a:buFont typeface="Wingdings" pitchFamily="2" charset="2"/>
                  <a:buChar char="§"/>
                </a:pPr>
                <a:r>
                  <a:rPr lang="en-US" sz="2800" dirty="0">
                    <a:latin typeface="Times New Roman" pitchFamily="18" charset="0"/>
                    <a:cs typeface="Times New Roman" pitchFamily="18" charset="0"/>
                  </a:rPr>
                  <a:t>Halley’s method, Dong’s method and Schroder’s </a:t>
                </a:r>
                <a:r>
                  <a:rPr lang="en-US" sz="2800" dirty="0" smtClean="0">
                    <a:latin typeface="Times New Roman" pitchFamily="18" charset="0"/>
                    <a:cs typeface="Times New Roman" pitchFamily="18" charset="0"/>
                  </a:rPr>
                  <a:t>method have approximately same CPU time.</a:t>
                </a:r>
              </a:p>
              <a:p>
                <a:pPr marL="294894" indent="-285750" algn="just">
                  <a:buFont typeface="Wingdings" pitchFamily="2" charset="2"/>
                  <a:buChar char="§"/>
                </a:pPr>
                <a:r>
                  <a:rPr lang="en-US" sz="2800" dirty="0" smtClean="0">
                    <a:latin typeface="Times New Roman" pitchFamily="18" charset="0"/>
                    <a:cs typeface="Times New Roman" pitchFamily="18" charset="0"/>
                  </a:rPr>
                  <a:t>Li et al (2009) method has longer CPU time.</a:t>
                </a:r>
                <a:endParaRPr lang="en-US" sz="2800" dirty="0">
                  <a:latin typeface="Times New Roman" pitchFamily="18" charset="0"/>
                  <a:cs typeface="Times New Roman" pitchFamily="18" charset="0"/>
                </a:endParaRPr>
              </a:p>
            </p:txBody>
          </p:sp>
        </mc:Choice>
        <mc:Fallback>
          <p:sp>
            <p:nvSpPr>
              <p:cNvPr id="3" name="Text Placeholder 2"/>
              <p:cNvSpPr>
                <a:spLocks noGrp="1" noRot="1" noChangeAspect="1" noMove="1" noResize="1" noEditPoints="1" noAdjustHandles="1" noChangeArrowheads="1" noChangeShapeType="1" noTextEdit="1"/>
              </p:cNvSpPr>
              <p:nvPr>
                <p:ph type="body" idx="2"/>
              </p:nvPr>
            </p:nvSpPr>
            <p:spPr>
              <a:blipFill rotWithShape="1">
                <a:blip r:embed="rId3"/>
                <a:stretch>
                  <a:fillRect/>
                </a:stretch>
              </a:blipFill>
            </p:spPr>
            <p:txBody>
              <a:bodyPr/>
              <a:lstStyle/>
              <a:p>
                <a:r>
                  <a:rPr lang="en-US">
                    <a:noFill/>
                  </a:rPr>
                  <a:t> </a:t>
                </a:r>
              </a:p>
            </p:txBody>
          </p:sp>
        </mc:Fallback>
      </mc:AlternateContent>
      <p:graphicFrame>
        <p:nvGraphicFramePr>
          <p:cNvPr id="6" name="Content Placeholder 5"/>
          <p:cNvGraphicFramePr>
            <a:graphicFrameLocks noGrp="1"/>
          </p:cNvGraphicFramePr>
          <p:nvPr>
            <p:ph sz="half" idx="1"/>
            <p:extLst>
              <p:ext uri="{D42A27DB-BD31-4B8C-83A1-F6EECF244321}">
                <p14:modId xmlns:p14="http://schemas.microsoft.com/office/powerpoint/2010/main" val="4089990452"/>
              </p:ext>
            </p:extLst>
          </p:nvPr>
        </p:nvGraphicFramePr>
        <p:xfrm>
          <a:off x="380998" y="730263"/>
          <a:ext cx="4800603" cy="5899125"/>
        </p:xfrm>
        <a:graphic>
          <a:graphicData uri="http://schemas.openxmlformats.org/drawingml/2006/table">
            <a:tbl>
              <a:tblPr firstRow="1" firstCol="1" bandRow="1">
                <a:tableStyleId>{5C22544A-7EE6-4342-B048-85BDC9FD1C3A}</a:tableStyleId>
              </a:tblPr>
              <a:tblGrid>
                <a:gridCol w="799818"/>
                <a:gridCol w="799818"/>
                <a:gridCol w="799818"/>
                <a:gridCol w="800383"/>
                <a:gridCol w="800383"/>
                <a:gridCol w="800383"/>
              </a:tblGrid>
              <a:tr h="437457">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Functions</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Schroder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Halley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Li et al. (2009) method</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Dong method</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-2.7</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-1.2</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-0.1</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F1</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3.078125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1.609375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1.5625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1.515625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1.234375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1.1875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1.53125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1.59375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1.390625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0.984375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F2</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2.203125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26.359375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28.1875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F3</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20.015625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2.390625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24.484375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1.609375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1.234375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22.328125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1.484375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1.328125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1.6875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14.671875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1.359375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F4</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1.609375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1.28125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6.640625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1.796875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37.5625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7.203125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40.8125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39.125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F5</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32.015625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1.53125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35.765625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34.140625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50.015625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1.171875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53.65625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1.453125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51.84375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F6</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44.671875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1.703125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48.21875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1.6875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46.375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1.703125</a:t>
                      </a:r>
                      <a:endParaRPr lang="en-US" sz="900" b="1" dirty="0">
                        <a:effectLst/>
                        <a:latin typeface="Times New Roman" pitchFamily="18" charset="0"/>
                        <a:ea typeface="Calibri"/>
                        <a:cs typeface="Times New Roman" pitchFamily="18" charset="0"/>
                      </a:endParaRPr>
                    </a:p>
                  </a:txBody>
                  <a:tcPr marL="28314" marR="28314" marT="0" marB="0" anchor="ctr"/>
                </a:tc>
              </a:tr>
            </a:tbl>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966018775"/>
              </p:ext>
            </p:extLst>
          </p:nvPr>
        </p:nvGraphicFramePr>
        <p:xfrm>
          <a:off x="1524000" y="838200"/>
          <a:ext cx="180975" cy="228600"/>
        </p:xfrm>
        <a:graphic>
          <a:graphicData uri="http://schemas.openxmlformats.org/presentationml/2006/ole">
            <mc:AlternateContent xmlns:mc="http://schemas.openxmlformats.org/markup-compatibility/2006">
              <mc:Choice xmlns:v="urn:schemas-microsoft-com:vml" Requires="v">
                <p:oleObj spid="_x0000_s6149" name="Equation" r:id="rId4" imgW="177646" imgH="228402" progId="Equation.DSMT4">
                  <p:embed/>
                </p:oleObj>
              </mc:Choice>
              <mc:Fallback>
                <p:oleObj name="Equation" r:id="rId4" imgW="177646" imgH="228402"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838200"/>
                        <a:ext cx="180975"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882542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Text Placeholder 2"/>
              <p:cNvSpPr>
                <a:spLocks noGrp="1"/>
              </p:cNvSpPr>
              <p:nvPr>
                <p:ph type="body" idx="2"/>
              </p:nvPr>
            </p:nvSpPr>
            <p:spPr/>
            <p:txBody>
              <a:bodyPr>
                <a:noAutofit/>
              </a:bodyPr>
              <a:lstStyle/>
              <a:p>
                <a:pPr marL="294894" indent="-285750" algn="just">
                  <a:buFont typeface="Wingdings" pitchFamily="2" charset="2"/>
                  <a:buChar char="§"/>
                </a:pPr>
                <a:r>
                  <a:rPr lang="en-US" sz="2400" dirty="0" smtClean="0">
                    <a:latin typeface="Times New Roman" pitchFamily="18" charset="0"/>
                    <a:cs typeface="Times New Roman" pitchFamily="18" charset="0"/>
                  </a:rPr>
                  <a:t>CPU times of </a:t>
                </a:r>
                <a:r>
                  <a:rPr lang="en-US" sz="2400" dirty="0">
                    <a:latin typeface="Times New Roman" pitchFamily="18" charset="0"/>
                    <a:cs typeface="Times New Roman" pitchFamily="18" charset="0"/>
                  </a:rPr>
                  <a:t>tolerance </a:t>
                </a:r>
                <a14:m>
                  <m:oMath xmlns:m="http://schemas.openxmlformats.org/officeDocument/2006/math">
                    <m:sSup>
                      <m:sSupPr>
                        <m:ctrlPr>
                          <a:rPr lang="en-US" sz="2400" i="1">
                            <a:latin typeface="Cambria Math"/>
                          </a:rPr>
                        </m:ctrlPr>
                      </m:sSupPr>
                      <m:e>
                        <m:r>
                          <a:rPr lang="en-US" sz="2400" i="1">
                            <a:latin typeface="Cambria Math"/>
                          </a:rPr>
                          <m:t>10</m:t>
                        </m:r>
                      </m:e>
                      <m:sup>
                        <m:r>
                          <a:rPr lang="en-US" sz="2400" i="1">
                            <a:latin typeface="Cambria Math"/>
                          </a:rPr>
                          <m:t>−</m:t>
                        </m:r>
                        <m:r>
                          <a:rPr lang="en-US" sz="2400" b="0" i="1" smtClean="0">
                            <a:latin typeface="Cambria Math"/>
                          </a:rPr>
                          <m:t>9</m:t>
                        </m:r>
                      </m:sup>
                    </m:sSup>
                  </m:oMath>
                </a14:m>
                <a:r>
                  <a:rPr lang="en-US" sz="2400" dirty="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294894" indent="-285750" algn="just">
                  <a:buFont typeface="Wingdings" pitchFamily="2" charset="2"/>
                  <a:buChar char="§"/>
                </a:pPr>
                <a:r>
                  <a:rPr lang="en-US" sz="2400" dirty="0" smtClean="0">
                    <a:latin typeface="Times New Roman" pitchFamily="18" charset="0"/>
                    <a:cs typeface="Times New Roman" pitchFamily="18" charset="0"/>
                  </a:rPr>
                  <a:t>Two case of failures for initial value, </a:t>
                </a:r>
                <a14:m>
                  <m:oMath xmlns:m="http://schemas.openxmlformats.org/officeDocument/2006/math">
                    <m:sSub>
                      <m:sSubPr>
                        <m:ctrlPr>
                          <a:rPr lang="en-US" sz="2400" i="1" smtClean="0">
                            <a:latin typeface="Cambria Math"/>
                            <a:cs typeface="Times New Roman" pitchFamily="18" charset="0"/>
                          </a:rPr>
                        </m:ctrlPr>
                      </m:sSubPr>
                      <m:e>
                        <m:r>
                          <a:rPr lang="en-US" sz="2400" b="0" i="1" smtClean="0">
                            <a:latin typeface="Cambria Math"/>
                            <a:cs typeface="Times New Roman" pitchFamily="18" charset="0"/>
                          </a:rPr>
                          <m:t>𝑥</m:t>
                        </m:r>
                      </m:e>
                      <m:sub>
                        <m:r>
                          <a:rPr lang="en-US" sz="2400" b="0" i="1" smtClean="0">
                            <a:latin typeface="Cambria Math"/>
                            <a:cs typeface="Times New Roman" pitchFamily="18" charset="0"/>
                          </a:rPr>
                          <m:t>0</m:t>
                        </m:r>
                      </m:sub>
                    </m:sSub>
                    <m:r>
                      <a:rPr lang="en-US" sz="2400" b="0" i="1" smtClean="0">
                        <a:latin typeface="Cambria Math"/>
                        <a:cs typeface="Times New Roman" pitchFamily="18" charset="0"/>
                      </a:rPr>
                      <m:t> </m:t>
                    </m:r>
                  </m:oMath>
                </a14:m>
                <a:r>
                  <a:rPr lang="en-US" sz="2400" dirty="0" smtClean="0">
                    <a:latin typeface="Times New Roman" pitchFamily="18" charset="0"/>
                    <a:cs typeface="Times New Roman" pitchFamily="18" charset="0"/>
                  </a:rPr>
                  <a:t>which are at function six for Schroder’s method and at function five for Li et al (2009) method.</a:t>
                </a:r>
              </a:p>
              <a:p>
                <a:pPr marL="294894" indent="-285750" algn="just">
                  <a:buFont typeface="Wingdings" pitchFamily="2" charset="2"/>
                  <a:buChar char="§"/>
                </a:pPr>
                <a:r>
                  <a:rPr lang="en-US" sz="2400" dirty="0" smtClean="0">
                    <a:latin typeface="Times New Roman" pitchFamily="18" charset="0"/>
                    <a:cs typeface="Times New Roman" pitchFamily="18" charset="0"/>
                  </a:rPr>
                  <a:t>The best method for CPU time is Schroder’s method.</a:t>
                </a:r>
                <a:endParaRPr lang="en-US" sz="2400" dirty="0">
                  <a:latin typeface="Times New Roman" pitchFamily="18" charset="0"/>
                  <a:cs typeface="Times New Roman" pitchFamily="18" charset="0"/>
                </a:endParaRPr>
              </a:p>
            </p:txBody>
          </p:sp>
        </mc:Choice>
        <mc:Fallback>
          <p:sp>
            <p:nvSpPr>
              <p:cNvPr id="3" name="Text Placeholder 2"/>
              <p:cNvSpPr>
                <a:spLocks noGrp="1" noRot="1" noChangeAspect="1" noMove="1" noResize="1" noEditPoints="1" noAdjustHandles="1" noChangeArrowheads="1" noChangeShapeType="1" noTextEdit="1"/>
              </p:cNvSpPr>
              <p:nvPr>
                <p:ph type="body" idx="2"/>
              </p:nvPr>
            </p:nvSpPr>
            <p:spPr>
              <a:blipFill rotWithShape="1">
                <a:blip r:embed="rId3"/>
                <a:stretch>
                  <a:fillRect l="-2162" t="-1057" r="-2883"/>
                </a:stretch>
              </a:blipFill>
            </p:spPr>
            <p:txBody>
              <a:bodyPr/>
              <a:lstStyle/>
              <a:p>
                <a:r>
                  <a:rPr lang="en-US">
                    <a:noFill/>
                  </a:rPr>
                  <a:t> </a:t>
                </a:r>
              </a:p>
            </p:txBody>
          </p:sp>
        </mc:Fallback>
      </mc:AlternateContent>
      <p:graphicFrame>
        <p:nvGraphicFramePr>
          <p:cNvPr id="6" name="Content Placeholder 5"/>
          <p:cNvGraphicFramePr>
            <a:graphicFrameLocks noGrp="1"/>
          </p:cNvGraphicFramePr>
          <p:nvPr>
            <p:ph sz="half" idx="1"/>
            <p:extLst>
              <p:ext uri="{D42A27DB-BD31-4B8C-83A1-F6EECF244321}">
                <p14:modId xmlns:p14="http://schemas.microsoft.com/office/powerpoint/2010/main" val="2559435730"/>
              </p:ext>
            </p:extLst>
          </p:nvPr>
        </p:nvGraphicFramePr>
        <p:xfrm>
          <a:off x="304799" y="705541"/>
          <a:ext cx="4876800" cy="5847671"/>
        </p:xfrm>
        <a:graphic>
          <a:graphicData uri="http://schemas.openxmlformats.org/drawingml/2006/table">
            <a:tbl>
              <a:tblPr firstRow="1" firstCol="1" bandRow="1">
                <a:tableStyleId>{5C22544A-7EE6-4342-B048-85BDC9FD1C3A}</a:tableStyleId>
              </a:tblPr>
              <a:tblGrid>
                <a:gridCol w="812513"/>
                <a:gridCol w="812513"/>
                <a:gridCol w="812513"/>
                <a:gridCol w="813087"/>
                <a:gridCol w="813087"/>
                <a:gridCol w="813087"/>
              </a:tblGrid>
              <a:tr h="431831">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Functions</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Schroder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Halley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Li et al. (2009)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Dong method</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1.703125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-0.1</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1.578125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F1</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2.3125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2.78125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1.609375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1.390625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1.484375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1.109375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1.765625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1.6875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1.3125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F2</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1.15625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1.65625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1.265625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1.234375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F3</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20.484375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8.359375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24.953125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8.359375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0.984375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1.28125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15.484375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F4</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0.953125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1.375</a:t>
                      </a:r>
                      <a:endParaRPr lang="en-US" sz="900" b="1" dirty="0">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10.296875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1.328125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1.359375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37.890625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fail</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41.21875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39.453125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1.234375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F5</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32.4375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1.140625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36.171875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1.203125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34.53125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1.671875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50.484375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fail</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54.125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7.03125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52.3125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1.046875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F6</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2.109375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41.21875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1.15625</a:t>
                      </a:r>
                      <a:endParaRPr lang="en-US" sz="900" b="1" dirty="0">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1.203125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48.671875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1.515625</a:t>
                      </a:r>
                      <a:endParaRPr lang="en-US" sz="900" b="1">
                        <a:effectLst/>
                        <a:latin typeface="Times New Roman" pitchFamily="18" charset="0"/>
                        <a:ea typeface="Calibri"/>
                        <a:cs typeface="Times New Roman" pitchFamily="18" charset="0"/>
                      </a:endParaRPr>
                    </a:p>
                  </a:txBody>
                  <a:tcPr marL="28314" marR="28314" marT="0" marB="0" anchor="ctr"/>
                </a:tc>
              </a:tr>
              <a:tr h="15044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1.15625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46.859375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3.515625</a:t>
                      </a:r>
                      <a:endParaRPr lang="en-US" sz="900" b="1" dirty="0">
                        <a:effectLst/>
                        <a:latin typeface="Times New Roman" pitchFamily="18" charset="0"/>
                        <a:ea typeface="Calibri"/>
                        <a:cs typeface="Times New Roman" pitchFamily="18" charset="0"/>
                      </a:endParaRPr>
                    </a:p>
                  </a:txBody>
                  <a:tcPr marL="28314" marR="28314" marT="0" marB="0" anchor="ctr"/>
                </a:tc>
              </a:tr>
            </a:tbl>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533485934"/>
              </p:ext>
            </p:extLst>
          </p:nvPr>
        </p:nvGraphicFramePr>
        <p:xfrm>
          <a:off x="1447800" y="838200"/>
          <a:ext cx="180975" cy="228600"/>
        </p:xfrm>
        <a:graphic>
          <a:graphicData uri="http://schemas.openxmlformats.org/presentationml/2006/ole">
            <mc:AlternateContent xmlns:mc="http://schemas.openxmlformats.org/markup-compatibility/2006">
              <mc:Choice xmlns:v="urn:schemas-microsoft-com:vml" Requires="v">
                <p:oleObj spid="_x0000_s7172" name="Equation" r:id="rId4" imgW="177646" imgH="228402" progId="Equation.DSMT4">
                  <p:embed/>
                </p:oleObj>
              </mc:Choice>
              <mc:Fallback>
                <p:oleObj name="Equation" r:id="rId4" imgW="177646" imgH="228402" progId="Equation.DSMT4">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838200"/>
                        <a:ext cx="180975"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4770294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latin typeface="Times New Roman" pitchFamily="18" charset="0"/>
                <a:cs typeface="Times New Roman" pitchFamily="18" charset="0"/>
              </a:rPr>
              <a:t>CONCLUSION AND RECOMMENDATION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dirty="0">
                <a:latin typeface="Times New Roman" pitchFamily="18" charset="0"/>
                <a:cs typeface="Times New Roman" pitchFamily="18" charset="0"/>
              </a:rPr>
              <a:t>Halley’s method is the best approach when resolving these functions</a:t>
            </a:r>
            <a:r>
              <a:rPr lang="en-US" dirty="0" smtClean="0">
                <a:latin typeface="Times New Roman" pitchFamily="18" charset="0"/>
                <a:cs typeface="Times New Roman" pitchFamily="18" charset="0"/>
              </a:rPr>
              <a:t>.</a:t>
            </a:r>
          </a:p>
          <a:p>
            <a:pPr algn="just"/>
            <a:r>
              <a:rPr lang="en-US" dirty="0">
                <a:latin typeface="Times New Roman" pitchFamily="18" charset="0"/>
                <a:cs typeface="Times New Roman" pitchFamily="18" charset="0"/>
              </a:rPr>
              <a:t>In terms of CPU time, the result show that even though Schroder’s </a:t>
            </a:r>
            <a:r>
              <a:rPr lang="en-US" dirty="0" smtClean="0">
                <a:latin typeface="Times New Roman" pitchFamily="18" charset="0"/>
                <a:cs typeface="Times New Roman" pitchFamily="18" charset="0"/>
              </a:rPr>
              <a:t>method.</a:t>
            </a:r>
          </a:p>
          <a:p>
            <a:pPr algn="just"/>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est </a:t>
            </a:r>
            <a:r>
              <a:rPr lang="en-US" dirty="0">
                <a:latin typeface="Times New Roman" pitchFamily="18" charset="0"/>
                <a:cs typeface="Times New Roman" pitchFamily="18" charset="0"/>
              </a:rPr>
              <a:t>function has been applied with larger </a:t>
            </a:r>
            <a:r>
              <a:rPr lang="en-US" dirty="0" smtClean="0">
                <a:latin typeface="Times New Roman" pitchFamily="18" charset="0"/>
                <a:cs typeface="Times New Roman" pitchFamily="18" charset="0"/>
              </a:rPr>
              <a:t>intervals.</a:t>
            </a:r>
          </a:p>
          <a:p>
            <a:pPr algn="just"/>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ry </a:t>
            </a:r>
            <a:r>
              <a:rPr lang="en-US" dirty="0">
                <a:latin typeface="Times New Roman" pitchFamily="18" charset="0"/>
                <a:cs typeface="Times New Roman" pitchFamily="18" charset="0"/>
              </a:rPr>
              <a:t>on more different functions try on more different </a:t>
            </a:r>
            <a:r>
              <a:rPr lang="en-US" dirty="0" smtClean="0">
                <a:latin typeface="Times New Roman" pitchFamily="18" charset="0"/>
                <a:cs typeface="Times New Roman" pitchFamily="18" charset="0"/>
              </a:rPr>
              <a:t>functions.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02577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0"/>
            <a:ext cx="8229600" cy="1069848"/>
          </a:xfrm>
        </p:spPr>
        <p:txBody>
          <a:bodyPr>
            <a:noAutofit/>
          </a:bodyPr>
          <a:lstStyle/>
          <a:p>
            <a:pPr algn="ctr"/>
            <a:r>
              <a:rPr lang="en-US" sz="7200" b="1" dirty="0" smtClean="0">
                <a:latin typeface="Times New Roman" pitchFamily="18" charset="0"/>
                <a:cs typeface="Times New Roman" pitchFamily="18" charset="0"/>
              </a:rPr>
              <a:t>THANK YOU</a:t>
            </a:r>
            <a:endParaRPr lang="en-US" sz="7200" b="1" dirty="0">
              <a:latin typeface="Times New Roman" pitchFamily="18" charset="0"/>
              <a:cs typeface="Times New Roman" pitchFamily="18" charset="0"/>
            </a:endParaRPr>
          </a:p>
        </p:txBody>
      </p:sp>
    </p:spTree>
    <p:extLst>
      <p:ext uri="{BB962C8B-B14F-4D97-AF65-F5344CB8AC3E}">
        <p14:creationId xmlns:p14="http://schemas.microsoft.com/office/powerpoint/2010/main" val="1889237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itchFamily="18" charset="0"/>
                <a:cs typeface="Times New Roman" pitchFamily="18" charset="0"/>
              </a:rPr>
              <a:t>INTRODUCTION</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algn="just"/>
            <a:r>
              <a:rPr lang="en-US" dirty="0">
                <a:latin typeface="Times New Roman" pitchFamily="18" charset="0"/>
                <a:cs typeface="Times New Roman" pitchFamily="18" charset="0"/>
              </a:rPr>
              <a:t>Numerical analysis is a field of mathematics and computer science that creates, analyzes and implements algorithms to obtain numerical solutions to continuous variables problem (Atkinson, K., 2017). </a:t>
            </a:r>
            <a:endParaRPr lang="en-US" dirty="0" smtClean="0">
              <a:latin typeface="Times New Roman" pitchFamily="18" charset="0"/>
              <a:cs typeface="Times New Roman" pitchFamily="18" charset="0"/>
            </a:endParaRPr>
          </a:p>
          <a:p>
            <a:pPr algn="just"/>
            <a:r>
              <a:rPr lang="en-US" dirty="0">
                <a:latin typeface="Times New Roman" pitchFamily="18" charset="0"/>
                <a:cs typeface="Times New Roman" pitchFamily="18" charset="0"/>
              </a:rPr>
              <a:t>It is very important in numerical analysis to find the origin of nonlinear equations and has many applications in engineering and other applied sciences. </a:t>
            </a:r>
            <a:endParaRPr lang="en-US" dirty="0" smtClean="0">
              <a:latin typeface="Times New Roman" pitchFamily="18" charset="0"/>
              <a:cs typeface="Times New Roman" pitchFamily="18" charset="0"/>
            </a:endParaRPr>
          </a:p>
          <a:p>
            <a:pPr algn="just"/>
            <a:r>
              <a:rPr lang="en-US" dirty="0">
                <a:latin typeface="Times New Roman" pitchFamily="18" charset="0"/>
                <a:cs typeface="Times New Roman" pitchFamily="18" charset="0"/>
              </a:rPr>
              <a:t>In 1685, John Wallis published the first scheme for the discovery of the roots of nonlinear equations. Its simplified description was published by Joseph </a:t>
            </a:r>
            <a:r>
              <a:rPr lang="en-US" dirty="0" err="1">
                <a:latin typeface="Times New Roman" pitchFamily="18" charset="0"/>
                <a:cs typeface="Times New Roman" pitchFamily="18" charset="0"/>
              </a:rPr>
              <a:t>Raphson</a:t>
            </a:r>
            <a:r>
              <a:rPr lang="en-US" dirty="0">
                <a:latin typeface="Times New Roman" pitchFamily="18" charset="0"/>
                <a:cs typeface="Times New Roman" pitchFamily="18" charset="0"/>
              </a:rPr>
              <a:t> in 1690 and was called the Newton-</a:t>
            </a:r>
            <a:r>
              <a:rPr lang="en-US" dirty="0" err="1">
                <a:latin typeface="Times New Roman" pitchFamily="18" charset="0"/>
                <a:cs typeface="Times New Roman" pitchFamily="18" charset="0"/>
              </a:rPr>
              <a:t>Raphson</a:t>
            </a:r>
            <a:r>
              <a:rPr lang="en-US" dirty="0">
                <a:latin typeface="Times New Roman" pitchFamily="18" charset="0"/>
                <a:cs typeface="Times New Roman" pitchFamily="18" charset="0"/>
              </a:rPr>
              <a:t> method. </a:t>
            </a:r>
            <a:endParaRPr lang="en-US" dirty="0" smtClean="0">
              <a:latin typeface="Times New Roman" pitchFamily="18" charset="0"/>
              <a:cs typeface="Times New Roman" pitchFamily="18" charset="0"/>
            </a:endParaRPr>
          </a:p>
          <a:p>
            <a:pPr algn="just"/>
            <a:r>
              <a:rPr lang="en-US" dirty="0">
                <a:latin typeface="Times New Roman" pitchFamily="18" charset="0"/>
                <a:cs typeface="Times New Roman" pitchFamily="18" charset="0"/>
              </a:rPr>
              <a:t>Given the disadvantages of Newton's method, several multipoint approaches for discovering simple root nonlinear equations have been established in the recent past utilizing Newton’s method as a first step (</a:t>
            </a:r>
            <a:r>
              <a:rPr lang="en-US" dirty="0" err="1">
                <a:latin typeface="Times New Roman" pitchFamily="18" charset="0"/>
                <a:cs typeface="Times New Roman" pitchFamily="18" charset="0"/>
              </a:rPr>
              <a:t>Zafar</a:t>
            </a:r>
            <a:r>
              <a:rPr lang="en-US" dirty="0">
                <a:latin typeface="Times New Roman" pitchFamily="18" charset="0"/>
                <a:cs typeface="Times New Roman" pitchFamily="18" charset="0"/>
              </a:rPr>
              <a:t>, F. et al., 2015).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4044088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itchFamily="18" charset="0"/>
                <a:cs typeface="Times New Roman" pitchFamily="18" charset="0"/>
              </a:rPr>
              <a:t>PROBLEM STATEMENTS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dirty="0">
                <a:latin typeface="Times New Roman" pitchFamily="18" charset="0"/>
                <a:cs typeface="Times New Roman" pitchFamily="18" charset="0"/>
              </a:rPr>
              <a:t>Method such as Bisection, Newton and Secant method are commonly used to find root govern by the </a:t>
            </a:r>
            <a:r>
              <a:rPr lang="en-US" dirty="0" smtClean="0">
                <a:latin typeface="Times New Roman" pitchFamily="18" charset="0"/>
                <a:cs typeface="Times New Roman" pitchFamily="18" charset="0"/>
              </a:rPr>
              <a:t>formula f(a).f(b) &lt; 0 .</a:t>
            </a:r>
          </a:p>
          <a:p>
            <a:pPr algn="just"/>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he </a:t>
            </a:r>
            <a:r>
              <a:rPr lang="en-US" dirty="0">
                <a:latin typeface="Times New Roman" pitchFamily="18" charset="0"/>
                <a:cs typeface="Times New Roman" pitchFamily="18" charset="0"/>
              </a:rPr>
              <a:t>first problem is numerical method fail to distinguish </a:t>
            </a:r>
            <a:r>
              <a:rPr lang="en-US" dirty="0" smtClean="0">
                <a:latin typeface="Times New Roman" pitchFamily="18" charset="0"/>
                <a:cs typeface="Times New Roman" pitchFamily="18" charset="0"/>
              </a:rPr>
              <a:t>multiple.</a:t>
            </a:r>
          </a:p>
          <a:p>
            <a:pPr algn="just"/>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he </a:t>
            </a:r>
            <a:r>
              <a:rPr lang="en-US" dirty="0">
                <a:latin typeface="Times New Roman" pitchFamily="18" charset="0"/>
                <a:cs typeface="Times New Roman" pitchFamily="18" charset="0"/>
              </a:rPr>
              <a:t>second problem is the existing methods cannot be applied to find the multiple roots. </a:t>
            </a:r>
            <a:endParaRPr lang="en-US" dirty="0" smtClean="0">
              <a:latin typeface="Times New Roman" pitchFamily="18" charset="0"/>
              <a:cs typeface="Times New Roman" pitchFamily="18" charset="0"/>
            </a:endParaRPr>
          </a:p>
          <a:p>
            <a:pPr algn="just"/>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o </a:t>
            </a:r>
            <a:r>
              <a:rPr lang="en-US" dirty="0">
                <a:latin typeface="Times New Roman" pitchFamily="18" charset="0"/>
                <a:cs typeface="Times New Roman" pitchFamily="18" charset="0"/>
              </a:rPr>
              <a:t>find the accuracy of the proposed methods and slow CPU time.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93834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OBJECTIVES</a:t>
            </a:r>
            <a:endParaRPr lang="en-US" dirty="0"/>
          </a:p>
        </p:txBody>
      </p:sp>
      <p:sp>
        <p:nvSpPr>
          <p:cNvPr id="3" name="Content Placeholder 2"/>
          <p:cNvSpPr>
            <a:spLocks noGrp="1"/>
          </p:cNvSpPr>
          <p:nvPr>
            <p:ph idx="1"/>
          </p:nvPr>
        </p:nvSpPr>
        <p:spPr/>
        <p:txBody>
          <a:bodyPr>
            <a:normAutofit/>
          </a:bodyPr>
          <a:lstStyle/>
          <a:p>
            <a:pPr algn="just"/>
            <a:r>
              <a:rPr lang="en-US" dirty="0" smtClean="0">
                <a:latin typeface="Times New Roman" pitchFamily="18" charset="0"/>
                <a:cs typeface="Times New Roman" pitchFamily="18" charset="0"/>
              </a:rPr>
              <a:t>To </a:t>
            </a:r>
            <a:r>
              <a:rPr lang="en-US" dirty="0">
                <a:latin typeface="Times New Roman" pitchFamily="18" charset="0"/>
                <a:cs typeface="Times New Roman" pitchFamily="18" charset="0"/>
              </a:rPr>
              <a:t>find the multiple root of a nonlinear function using four different numerical </a:t>
            </a:r>
            <a:r>
              <a:rPr lang="en-US" dirty="0" smtClean="0">
                <a:latin typeface="Times New Roman" pitchFamily="18" charset="0"/>
                <a:cs typeface="Times New Roman" pitchFamily="18" charset="0"/>
              </a:rPr>
              <a:t>methods</a:t>
            </a:r>
            <a:r>
              <a:rPr lang="en-US" dirty="0">
                <a:latin typeface="Times New Roman" pitchFamily="18" charset="0"/>
                <a:cs typeface="Times New Roman" pitchFamily="18" charset="0"/>
              </a:rPr>
              <a:t>. </a:t>
            </a:r>
          </a:p>
          <a:p>
            <a:pPr algn="just"/>
            <a:r>
              <a:rPr lang="en-US" dirty="0" smtClean="0">
                <a:latin typeface="Times New Roman" pitchFamily="18" charset="0"/>
                <a:cs typeface="Times New Roman" pitchFamily="18" charset="0"/>
              </a:rPr>
              <a:t>To </a:t>
            </a:r>
            <a:r>
              <a:rPr lang="en-US" dirty="0">
                <a:latin typeface="Times New Roman" pitchFamily="18" charset="0"/>
                <a:cs typeface="Times New Roman" pitchFamily="18" charset="0"/>
              </a:rPr>
              <a:t>analyze the efficiency of these numerical methods based on number of iteration and CPU time. </a:t>
            </a:r>
          </a:p>
          <a:p>
            <a:pPr algn="just"/>
            <a:r>
              <a:rPr lang="en-US" dirty="0" smtClean="0">
                <a:latin typeface="Times New Roman" pitchFamily="18" charset="0"/>
                <a:cs typeface="Times New Roman" pitchFamily="18" charset="0"/>
              </a:rPr>
              <a:t>To </a:t>
            </a:r>
            <a:r>
              <a:rPr lang="en-US" dirty="0">
                <a:latin typeface="Times New Roman" pitchFamily="18" charset="0"/>
                <a:cs typeface="Times New Roman" pitchFamily="18" charset="0"/>
              </a:rPr>
              <a:t>determine the best numerical method for finding multiple root of nonlinear function. </a:t>
            </a:r>
          </a:p>
          <a:p>
            <a:endParaRPr lang="en-US" dirty="0"/>
          </a:p>
          <a:p>
            <a:endParaRPr lang="en-US" dirty="0"/>
          </a:p>
        </p:txBody>
      </p:sp>
    </p:spTree>
    <p:extLst>
      <p:ext uri="{BB962C8B-B14F-4D97-AF65-F5344CB8AC3E}">
        <p14:creationId xmlns:p14="http://schemas.microsoft.com/office/powerpoint/2010/main" val="2202934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LITERATURE REVIEW</a:t>
            </a:r>
            <a:endParaRPr lang="en-US" dirty="0"/>
          </a:p>
        </p:txBody>
      </p:sp>
      <p:sp>
        <p:nvSpPr>
          <p:cNvPr id="3" name="Content Placeholder 2"/>
          <p:cNvSpPr>
            <a:spLocks noGrp="1"/>
          </p:cNvSpPr>
          <p:nvPr>
            <p:ph idx="1"/>
          </p:nvPr>
        </p:nvSpPr>
        <p:spPr/>
        <p:txBody>
          <a:bodyPr/>
          <a:lstStyle/>
          <a:p>
            <a:pPr algn="just"/>
            <a:r>
              <a:rPr lang="en-US" dirty="0" smtClean="0">
                <a:latin typeface="Times New Roman" pitchFamily="18" charset="0"/>
                <a:cs typeface="Times New Roman" pitchFamily="18" charset="0"/>
              </a:rPr>
              <a:t>Halley’s method:</a:t>
            </a:r>
          </a:p>
          <a:p>
            <a:endParaRPr lang="en-US" dirty="0"/>
          </a:p>
          <a:p>
            <a:endParaRPr lang="en-US" dirty="0" smtClean="0"/>
          </a:p>
          <a:p>
            <a:endParaRPr lang="en-US" dirty="0"/>
          </a:p>
          <a:p>
            <a:endParaRPr lang="en-US" dirty="0" smtClean="0"/>
          </a:p>
          <a:p>
            <a:pPr algn="just"/>
            <a:r>
              <a:rPr lang="en-US" dirty="0" smtClean="0">
                <a:latin typeface="Times New Roman" pitchFamily="18" charset="0"/>
                <a:cs typeface="Times New Roman" pitchFamily="18" charset="0"/>
              </a:rPr>
              <a:t>Schroder’s method:</a:t>
            </a:r>
          </a:p>
          <a:p>
            <a:pPr marL="109728" indent="0" algn="ctr">
              <a:buNone/>
            </a:pPr>
            <a:endParaRPr lang="en-US" dirty="0" smtClean="0">
              <a:latin typeface="Times New Roman" pitchFamily="18" charset="0"/>
              <a:cs typeface="Times New Roman" pitchFamily="18" charset="0"/>
            </a:endParaRPr>
          </a:p>
          <a:p>
            <a:pPr marL="109728" indent="0" algn="ctr">
              <a:buNone/>
            </a:pPr>
            <a:endParaRPr lang="en-US" dirty="0" smtClean="0"/>
          </a:p>
          <a:p>
            <a:pPr marL="109728" indent="0" algn="ctr">
              <a:buNone/>
            </a:pP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2039" y="3057472"/>
            <a:ext cx="3592199" cy="1057327"/>
          </a:xfrm>
          <a:prstGeom prst="rect">
            <a:avLst/>
          </a:prstGeom>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2039" y="5112327"/>
            <a:ext cx="3592199" cy="824439"/>
          </a:xfrm>
          <a:prstGeom prst="rect">
            <a:avLst/>
          </a:prstGeom>
        </p:spPr>
      </p:pic>
    </p:spTree>
    <p:extLst>
      <p:ext uri="{BB962C8B-B14F-4D97-AF65-F5344CB8AC3E}">
        <p14:creationId xmlns:p14="http://schemas.microsoft.com/office/powerpoint/2010/main" val="1315568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31536"/>
          </a:xfrm>
        </p:spPr>
        <p:txBody>
          <a:bodyPr/>
          <a:lstStyle/>
          <a:p>
            <a:pPr algn="just"/>
            <a:r>
              <a:rPr lang="en-US" dirty="0" smtClean="0">
                <a:latin typeface="Times New Roman" pitchFamily="18" charset="0"/>
                <a:cs typeface="Times New Roman" pitchFamily="18" charset="0"/>
              </a:rPr>
              <a:t>Li et al (2009) method:</a:t>
            </a:r>
          </a:p>
          <a:p>
            <a:pPr algn="just"/>
            <a:endParaRPr lang="en-US" dirty="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Dong’s method:</a:t>
            </a:r>
          </a:p>
          <a:p>
            <a:pPr marL="109728" indent="0" algn="just">
              <a:buNone/>
            </a:pPr>
            <a:endParaRPr lang="en-US" dirty="0" smtClean="0">
              <a:latin typeface="Times New Roman" pitchFamily="18" charset="0"/>
              <a:cs typeface="Times New Roman" pitchFamily="18" charset="0"/>
            </a:endParaRPr>
          </a:p>
          <a:p>
            <a:pPr marL="109728" indent="0" algn="ctr">
              <a:buNone/>
            </a:pPr>
            <a:endParaRPr lang="en-US" dirty="0">
              <a:latin typeface="Times New Roman" pitchFamily="18" charset="0"/>
              <a:cs typeface="Times New Roman" pitchFamily="18" charset="0"/>
            </a:endParaRP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2600" y="1814945"/>
            <a:ext cx="5163669" cy="1371600"/>
          </a:xfrm>
          <a:prstGeom prst="rect">
            <a:avLst/>
          </a:prstGeom>
        </p:spPr>
      </p:pic>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95599" y="4571999"/>
            <a:ext cx="4020669" cy="1304415"/>
          </a:xfrm>
          <a:prstGeom prst="rect">
            <a:avLst/>
          </a:prstGeom>
        </p:spPr>
      </p:pic>
    </p:spTree>
    <p:extLst>
      <p:ext uri="{BB962C8B-B14F-4D97-AF65-F5344CB8AC3E}">
        <p14:creationId xmlns:p14="http://schemas.microsoft.com/office/powerpoint/2010/main" val="1337682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itchFamily="18" charset="0"/>
                <a:cs typeface="Times New Roman" pitchFamily="18" charset="0"/>
              </a:rPr>
              <a:t>METHODOLOGY</a:t>
            </a:r>
            <a:endParaRPr lang="en-US" b="1" dirty="0">
              <a:latin typeface="Times New Roman" pitchFamily="18" charset="0"/>
              <a:cs typeface="Times New Roman" pitchFamily="18" charset="0"/>
            </a:endParaRPr>
          </a:p>
        </p:txBody>
      </p:sp>
      <p:pic>
        <p:nvPicPr>
          <p:cNvPr id="6" name="Content Placeholder 5"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2209800"/>
            <a:ext cx="4593805" cy="3770312"/>
          </a:xfrm>
        </p:spPr>
      </p:pic>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61170" y="2590801"/>
            <a:ext cx="4148194" cy="2133600"/>
          </a:xfrm>
          <a:prstGeom prst="rect">
            <a:avLst/>
          </a:prstGeom>
        </p:spPr>
      </p:pic>
    </p:spTree>
    <p:extLst>
      <p:ext uri="{BB962C8B-B14F-4D97-AF65-F5344CB8AC3E}">
        <p14:creationId xmlns:p14="http://schemas.microsoft.com/office/powerpoint/2010/main" val="147445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0" y="685800"/>
            <a:ext cx="3383280" cy="877824"/>
          </a:xfrm>
        </p:spPr>
        <p:txBody>
          <a:bodyPr>
            <a:noAutofit/>
          </a:bodyPr>
          <a:lstStyle/>
          <a:p>
            <a:pPr algn="ctr"/>
            <a:r>
              <a:rPr lang="en-US" sz="2800" dirty="0" smtClean="0">
                <a:latin typeface="Times New Roman" pitchFamily="18" charset="0"/>
                <a:cs typeface="Times New Roman" pitchFamily="18" charset="0"/>
              </a:rPr>
              <a:t>RESULTS AND DISCUSSION</a:t>
            </a:r>
            <a:endParaRPr lang="en-US" sz="2800" dirty="0">
              <a:latin typeface="Times New Roman" pitchFamily="18" charset="0"/>
              <a:cs typeface="Times New Roman" pitchFamily="18" charset="0"/>
            </a:endParaRPr>
          </a:p>
        </p:txBody>
      </p:sp>
      <mc:AlternateContent xmlns:mc="http://schemas.openxmlformats.org/markup-compatibility/2006">
        <mc:Choice xmlns:a14="http://schemas.microsoft.com/office/drawing/2010/main" Requires="a14">
          <p:sp>
            <p:nvSpPr>
              <p:cNvPr id="3" name="Text Placeholder 2"/>
              <p:cNvSpPr>
                <a:spLocks noGrp="1"/>
              </p:cNvSpPr>
              <p:nvPr>
                <p:ph type="body" idx="2"/>
              </p:nvPr>
            </p:nvSpPr>
            <p:spPr/>
            <p:style>
              <a:lnRef idx="1">
                <a:schemeClr val="dk1"/>
              </a:lnRef>
              <a:fillRef idx="2">
                <a:schemeClr val="dk1"/>
              </a:fillRef>
              <a:effectRef idx="1">
                <a:schemeClr val="dk1"/>
              </a:effectRef>
              <a:fontRef idx="minor">
                <a:schemeClr val="dk1"/>
              </a:fontRef>
            </p:style>
            <p:txBody>
              <a:bodyPr>
                <a:normAutofit/>
              </a:bodyPr>
              <a:lstStyle/>
              <a:p>
                <a:pPr marL="294894" indent="-285750" algn="just">
                  <a:buFont typeface="Wingdings" pitchFamily="2" charset="2"/>
                  <a:buChar char="§"/>
                </a:pPr>
                <a:r>
                  <a:rPr lang="en-US" sz="2800" dirty="0" smtClean="0">
                    <a:latin typeface="Times New Roman" pitchFamily="18" charset="0"/>
                    <a:cs typeface="Times New Roman" pitchFamily="18" charset="0"/>
                  </a:rPr>
                  <a:t>Numerical results for number of iterations of tolerance </a:t>
                </a:r>
                <a14:m>
                  <m:oMath xmlns:m="http://schemas.openxmlformats.org/officeDocument/2006/math">
                    <m:sSup>
                      <m:sSupPr>
                        <m:ctrlPr>
                          <a:rPr lang="en-US" sz="2800" i="1" smtClean="0">
                            <a:latin typeface="Cambria Math"/>
                          </a:rPr>
                        </m:ctrlPr>
                      </m:sSupPr>
                      <m:e>
                        <m:r>
                          <a:rPr lang="en-US" sz="2800" b="0" i="1" smtClean="0">
                            <a:latin typeface="Cambria Math"/>
                          </a:rPr>
                          <m:t>10</m:t>
                        </m:r>
                      </m:e>
                      <m:sup>
                        <m:r>
                          <a:rPr lang="en-US" sz="2800" b="0" i="1" smtClean="0">
                            <a:latin typeface="Cambria Math"/>
                          </a:rPr>
                          <m:t>−3</m:t>
                        </m:r>
                      </m:sup>
                    </m:sSup>
                  </m:oMath>
                </a14:m>
                <a:r>
                  <a:rPr lang="en-US" sz="2800" dirty="0" smtClean="0">
                    <a:latin typeface="Times New Roman" pitchFamily="18" charset="0"/>
                    <a:cs typeface="Times New Roman" pitchFamily="18" charset="0"/>
                  </a:rPr>
                  <a:t>.</a:t>
                </a:r>
              </a:p>
              <a:p>
                <a:pPr marL="294894" indent="-285750" algn="just">
                  <a:buFont typeface="Wingdings" pitchFamily="2" charset="2"/>
                  <a:buChar char="§"/>
                </a:pPr>
                <a:r>
                  <a:rPr lang="en-US" sz="2800" dirty="0" smtClean="0">
                    <a:latin typeface="Times New Roman" pitchFamily="18" charset="0"/>
                    <a:cs typeface="Times New Roman" pitchFamily="18" charset="0"/>
                  </a:rPr>
                  <a:t>The best method is Dong’s method because it has the least number of iterations.</a:t>
                </a:r>
                <a:endParaRPr lang="en-US" sz="2800" dirty="0">
                  <a:latin typeface="Times New Roman" pitchFamily="18" charset="0"/>
                  <a:cs typeface="Times New Roman" pitchFamily="18" charset="0"/>
                </a:endParaRPr>
              </a:p>
            </p:txBody>
          </p:sp>
        </mc:Choice>
        <mc:Fallback>
          <p:sp>
            <p:nvSpPr>
              <p:cNvPr id="3" name="Text Placeholder 2"/>
              <p:cNvSpPr>
                <a:spLocks noGrp="1" noRot="1" noChangeAspect="1" noMove="1" noResize="1" noEditPoints="1" noAdjustHandles="1" noChangeArrowheads="1" noChangeShapeType="1" noTextEdit="1"/>
              </p:cNvSpPr>
              <p:nvPr>
                <p:ph type="body" idx="2"/>
              </p:nvPr>
            </p:nvSpPr>
            <p:spPr>
              <a:blipFill rotWithShape="1">
                <a:blip r:embed="rId3"/>
                <a:stretch>
                  <a:fillRect/>
                </a:stretch>
              </a:blipFill>
            </p:spPr>
            <p:txBody>
              <a:bodyPr/>
              <a:lstStyle/>
              <a:p>
                <a:r>
                  <a:rPr lang="en-US">
                    <a:noFill/>
                  </a:rPr>
                  <a:t> </a:t>
                </a:r>
              </a:p>
            </p:txBody>
          </p:sp>
        </mc:Fallback>
      </mc:AlternateContent>
      <p:graphicFrame>
        <p:nvGraphicFramePr>
          <p:cNvPr id="6" name="Content Placeholder 5"/>
          <p:cNvGraphicFramePr>
            <a:graphicFrameLocks noGrp="1"/>
          </p:cNvGraphicFramePr>
          <p:nvPr>
            <p:ph sz="half" idx="1"/>
            <p:extLst>
              <p:ext uri="{D42A27DB-BD31-4B8C-83A1-F6EECF244321}">
                <p14:modId xmlns:p14="http://schemas.microsoft.com/office/powerpoint/2010/main" val="3566176908"/>
              </p:ext>
            </p:extLst>
          </p:nvPr>
        </p:nvGraphicFramePr>
        <p:xfrm>
          <a:off x="457202" y="730251"/>
          <a:ext cx="4800597" cy="5883312"/>
        </p:xfrm>
        <a:graphic>
          <a:graphicData uri="http://schemas.openxmlformats.org/drawingml/2006/table">
            <a:tbl>
              <a:tblPr firstRow="1" firstCol="1" bandRow="1">
                <a:tableStyleId>{5C22544A-7EE6-4342-B048-85BDC9FD1C3A}</a:tableStyleId>
              </a:tblPr>
              <a:tblGrid>
                <a:gridCol w="799817"/>
                <a:gridCol w="799817"/>
                <a:gridCol w="799817"/>
                <a:gridCol w="800382"/>
                <a:gridCol w="800382"/>
                <a:gridCol w="800382"/>
              </a:tblGrid>
              <a:tr h="418592">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Functions</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Schroder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Halley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Li et al. (2009)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Dong method</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-2.7</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-1.2</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46</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-0.1</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117</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471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F1</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6</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8</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14</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76810">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F2</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14</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51</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59</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9</a:t>
                      </a:r>
                      <a:endParaRPr lang="en-US" sz="900" b="1" dirty="0">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F3</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240</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425</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26</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F4</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4</a:t>
                      </a:r>
                      <a:endParaRPr lang="en-US" sz="900" b="1" dirty="0">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42</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a:t>
                      </a:r>
                      <a:endParaRPr lang="en-US" sz="900" b="1" dirty="0">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F5</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a:t>
                      </a:r>
                      <a:endParaRPr lang="en-US" sz="900" b="1" dirty="0">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a:t>
                      </a:r>
                      <a:endParaRPr lang="en-US" sz="900" b="1" dirty="0">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6</a:t>
                      </a:r>
                      <a:endParaRPr lang="en-US" sz="900" b="1" dirty="0">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F6</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4</a:t>
                      </a:r>
                      <a:endParaRPr lang="en-US" sz="900" b="1" dirty="0">
                        <a:effectLst/>
                        <a:latin typeface="Times New Roman" pitchFamily="18" charset="0"/>
                        <a:ea typeface="Calibri"/>
                        <a:cs typeface="Times New Roman" pitchFamily="18" charset="0"/>
                      </a:endParaRPr>
                    </a:p>
                  </a:txBody>
                  <a:tcPr marL="28314" marR="28314" marT="0" marB="0" anchor="ctr"/>
                </a:tc>
              </a:tr>
              <a:tr h="152216">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a:t>
                      </a:r>
                      <a:endParaRPr lang="en-US" sz="900" b="1" dirty="0">
                        <a:effectLst/>
                        <a:latin typeface="Times New Roman" pitchFamily="18" charset="0"/>
                        <a:ea typeface="Calibri"/>
                        <a:cs typeface="Times New Roman" pitchFamily="18" charset="0"/>
                      </a:endParaRPr>
                    </a:p>
                  </a:txBody>
                  <a:tcPr marL="28314" marR="28314" marT="0" marB="0" anchor="ctr"/>
                </a:tc>
              </a:tr>
            </a:tbl>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2378281348"/>
              </p:ext>
            </p:extLst>
          </p:nvPr>
        </p:nvGraphicFramePr>
        <p:xfrm>
          <a:off x="1600200" y="838200"/>
          <a:ext cx="180975" cy="228600"/>
        </p:xfrm>
        <a:graphic>
          <a:graphicData uri="http://schemas.openxmlformats.org/presentationml/2006/ole">
            <mc:AlternateContent xmlns:mc="http://schemas.openxmlformats.org/markup-compatibility/2006">
              <mc:Choice xmlns:v="urn:schemas-microsoft-com:vml" Requires="v">
                <p:oleObj spid="_x0000_s2054" name="Equation" r:id="rId4" imgW="177646" imgH="228402" progId="Equation.DSMT4">
                  <p:embed/>
                </p:oleObj>
              </mc:Choice>
              <mc:Fallback>
                <p:oleObj name="Equation" r:id="rId4" imgW="177646" imgH="228402"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838200"/>
                        <a:ext cx="180975"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802814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Text Placeholder 2"/>
              <p:cNvSpPr>
                <a:spLocks noGrp="1"/>
              </p:cNvSpPr>
              <p:nvPr>
                <p:ph type="body" idx="2"/>
              </p:nvPr>
            </p:nvSpPr>
            <p:spPr/>
            <p:style>
              <a:lnRef idx="1">
                <a:schemeClr val="dk1"/>
              </a:lnRef>
              <a:fillRef idx="2">
                <a:schemeClr val="dk1"/>
              </a:fillRef>
              <a:effectRef idx="1">
                <a:schemeClr val="dk1"/>
              </a:effectRef>
              <a:fontRef idx="minor">
                <a:schemeClr val="dk1"/>
              </a:fontRef>
            </p:style>
            <p:txBody>
              <a:bodyPr>
                <a:noAutofit/>
              </a:bodyPr>
              <a:lstStyle/>
              <a:p>
                <a:pPr marL="294894" indent="-285750" algn="just">
                  <a:buFont typeface="Wingdings" pitchFamily="2" charset="2"/>
                  <a:buChar char="§"/>
                </a:pPr>
                <a:r>
                  <a:rPr lang="en-US" sz="2400" dirty="0" smtClean="0">
                    <a:latin typeface="Times New Roman" pitchFamily="18" charset="0"/>
                    <a:cs typeface="Times New Roman" pitchFamily="18" charset="0"/>
                  </a:rPr>
                  <a:t>Numerical results for number of iterations of tolerance </a:t>
                </a:r>
                <a14:m>
                  <m:oMath xmlns:m="http://schemas.openxmlformats.org/officeDocument/2006/math">
                    <m:sSup>
                      <m:sSupPr>
                        <m:ctrlPr>
                          <a:rPr lang="en-US" sz="2400" i="1">
                            <a:latin typeface="Cambria Math"/>
                          </a:rPr>
                        </m:ctrlPr>
                      </m:sSupPr>
                      <m:e>
                        <m:r>
                          <a:rPr lang="en-US" sz="2400" i="1">
                            <a:latin typeface="Cambria Math"/>
                          </a:rPr>
                          <m:t>10</m:t>
                        </m:r>
                      </m:e>
                      <m:sup>
                        <m:r>
                          <a:rPr lang="en-US" sz="2400" i="1">
                            <a:latin typeface="Cambria Math"/>
                          </a:rPr>
                          <m:t>−</m:t>
                        </m:r>
                        <m:r>
                          <a:rPr lang="en-US" sz="2400" b="0" i="1" smtClean="0">
                            <a:latin typeface="Cambria Math"/>
                          </a:rPr>
                          <m:t>6</m:t>
                        </m:r>
                      </m:sup>
                    </m:sSup>
                  </m:oMath>
                </a14:m>
                <a:r>
                  <a:rPr lang="en-US" sz="2400" dirty="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294894" indent="-285750" algn="just">
                  <a:buFont typeface="Wingdings" pitchFamily="2" charset="2"/>
                  <a:buChar char="§"/>
                </a:pPr>
                <a:r>
                  <a:rPr lang="en-US" sz="2400" dirty="0" smtClean="0">
                    <a:latin typeface="Times New Roman" pitchFamily="18" charset="0"/>
                    <a:cs typeface="Times New Roman" pitchFamily="18" charset="0"/>
                  </a:rPr>
                  <a:t>The best method is Schroder’s method since it has the least number of iterations.</a:t>
                </a:r>
              </a:p>
              <a:p>
                <a:pPr marL="294894" indent="-285750" algn="just">
                  <a:buFont typeface="Wingdings" pitchFamily="2" charset="2"/>
                  <a:buChar char="§"/>
                </a:pPr>
                <a:r>
                  <a:rPr lang="en-US" sz="2400" dirty="0" smtClean="0">
                    <a:latin typeface="Times New Roman" pitchFamily="18" charset="0"/>
                    <a:cs typeface="Times New Roman" pitchFamily="18" charset="0"/>
                  </a:rPr>
                  <a:t>Dong’s method is the last suitable method to used.</a:t>
                </a:r>
                <a:endParaRPr lang="en-US" sz="2400" dirty="0">
                  <a:latin typeface="Times New Roman" pitchFamily="18" charset="0"/>
                  <a:cs typeface="Times New Roman" pitchFamily="18" charset="0"/>
                </a:endParaRPr>
              </a:p>
            </p:txBody>
          </p:sp>
        </mc:Choice>
        <mc:Fallback>
          <p:sp>
            <p:nvSpPr>
              <p:cNvPr id="3" name="Text Placeholder 2"/>
              <p:cNvSpPr>
                <a:spLocks noGrp="1" noRot="1" noChangeAspect="1" noMove="1" noResize="1" noEditPoints="1" noAdjustHandles="1" noChangeArrowheads="1" noChangeShapeType="1" noTextEdit="1"/>
              </p:cNvSpPr>
              <p:nvPr>
                <p:ph type="body" idx="2"/>
              </p:nvPr>
            </p:nvSpPr>
            <p:spPr>
              <a:blipFill rotWithShape="1">
                <a:blip r:embed="rId3"/>
                <a:stretch>
                  <a:fillRect/>
                </a:stretch>
              </a:blipFill>
            </p:spPr>
            <p:txBody>
              <a:bodyPr/>
              <a:lstStyle/>
              <a:p>
                <a:r>
                  <a:rPr lang="en-US">
                    <a:noFill/>
                  </a:rPr>
                  <a:t> </a:t>
                </a:r>
              </a:p>
            </p:txBody>
          </p:sp>
        </mc:Fallback>
      </mc:AlternateContent>
      <p:graphicFrame>
        <p:nvGraphicFramePr>
          <p:cNvPr id="6" name="Content Placeholder 5"/>
          <p:cNvGraphicFramePr>
            <a:graphicFrameLocks noGrp="1"/>
          </p:cNvGraphicFramePr>
          <p:nvPr>
            <p:ph sz="half" idx="1"/>
            <p:extLst>
              <p:ext uri="{D42A27DB-BD31-4B8C-83A1-F6EECF244321}">
                <p14:modId xmlns:p14="http://schemas.microsoft.com/office/powerpoint/2010/main" val="3456785444"/>
              </p:ext>
            </p:extLst>
          </p:nvPr>
        </p:nvGraphicFramePr>
        <p:xfrm>
          <a:off x="457199" y="730263"/>
          <a:ext cx="4724400" cy="5899125"/>
        </p:xfrm>
        <a:graphic>
          <a:graphicData uri="http://schemas.openxmlformats.org/drawingml/2006/table">
            <a:tbl>
              <a:tblPr firstRow="1" firstCol="1" bandRow="1">
                <a:tableStyleId>{5C22544A-7EE6-4342-B048-85BDC9FD1C3A}</a:tableStyleId>
              </a:tblPr>
              <a:tblGrid>
                <a:gridCol w="787122"/>
                <a:gridCol w="787122"/>
                <a:gridCol w="787122"/>
                <a:gridCol w="787678"/>
                <a:gridCol w="787678"/>
                <a:gridCol w="787678"/>
              </a:tblGrid>
              <a:tr h="437457">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Functions</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Schroder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Halley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Li et al. (2009) method</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Dong method</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-2.7</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119</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-1.2</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47</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118</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509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F1</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7</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20</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28</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90</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F2</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169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164</a:t>
                      </a:r>
                      <a:endParaRPr lang="en-US" sz="900" b="1" dirty="0">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F3</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389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347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532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11</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F4</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6335</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34</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F5</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70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46</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249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99</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6</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88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F6</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0.3</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4</a:t>
                      </a:r>
                      <a:endParaRPr lang="en-US" sz="900" b="1">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1.2</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35</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118</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5</a:t>
                      </a:r>
                      <a:endParaRPr lang="en-US" sz="900" b="1" dirty="0">
                        <a:effectLst/>
                        <a:latin typeface="Times New Roman" pitchFamily="18" charset="0"/>
                        <a:ea typeface="Calibri"/>
                        <a:cs typeface="Times New Roman" pitchFamily="18" charset="0"/>
                      </a:endParaRPr>
                    </a:p>
                  </a:txBody>
                  <a:tcPr marL="28314" marR="28314" marT="0" marB="0" anchor="ctr"/>
                </a:tc>
              </a:tr>
              <a:tr h="151713">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 </a:t>
                      </a:r>
                      <a:endParaRPr lang="en-US" sz="900" b="1">
                        <a:effectLst/>
                        <a:latin typeface="Times New Roman" pitchFamily="18" charset="0"/>
                        <a:ea typeface="Calibri"/>
                        <a:cs typeface="Times New Roman" pitchFamily="18" charset="0"/>
                      </a:endParaRPr>
                    </a:p>
                  </a:txBody>
                  <a:tcPr marL="28314" marR="28314" marT="0" marB="0"/>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2.1</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10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37</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a:effectLst/>
                          <a:latin typeface="Times New Roman" pitchFamily="18" charset="0"/>
                          <a:cs typeface="Times New Roman" pitchFamily="18" charset="0"/>
                        </a:rPr>
                        <a:t>90</a:t>
                      </a:r>
                      <a:endParaRPr lang="en-US" sz="900" b="1">
                        <a:effectLst/>
                        <a:latin typeface="Times New Roman" pitchFamily="18" charset="0"/>
                        <a:ea typeface="Calibri"/>
                        <a:cs typeface="Times New Roman" pitchFamily="18" charset="0"/>
                      </a:endParaRPr>
                    </a:p>
                  </a:txBody>
                  <a:tcPr marL="28314" marR="28314" marT="0" marB="0" anchor="ctr"/>
                </a:tc>
                <a:tc>
                  <a:txBody>
                    <a:bodyPr/>
                    <a:lstStyle/>
                    <a:p>
                      <a:pPr marL="0" marR="0" algn="ctr">
                        <a:lnSpc>
                          <a:spcPct val="100000"/>
                        </a:lnSpc>
                        <a:spcBef>
                          <a:spcPts val="0"/>
                        </a:spcBef>
                        <a:spcAft>
                          <a:spcPts val="0"/>
                        </a:spcAft>
                      </a:pPr>
                      <a:r>
                        <a:rPr lang="en-US" sz="900" b="1" dirty="0">
                          <a:effectLst/>
                          <a:latin typeface="Times New Roman" pitchFamily="18" charset="0"/>
                          <a:cs typeface="Times New Roman" pitchFamily="18" charset="0"/>
                        </a:rPr>
                        <a:t>7008</a:t>
                      </a:r>
                      <a:endParaRPr lang="en-US" sz="900" b="1" dirty="0">
                        <a:effectLst/>
                        <a:latin typeface="Times New Roman" pitchFamily="18" charset="0"/>
                        <a:ea typeface="Calibri"/>
                        <a:cs typeface="Times New Roman" pitchFamily="18" charset="0"/>
                      </a:endParaRPr>
                    </a:p>
                  </a:txBody>
                  <a:tcPr marL="28314" marR="28314" marT="0" marB="0" anchor="ctr"/>
                </a:tc>
              </a:tr>
            </a:tbl>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342332508"/>
              </p:ext>
            </p:extLst>
          </p:nvPr>
        </p:nvGraphicFramePr>
        <p:xfrm>
          <a:off x="1600200" y="838200"/>
          <a:ext cx="180975" cy="228600"/>
        </p:xfrm>
        <a:graphic>
          <a:graphicData uri="http://schemas.openxmlformats.org/presentationml/2006/ole">
            <mc:AlternateContent xmlns:mc="http://schemas.openxmlformats.org/markup-compatibility/2006">
              <mc:Choice xmlns:v="urn:schemas-microsoft-com:vml" Requires="v">
                <p:oleObj spid="_x0000_s3077" name="Equation" r:id="rId4" imgW="177646" imgH="228402" progId="Equation.DSMT4">
                  <p:embed/>
                </p:oleObj>
              </mc:Choice>
              <mc:Fallback>
                <p:oleObj name="Equation" r:id="rId4" imgW="177646" imgH="228402"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838200"/>
                        <a:ext cx="180975"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7902055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75</TotalTime>
  <Words>1908</Words>
  <Application>Microsoft Office PowerPoint</Application>
  <PresentationFormat>On-screen Show (4:3)</PresentationFormat>
  <Paragraphs>1389</Paragraphs>
  <Slides>15</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7" baseType="lpstr">
      <vt:lpstr>Urban</vt:lpstr>
      <vt:lpstr>MathType 7.0 Equation</vt:lpstr>
      <vt:lpstr>FINDING MULTIPLE ROOTS OF NONLINEAR EQUATION USING VARIETY OF TWO-STEP METHOD</vt:lpstr>
      <vt:lpstr>INTRODUCTION</vt:lpstr>
      <vt:lpstr>PROBLEM STATEMENTS</vt:lpstr>
      <vt:lpstr>OBJECTIVES</vt:lpstr>
      <vt:lpstr>LITERATURE REVIEW</vt:lpstr>
      <vt:lpstr>PowerPoint Presentation</vt:lpstr>
      <vt:lpstr>METHODOLOGY</vt:lpstr>
      <vt:lpstr>RESULTS AND DISCUSSION</vt:lpstr>
      <vt:lpstr>PowerPoint Presentation</vt:lpstr>
      <vt:lpstr>PowerPoint Presentation</vt:lpstr>
      <vt:lpstr>PowerPoint Presentation</vt:lpstr>
      <vt:lpstr>PowerPoint Presentation</vt:lpstr>
      <vt:lpstr>PowerPoint Presentation</vt:lpstr>
      <vt:lpstr>CONCLUSION AND RECOMMENDATION</vt:lpstr>
      <vt:lpstr>THANK YOU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 MULTIPLE ROOTS OF NONLINEAR EQUATION USING VARIETY OF TWO-STEP METHOD</dc:title>
  <dc:creator>Asus</dc:creator>
  <cp:lastModifiedBy>Asus</cp:lastModifiedBy>
  <cp:revision>8</cp:revision>
  <dcterms:created xsi:type="dcterms:W3CDTF">2020-08-01T15:59:50Z</dcterms:created>
  <dcterms:modified xsi:type="dcterms:W3CDTF">2020-08-01T17:15:31Z</dcterms:modified>
</cp:coreProperties>
</file>