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8" r:id="rId2"/>
    <p:sldId id="273" r:id="rId3"/>
    <p:sldId id="275" r:id="rId4"/>
    <p:sldId id="276" r:id="rId5"/>
    <p:sldId id="277" r:id="rId6"/>
    <p:sldId id="278" r:id="rId7"/>
    <p:sldId id="280" r:id="rId8"/>
    <p:sldId id="281" r:id="rId9"/>
    <p:sldId id="283" r:id="rId10"/>
    <p:sldId id="293" r:id="rId11"/>
    <p:sldId id="288" r:id="rId12"/>
    <p:sldId id="282" r:id="rId13"/>
    <p:sldId id="265" r:id="rId14"/>
    <p:sldId id="269" r:id="rId15"/>
    <p:sldId id="264" r:id="rId16"/>
    <p:sldId id="286" r:id="rId17"/>
    <p:sldId id="287" r:id="rId18"/>
    <p:sldId id="279" r:id="rId19"/>
    <p:sldId id="294" r:id="rId20"/>
    <p:sldId id="289" r:id="rId21"/>
    <p:sldId id="290" r:id="rId22"/>
    <p:sldId id="292"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CC"/>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041" autoAdjust="0"/>
    <p:restoredTop sz="93418" autoAdjust="0"/>
  </p:normalViewPr>
  <p:slideViewPr>
    <p:cSldViewPr snapToGrid="0">
      <p:cViewPr varScale="1">
        <p:scale>
          <a:sx n="64" d="100"/>
          <a:sy n="64" d="100"/>
        </p:scale>
        <p:origin x="1098" y="78"/>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MY"/>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A9847E-E64A-490B-B7A1-9D191DC668C7}" type="datetimeFigureOut">
              <a:rPr lang="en-MY" smtClean="0"/>
              <a:t>27/7/2020</a:t>
            </a:fld>
            <a:endParaRPr lang="en-MY"/>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MY"/>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MY"/>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6BC4EA-33D6-4946-9D18-36BB4F34A42E}" type="slidenum">
              <a:rPr lang="en-MY" smtClean="0"/>
              <a:t>‹#›</a:t>
            </a:fld>
            <a:endParaRPr lang="en-MY"/>
          </a:p>
        </p:txBody>
      </p:sp>
    </p:spTree>
    <p:extLst>
      <p:ext uri="{BB962C8B-B14F-4D97-AF65-F5344CB8AC3E}">
        <p14:creationId xmlns:p14="http://schemas.microsoft.com/office/powerpoint/2010/main" val="10660974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5"/>
          </p:nvPr>
        </p:nvSpPr>
        <p:spPr/>
        <p:txBody>
          <a:bodyPr/>
          <a:lstStyle/>
          <a:p>
            <a:fld id="{DD6BC4EA-33D6-4946-9D18-36BB4F34A42E}" type="slidenum">
              <a:rPr lang="en-MY" smtClean="0"/>
              <a:t>14</a:t>
            </a:fld>
            <a:endParaRPr lang="en-MY"/>
          </a:p>
        </p:txBody>
      </p:sp>
    </p:spTree>
    <p:extLst>
      <p:ext uri="{BB962C8B-B14F-4D97-AF65-F5344CB8AC3E}">
        <p14:creationId xmlns:p14="http://schemas.microsoft.com/office/powerpoint/2010/main" val="40929589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93BA8-C804-4E6F-9DBB-86D12A22C8A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MY"/>
          </a:p>
        </p:txBody>
      </p:sp>
      <p:sp>
        <p:nvSpPr>
          <p:cNvPr id="3" name="Subtitle 2">
            <a:extLst>
              <a:ext uri="{FF2B5EF4-FFF2-40B4-BE49-F238E27FC236}">
                <a16:creationId xmlns:a16="http://schemas.microsoft.com/office/drawing/2014/main" id="{A371C775-A274-4EB0-8AAC-676E5725F15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MY"/>
          </a:p>
        </p:txBody>
      </p:sp>
      <p:sp>
        <p:nvSpPr>
          <p:cNvPr id="4" name="Date Placeholder 3">
            <a:extLst>
              <a:ext uri="{FF2B5EF4-FFF2-40B4-BE49-F238E27FC236}">
                <a16:creationId xmlns:a16="http://schemas.microsoft.com/office/drawing/2014/main" id="{2FC71949-55BD-4B61-B8E8-3DE548F78FD8}"/>
              </a:ext>
            </a:extLst>
          </p:cNvPr>
          <p:cNvSpPr>
            <a:spLocks noGrp="1"/>
          </p:cNvSpPr>
          <p:nvPr>
            <p:ph type="dt" sz="half" idx="10"/>
          </p:nvPr>
        </p:nvSpPr>
        <p:spPr/>
        <p:txBody>
          <a:bodyPr/>
          <a:lstStyle/>
          <a:p>
            <a:fld id="{8B8A5322-762C-4476-8D64-7B1AA0E30054}" type="datetimeFigureOut">
              <a:rPr lang="en-MY" smtClean="0"/>
              <a:t>27/7/2020</a:t>
            </a:fld>
            <a:endParaRPr lang="en-MY"/>
          </a:p>
        </p:txBody>
      </p:sp>
      <p:sp>
        <p:nvSpPr>
          <p:cNvPr id="5" name="Footer Placeholder 4">
            <a:extLst>
              <a:ext uri="{FF2B5EF4-FFF2-40B4-BE49-F238E27FC236}">
                <a16:creationId xmlns:a16="http://schemas.microsoft.com/office/drawing/2014/main" id="{9B2CC7A1-1BEF-4A2F-8FE7-B1C698087A89}"/>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7A3ED637-BD94-4303-B04C-3BDDCA303FFA}"/>
              </a:ext>
            </a:extLst>
          </p:cNvPr>
          <p:cNvSpPr>
            <a:spLocks noGrp="1"/>
          </p:cNvSpPr>
          <p:nvPr>
            <p:ph type="sldNum" sz="quarter" idx="12"/>
          </p:nvPr>
        </p:nvSpPr>
        <p:spPr/>
        <p:txBody>
          <a:bodyPr/>
          <a:lstStyle/>
          <a:p>
            <a:fld id="{F3341403-0615-4F9C-8EF6-BC289964B21A}" type="slidenum">
              <a:rPr lang="en-MY" smtClean="0"/>
              <a:t>‹#›</a:t>
            </a:fld>
            <a:endParaRPr lang="en-MY"/>
          </a:p>
        </p:txBody>
      </p:sp>
    </p:spTree>
    <p:extLst>
      <p:ext uri="{BB962C8B-B14F-4D97-AF65-F5344CB8AC3E}">
        <p14:creationId xmlns:p14="http://schemas.microsoft.com/office/powerpoint/2010/main" val="22901444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C6E7F-44CF-4910-B54E-5FFC66D38912}"/>
              </a:ext>
            </a:extLst>
          </p:cNvPr>
          <p:cNvSpPr>
            <a:spLocks noGrp="1"/>
          </p:cNvSpPr>
          <p:nvPr>
            <p:ph type="title"/>
          </p:nvPr>
        </p:nvSpPr>
        <p:spPr/>
        <p:txBody>
          <a:bodyPr/>
          <a:lstStyle/>
          <a:p>
            <a:r>
              <a:rPr lang="en-US"/>
              <a:t>Click to edit Master title style</a:t>
            </a:r>
            <a:endParaRPr lang="en-MY"/>
          </a:p>
        </p:txBody>
      </p:sp>
      <p:sp>
        <p:nvSpPr>
          <p:cNvPr id="3" name="Vertical Text Placeholder 2">
            <a:extLst>
              <a:ext uri="{FF2B5EF4-FFF2-40B4-BE49-F238E27FC236}">
                <a16:creationId xmlns:a16="http://schemas.microsoft.com/office/drawing/2014/main" id="{B62F721F-616F-496B-A3F1-52CC71351C5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7D2312D9-C6CC-468E-BC1F-3E90B8BAC1C7}"/>
              </a:ext>
            </a:extLst>
          </p:cNvPr>
          <p:cNvSpPr>
            <a:spLocks noGrp="1"/>
          </p:cNvSpPr>
          <p:nvPr>
            <p:ph type="dt" sz="half" idx="10"/>
          </p:nvPr>
        </p:nvSpPr>
        <p:spPr/>
        <p:txBody>
          <a:bodyPr/>
          <a:lstStyle/>
          <a:p>
            <a:fld id="{8B8A5322-762C-4476-8D64-7B1AA0E30054}" type="datetimeFigureOut">
              <a:rPr lang="en-MY" smtClean="0"/>
              <a:t>27/7/2020</a:t>
            </a:fld>
            <a:endParaRPr lang="en-MY"/>
          </a:p>
        </p:txBody>
      </p:sp>
      <p:sp>
        <p:nvSpPr>
          <p:cNvPr id="5" name="Footer Placeholder 4">
            <a:extLst>
              <a:ext uri="{FF2B5EF4-FFF2-40B4-BE49-F238E27FC236}">
                <a16:creationId xmlns:a16="http://schemas.microsoft.com/office/drawing/2014/main" id="{1837A96F-E13C-44F5-8F4C-DFE9ED17011F}"/>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DFE38921-2DC2-435A-81F0-26ECB9823D04}"/>
              </a:ext>
            </a:extLst>
          </p:cNvPr>
          <p:cNvSpPr>
            <a:spLocks noGrp="1"/>
          </p:cNvSpPr>
          <p:nvPr>
            <p:ph type="sldNum" sz="quarter" idx="12"/>
          </p:nvPr>
        </p:nvSpPr>
        <p:spPr/>
        <p:txBody>
          <a:bodyPr/>
          <a:lstStyle/>
          <a:p>
            <a:fld id="{F3341403-0615-4F9C-8EF6-BC289964B21A}" type="slidenum">
              <a:rPr lang="en-MY" smtClean="0"/>
              <a:t>‹#›</a:t>
            </a:fld>
            <a:endParaRPr lang="en-MY"/>
          </a:p>
        </p:txBody>
      </p:sp>
    </p:spTree>
    <p:extLst>
      <p:ext uri="{BB962C8B-B14F-4D97-AF65-F5344CB8AC3E}">
        <p14:creationId xmlns:p14="http://schemas.microsoft.com/office/powerpoint/2010/main" val="19032727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56921A2-AB5B-495C-ACE7-746FDC1C916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MY"/>
          </a:p>
        </p:txBody>
      </p:sp>
      <p:sp>
        <p:nvSpPr>
          <p:cNvPr id="3" name="Vertical Text Placeholder 2">
            <a:extLst>
              <a:ext uri="{FF2B5EF4-FFF2-40B4-BE49-F238E27FC236}">
                <a16:creationId xmlns:a16="http://schemas.microsoft.com/office/drawing/2014/main" id="{9D5BB247-444D-4C33-ADF6-9084648A3C3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64605B48-7A1C-4AA6-A3B8-70B93AFC421A}"/>
              </a:ext>
            </a:extLst>
          </p:cNvPr>
          <p:cNvSpPr>
            <a:spLocks noGrp="1"/>
          </p:cNvSpPr>
          <p:nvPr>
            <p:ph type="dt" sz="half" idx="10"/>
          </p:nvPr>
        </p:nvSpPr>
        <p:spPr/>
        <p:txBody>
          <a:bodyPr/>
          <a:lstStyle/>
          <a:p>
            <a:fld id="{8B8A5322-762C-4476-8D64-7B1AA0E30054}" type="datetimeFigureOut">
              <a:rPr lang="en-MY" smtClean="0"/>
              <a:t>27/7/2020</a:t>
            </a:fld>
            <a:endParaRPr lang="en-MY"/>
          </a:p>
        </p:txBody>
      </p:sp>
      <p:sp>
        <p:nvSpPr>
          <p:cNvPr id="5" name="Footer Placeholder 4">
            <a:extLst>
              <a:ext uri="{FF2B5EF4-FFF2-40B4-BE49-F238E27FC236}">
                <a16:creationId xmlns:a16="http://schemas.microsoft.com/office/drawing/2014/main" id="{FEF6D306-48C7-4500-828C-54BA1E385D5B}"/>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3393290F-CE43-4FD4-B20C-ADD2C8FB4A8A}"/>
              </a:ext>
            </a:extLst>
          </p:cNvPr>
          <p:cNvSpPr>
            <a:spLocks noGrp="1"/>
          </p:cNvSpPr>
          <p:nvPr>
            <p:ph type="sldNum" sz="quarter" idx="12"/>
          </p:nvPr>
        </p:nvSpPr>
        <p:spPr/>
        <p:txBody>
          <a:bodyPr/>
          <a:lstStyle/>
          <a:p>
            <a:fld id="{F3341403-0615-4F9C-8EF6-BC289964B21A}" type="slidenum">
              <a:rPr lang="en-MY" smtClean="0"/>
              <a:t>‹#›</a:t>
            </a:fld>
            <a:endParaRPr lang="en-MY"/>
          </a:p>
        </p:txBody>
      </p:sp>
    </p:spTree>
    <p:extLst>
      <p:ext uri="{BB962C8B-B14F-4D97-AF65-F5344CB8AC3E}">
        <p14:creationId xmlns:p14="http://schemas.microsoft.com/office/powerpoint/2010/main" val="1435690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9087D-8BD9-4714-BAFB-D5A2ABC91842}"/>
              </a:ext>
            </a:extLst>
          </p:cNvPr>
          <p:cNvSpPr>
            <a:spLocks noGrp="1"/>
          </p:cNvSpPr>
          <p:nvPr>
            <p:ph type="title"/>
          </p:nvPr>
        </p:nvSpPr>
        <p:spPr/>
        <p:txBody>
          <a:bodyPr/>
          <a:lstStyle/>
          <a:p>
            <a:r>
              <a:rPr lang="en-US"/>
              <a:t>Click to edit Master title style</a:t>
            </a:r>
            <a:endParaRPr lang="en-MY"/>
          </a:p>
        </p:txBody>
      </p:sp>
      <p:sp>
        <p:nvSpPr>
          <p:cNvPr id="3" name="Content Placeholder 2">
            <a:extLst>
              <a:ext uri="{FF2B5EF4-FFF2-40B4-BE49-F238E27FC236}">
                <a16:creationId xmlns:a16="http://schemas.microsoft.com/office/drawing/2014/main" id="{ECADA762-A5F2-42FF-9CDF-7719DBEE902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EF3540E2-7E83-4DCE-9F6A-7A34079862E8}"/>
              </a:ext>
            </a:extLst>
          </p:cNvPr>
          <p:cNvSpPr>
            <a:spLocks noGrp="1"/>
          </p:cNvSpPr>
          <p:nvPr>
            <p:ph type="dt" sz="half" idx="10"/>
          </p:nvPr>
        </p:nvSpPr>
        <p:spPr/>
        <p:txBody>
          <a:bodyPr/>
          <a:lstStyle/>
          <a:p>
            <a:fld id="{8B8A5322-762C-4476-8D64-7B1AA0E30054}" type="datetimeFigureOut">
              <a:rPr lang="en-MY" smtClean="0"/>
              <a:t>27/7/2020</a:t>
            </a:fld>
            <a:endParaRPr lang="en-MY"/>
          </a:p>
        </p:txBody>
      </p:sp>
      <p:sp>
        <p:nvSpPr>
          <p:cNvPr id="5" name="Footer Placeholder 4">
            <a:extLst>
              <a:ext uri="{FF2B5EF4-FFF2-40B4-BE49-F238E27FC236}">
                <a16:creationId xmlns:a16="http://schemas.microsoft.com/office/drawing/2014/main" id="{FDC5AAC0-EBA0-4D0E-9B70-DA03F51715EA}"/>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366ABA72-332E-494B-992B-3E302F6CD86A}"/>
              </a:ext>
            </a:extLst>
          </p:cNvPr>
          <p:cNvSpPr>
            <a:spLocks noGrp="1"/>
          </p:cNvSpPr>
          <p:nvPr>
            <p:ph type="sldNum" sz="quarter" idx="12"/>
          </p:nvPr>
        </p:nvSpPr>
        <p:spPr/>
        <p:txBody>
          <a:bodyPr/>
          <a:lstStyle/>
          <a:p>
            <a:fld id="{F3341403-0615-4F9C-8EF6-BC289964B21A}" type="slidenum">
              <a:rPr lang="en-MY" smtClean="0"/>
              <a:t>‹#›</a:t>
            </a:fld>
            <a:endParaRPr lang="en-MY"/>
          </a:p>
        </p:txBody>
      </p:sp>
    </p:spTree>
    <p:extLst>
      <p:ext uri="{BB962C8B-B14F-4D97-AF65-F5344CB8AC3E}">
        <p14:creationId xmlns:p14="http://schemas.microsoft.com/office/powerpoint/2010/main" val="903548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F4D20-A797-4531-AB5A-E86A7C019EF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MY"/>
          </a:p>
        </p:txBody>
      </p:sp>
      <p:sp>
        <p:nvSpPr>
          <p:cNvPr id="3" name="Text Placeholder 2">
            <a:extLst>
              <a:ext uri="{FF2B5EF4-FFF2-40B4-BE49-F238E27FC236}">
                <a16:creationId xmlns:a16="http://schemas.microsoft.com/office/drawing/2014/main" id="{5AD17A5E-5937-4567-84F0-62A71110458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B5D0F25-8F99-419A-9341-A6AD49A7376A}"/>
              </a:ext>
            </a:extLst>
          </p:cNvPr>
          <p:cNvSpPr>
            <a:spLocks noGrp="1"/>
          </p:cNvSpPr>
          <p:nvPr>
            <p:ph type="dt" sz="half" idx="10"/>
          </p:nvPr>
        </p:nvSpPr>
        <p:spPr/>
        <p:txBody>
          <a:bodyPr/>
          <a:lstStyle/>
          <a:p>
            <a:fld id="{8B8A5322-762C-4476-8D64-7B1AA0E30054}" type="datetimeFigureOut">
              <a:rPr lang="en-MY" smtClean="0"/>
              <a:t>27/7/2020</a:t>
            </a:fld>
            <a:endParaRPr lang="en-MY"/>
          </a:p>
        </p:txBody>
      </p:sp>
      <p:sp>
        <p:nvSpPr>
          <p:cNvPr id="5" name="Footer Placeholder 4">
            <a:extLst>
              <a:ext uri="{FF2B5EF4-FFF2-40B4-BE49-F238E27FC236}">
                <a16:creationId xmlns:a16="http://schemas.microsoft.com/office/drawing/2014/main" id="{92419603-AE5F-4315-9818-5B16FE48555F}"/>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62112F67-573B-4505-8CB6-282D8A91D917}"/>
              </a:ext>
            </a:extLst>
          </p:cNvPr>
          <p:cNvSpPr>
            <a:spLocks noGrp="1"/>
          </p:cNvSpPr>
          <p:nvPr>
            <p:ph type="sldNum" sz="quarter" idx="12"/>
          </p:nvPr>
        </p:nvSpPr>
        <p:spPr/>
        <p:txBody>
          <a:bodyPr/>
          <a:lstStyle/>
          <a:p>
            <a:fld id="{F3341403-0615-4F9C-8EF6-BC289964B21A}" type="slidenum">
              <a:rPr lang="en-MY" smtClean="0"/>
              <a:t>‹#›</a:t>
            </a:fld>
            <a:endParaRPr lang="en-MY"/>
          </a:p>
        </p:txBody>
      </p:sp>
    </p:spTree>
    <p:extLst>
      <p:ext uri="{BB962C8B-B14F-4D97-AF65-F5344CB8AC3E}">
        <p14:creationId xmlns:p14="http://schemas.microsoft.com/office/powerpoint/2010/main" val="1074457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1029D-A8EE-43D9-90EC-7CF7A1EB38CE}"/>
              </a:ext>
            </a:extLst>
          </p:cNvPr>
          <p:cNvSpPr>
            <a:spLocks noGrp="1"/>
          </p:cNvSpPr>
          <p:nvPr>
            <p:ph type="title"/>
          </p:nvPr>
        </p:nvSpPr>
        <p:spPr/>
        <p:txBody>
          <a:bodyPr/>
          <a:lstStyle/>
          <a:p>
            <a:r>
              <a:rPr lang="en-US"/>
              <a:t>Click to edit Master title style</a:t>
            </a:r>
            <a:endParaRPr lang="en-MY"/>
          </a:p>
        </p:txBody>
      </p:sp>
      <p:sp>
        <p:nvSpPr>
          <p:cNvPr id="3" name="Content Placeholder 2">
            <a:extLst>
              <a:ext uri="{FF2B5EF4-FFF2-40B4-BE49-F238E27FC236}">
                <a16:creationId xmlns:a16="http://schemas.microsoft.com/office/drawing/2014/main" id="{1541CA3C-E453-4EE8-816B-AC61F4DE921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Content Placeholder 3">
            <a:extLst>
              <a:ext uri="{FF2B5EF4-FFF2-40B4-BE49-F238E27FC236}">
                <a16:creationId xmlns:a16="http://schemas.microsoft.com/office/drawing/2014/main" id="{580A70AA-9682-4ADD-91AF-22E3B713A15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Date Placeholder 4">
            <a:extLst>
              <a:ext uri="{FF2B5EF4-FFF2-40B4-BE49-F238E27FC236}">
                <a16:creationId xmlns:a16="http://schemas.microsoft.com/office/drawing/2014/main" id="{17BED60B-269E-46C2-985F-EBD5A5BE3EBC}"/>
              </a:ext>
            </a:extLst>
          </p:cNvPr>
          <p:cNvSpPr>
            <a:spLocks noGrp="1"/>
          </p:cNvSpPr>
          <p:nvPr>
            <p:ph type="dt" sz="half" idx="10"/>
          </p:nvPr>
        </p:nvSpPr>
        <p:spPr/>
        <p:txBody>
          <a:bodyPr/>
          <a:lstStyle/>
          <a:p>
            <a:fld id="{8B8A5322-762C-4476-8D64-7B1AA0E30054}" type="datetimeFigureOut">
              <a:rPr lang="en-MY" smtClean="0"/>
              <a:t>27/7/2020</a:t>
            </a:fld>
            <a:endParaRPr lang="en-MY"/>
          </a:p>
        </p:txBody>
      </p:sp>
      <p:sp>
        <p:nvSpPr>
          <p:cNvPr id="6" name="Footer Placeholder 5">
            <a:extLst>
              <a:ext uri="{FF2B5EF4-FFF2-40B4-BE49-F238E27FC236}">
                <a16:creationId xmlns:a16="http://schemas.microsoft.com/office/drawing/2014/main" id="{1DE74300-8402-45D4-AC89-939A729A08DC}"/>
              </a:ext>
            </a:extLst>
          </p:cNvPr>
          <p:cNvSpPr>
            <a:spLocks noGrp="1"/>
          </p:cNvSpPr>
          <p:nvPr>
            <p:ph type="ftr" sz="quarter" idx="11"/>
          </p:nvPr>
        </p:nvSpPr>
        <p:spPr/>
        <p:txBody>
          <a:bodyPr/>
          <a:lstStyle/>
          <a:p>
            <a:endParaRPr lang="en-MY"/>
          </a:p>
        </p:txBody>
      </p:sp>
      <p:sp>
        <p:nvSpPr>
          <p:cNvPr id="7" name="Slide Number Placeholder 6">
            <a:extLst>
              <a:ext uri="{FF2B5EF4-FFF2-40B4-BE49-F238E27FC236}">
                <a16:creationId xmlns:a16="http://schemas.microsoft.com/office/drawing/2014/main" id="{5D04B164-BB18-4143-980E-DB36A8B8C574}"/>
              </a:ext>
            </a:extLst>
          </p:cNvPr>
          <p:cNvSpPr>
            <a:spLocks noGrp="1"/>
          </p:cNvSpPr>
          <p:nvPr>
            <p:ph type="sldNum" sz="quarter" idx="12"/>
          </p:nvPr>
        </p:nvSpPr>
        <p:spPr/>
        <p:txBody>
          <a:bodyPr/>
          <a:lstStyle/>
          <a:p>
            <a:fld id="{F3341403-0615-4F9C-8EF6-BC289964B21A}" type="slidenum">
              <a:rPr lang="en-MY" smtClean="0"/>
              <a:t>‹#›</a:t>
            </a:fld>
            <a:endParaRPr lang="en-MY"/>
          </a:p>
        </p:txBody>
      </p:sp>
    </p:spTree>
    <p:extLst>
      <p:ext uri="{BB962C8B-B14F-4D97-AF65-F5344CB8AC3E}">
        <p14:creationId xmlns:p14="http://schemas.microsoft.com/office/powerpoint/2010/main" val="3463848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9E084-8A49-4FCB-B100-A59409C436AC}"/>
              </a:ext>
            </a:extLst>
          </p:cNvPr>
          <p:cNvSpPr>
            <a:spLocks noGrp="1"/>
          </p:cNvSpPr>
          <p:nvPr>
            <p:ph type="title"/>
          </p:nvPr>
        </p:nvSpPr>
        <p:spPr>
          <a:xfrm>
            <a:off x="839788" y="365125"/>
            <a:ext cx="10515600" cy="1325563"/>
          </a:xfrm>
        </p:spPr>
        <p:txBody>
          <a:bodyPr/>
          <a:lstStyle/>
          <a:p>
            <a:r>
              <a:rPr lang="en-US"/>
              <a:t>Click to edit Master title style</a:t>
            </a:r>
            <a:endParaRPr lang="en-MY"/>
          </a:p>
        </p:txBody>
      </p:sp>
      <p:sp>
        <p:nvSpPr>
          <p:cNvPr id="3" name="Text Placeholder 2">
            <a:extLst>
              <a:ext uri="{FF2B5EF4-FFF2-40B4-BE49-F238E27FC236}">
                <a16:creationId xmlns:a16="http://schemas.microsoft.com/office/drawing/2014/main" id="{BA352981-F2DE-49E4-8AE3-EB620DC5E4A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CC2BCEC-1015-4E7A-8981-65575D8D6C3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Text Placeholder 4">
            <a:extLst>
              <a:ext uri="{FF2B5EF4-FFF2-40B4-BE49-F238E27FC236}">
                <a16:creationId xmlns:a16="http://schemas.microsoft.com/office/drawing/2014/main" id="{74CA21FB-F8E1-4387-8F93-3628DCD50E9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DA094DA-6201-419A-BED6-6C3BD1BD980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7" name="Date Placeholder 6">
            <a:extLst>
              <a:ext uri="{FF2B5EF4-FFF2-40B4-BE49-F238E27FC236}">
                <a16:creationId xmlns:a16="http://schemas.microsoft.com/office/drawing/2014/main" id="{9A3207BA-99B6-46BE-942A-1729EE075AF9}"/>
              </a:ext>
            </a:extLst>
          </p:cNvPr>
          <p:cNvSpPr>
            <a:spLocks noGrp="1"/>
          </p:cNvSpPr>
          <p:nvPr>
            <p:ph type="dt" sz="half" idx="10"/>
          </p:nvPr>
        </p:nvSpPr>
        <p:spPr/>
        <p:txBody>
          <a:bodyPr/>
          <a:lstStyle/>
          <a:p>
            <a:fld id="{8B8A5322-762C-4476-8D64-7B1AA0E30054}" type="datetimeFigureOut">
              <a:rPr lang="en-MY" smtClean="0"/>
              <a:t>27/7/2020</a:t>
            </a:fld>
            <a:endParaRPr lang="en-MY"/>
          </a:p>
        </p:txBody>
      </p:sp>
      <p:sp>
        <p:nvSpPr>
          <p:cNvPr id="8" name="Footer Placeholder 7">
            <a:extLst>
              <a:ext uri="{FF2B5EF4-FFF2-40B4-BE49-F238E27FC236}">
                <a16:creationId xmlns:a16="http://schemas.microsoft.com/office/drawing/2014/main" id="{C5DD067C-B598-40D3-A397-61A2D830124F}"/>
              </a:ext>
            </a:extLst>
          </p:cNvPr>
          <p:cNvSpPr>
            <a:spLocks noGrp="1"/>
          </p:cNvSpPr>
          <p:nvPr>
            <p:ph type="ftr" sz="quarter" idx="11"/>
          </p:nvPr>
        </p:nvSpPr>
        <p:spPr/>
        <p:txBody>
          <a:bodyPr/>
          <a:lstStyle/>
          <a:p>
            <a:endParaRPr lang="en-MY"/>
          </a:p>
        </p:txBody>
      </p:sp>
      <p:sp>
        <p:nvSpPr>
          <p:cNvPr id="9" name="Slide Number Placeholder 8">
            <a:extLst>
              <a:ext uri="{FF2B5EF4-FFF2-40B4-BE49-F238E27FC236}">
                <a16:creationId xmlns:a16="http://schemas.microsoft.com/office/drawing/2014/main" id="{4F96529D-EBB0-4698-9602-412C406DAA37}"/>
              </a:ext>
            </a:extLst>
          </p:cNvPr>
          <p:cNvSpPr>
            <a:spLocks noGrp="1"/>
          </p:cNvSpPr>
          <p:nvPr>
            <p:ph type="sldNum" sz="quarter" idx="12"/>
          </p:nvPr>
        </p:nvSpPr>
        <p:spPr/>
        <p:txBody>
          <a:bodyPr/>
          <a:lstStyle/>
          <a:p>
            <a:fld id="{F3341403-0615-4F9C-8EF6-BC289964B21A}" type="slidenum">
              <a:rPr lang="en-MY" smtClean="0"/>
              <a:t>‹#›</a:t>
            </a:fld>
            <a:endParaRPr lang="en-MY"/>
          </a:p>
        </p:txBody>
      </p:sp>
    </p:spTree>
    <p:extLst>
      <p:ext uri="{BB962C8B-B14F-4D97-AF65-F5344CB8AC3E}">
        <p14:creationId xmlns:p14="http://schemas.microsoft.com/office/powerpoint/2010/main" val="2821150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44C90-A28A-4761-88E2-7D3621F1FC74}"/>
              </a:ext>
            </a:extLst>
          </p:cNvPr>
          <p:cNvSpPr>
            <a:spLocks noGrp="1"/>
          </p:cNvSpPr>
          <p:nvPr>
            <p:ph type="title"/>
          </p:nvPr>
        </p:nvSpPr>
        <p:spPr/>
        <p:txBody>
          <a:bodyPr/>
          <a:lstStyle/>
          <a:p>
            <a:r>
              <a:rPr lang="en-US"/>
              <a:t>Click to edit Master title style</a:t>
            </a:r>
            <a:endParaRPr lang="en-MY"/>
          </a:p>
        </p:txBody>
      </p:sp>
      <p:sp>
        <p:nvSpPr>
          <p:cNvPr id="3" name="Date Placeholder 2">
            <a:extLst>
              <a:ext uri="{FF2B5EF4-FFF2-40B4-BE49-F238E27FC236}">
                <a16:creationId xmlns:a16="http://schemas.microsoft.com/office/drawing/2014/main" id="{4EAA9201-B402-49CF-824F-A186F3EBC1D6}"/>
              </a:ext>
            </a:extLst>
          </p:cNvPr>
          <p:cNvSpPr>
            <a:spLocks noGrp="1"/>
          </p:cNvSpPr>
          <p:nvPr>
            <p:ph type="dt" sz="half" idx="10"/>
          </p:nvPr>
        </p:nvSpPr>
        <p:spPr/>
        <p:txBody>
          <a:bodyPr/>
          <a:lstStyle/>
          <a:p>
            <a:fld id="{8B8A5322-762C-4476-8D64-7B1AA0E30054}" type="datetimeFigureOut">
              <a:rPr lang="en-MY" smtClean="0"/>
              <a:t>27/7/2020</a:t>
            </a:fld>
            <a:endParaRPr lang="en-MY"/>
          </a:p>
        </p:txBody>
      </p:sp>
      <p:sp>
        <p:nvSpPr>
          <p:cNvPr id="4" name="Footer Placeholder 3">
            <a:extLst>
              <a:ext uri="{FF2B5EF4-FFF2-40B4-BE49-F238E27FC236}">
                <a16:creationId xmlns:a16="http://schemas.microsoft.com/office/drawing/2014/main" id="{6953C035-BD02-4656-80B7-90EFFD8929AB}"/>
              </a:ext>
            </a:extLst>
          </p:cNvPr>
          <p:cNvSpPr>
            <a:spLocks noGrp="1"/>
          </p:cNvSpPr>
          <p:nvPr>
            <p:ph type="ftr" sz="quarter" idx="11"/>
          </p:nvPr>
        </p:nvSpPr>
        <p:spPr/>
        <p:txBody>
          <a:bodyPr/>
          <a:lstStyle/>
          <a:p>
            <a:endParaRPr lang="en-MY"/>
          </a:p>
        </p:txBody>
      </p:sp>
      <p:sp>
        <p:nvSpPr>
          <p:cNvPr id="5" name="Slide Number Placeholder 4">
            <a:extLst>
              <a:ext uri="{FF2B5EF4-FFF2-40B4-BE49-F238E27FC236}">
                <a16:creationId xmlns:a16="http://schemas.microsoft.com/office/drawing/2014/main" id="{0E3D00B2-8695-4883-8A98-055D314F0183}"/>
              </a:ext>
            </a:extLst>
          </p:cNvPr>
          <p:cNvSpPr>
            <a:spLocks noGrp="1"/>
          </p:cNvSpPr>
          <p:nvPr>
            <p:ph type="sldNum" sz="quarter" idx="12"/>
          </p:nvPr>
        </p:nvSpPr>
        <p:spPr/>
        <p:txBody>
          <a:bodyPr/>
          <a:lstStyle/>
          <a:p>
            <a:fld id="{F3341403-0615-4F9C-8EF6-BC289964B21A}" type="slidenum">
              <a:rPr lang="en-MY" smtClean="0"/>
              <a:t>‹#›</a:t>
            </a:fld>
            <a:endParaRPr lang="en-MY"/>
          </a:p>
        </p:txBody>
      </p:sp>
    </p:spTree>
    <p:extLst>
      <p:ext uri="{BB962C8B-B14F-4D97-AF65-F5344CB8AC3E}">
        <p14:creationId xmlns:p14="http://schemas.microsoft.com/office/powerpoint/2010/main" val="41705172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68EC318-BF6F-4CE7-819A-175485A316C1}"/>
              </a:ext>
            </a:extLst>
          </p:cNvPr>
          <p:cNvSpPr>
            <a:spLocks noGrp="1"/>
          </p:cNvSpPr>
          <p:nvPr>
            <p:ph type="dt" sz="half" idx="10"/>
          </p:nvPr>
        </p:nvSpPr>
        <p:spPr/>
        <p:txBody>
          <a:bodyPr/>
          <a:lstStyle/>
          <a:p>
            <a:fld id="{8B8A5322-762C-4476-8D64-7B1AA0E30054}" type="datetimeFigureOut">
              <a:rPr lang="en-MY" smtClean="0"/>
              <a:t>27/7/2020</a:t>
            </a:fld>
            <a:endParaRPr lang="en-MY"/>
          </a:p>
        </p:txBody>
      </p:sp>
      <p:sp>
        <p:nvSpPr>
          <p:cNvPr id="3" name="Footer Placeholder 2">
            <a:extLst>
              <a:ext uri="{FF2B5EF4-FFF2-40B4-BE49-F238E27FC236}">
                <a16:creationId xmlns:a16="http://schemas.microsoft.com/office/drawing/2014/main" id="{7416166B-7BF1-4AE0-B41C-61ECAB09F6CA}"/>
              </a:ext>
            </a:extLst>
          </p:cNvPr>
          <p:cNvSpPr>
            <a:spLocks noGrp="1"/>
          </p:cNvSpPr>
          <p:nvPr>
            <p:ph type="ftr" sz="quarter" idx="11"/>
          </p:nvPr>
        </p:nvSpPr>
        <p:spPr/>
        <p:txBody>
          <a:bodyPr/>
          <a:lstStyle/>
          <a:p>
            <a:endParaRPr lang="en-MY"/>
          </a:p>
        </p:txBody>
      </p:sp>
      <p:sp>
        <p:nvSpPr>
          <p:cNvPr id="4" name="Slide Number Placeholder 3">
            <a:extLst>
              <a:ext uri="{FF2B5EF4-FFF2-40B4-BE49-F238E27FC236}">
                <a16:creationId xmlns:a16="http://schemas.microsoft.com/office/drawing/2014/main" id="{C871D14C-007C-4AE4-947F-91127DEAE1F7}"/>
              </a:ext>
            </a:extLst>
          </p:cNvPr>
          <p:cNvSpPr>
            <a:spLocks noGrp="1"/>
          </p:cNvSpPr>
          <p:nvPr>
            <p:ph type="sldNum" sz="quarter" idx="12"/>
          </p:nvPr>
        </p:nvSpPr>
        <p:spPr/>
        <p:txBody>
          <a:bodyPr/>
          <a:lstStyle/>
          <a:p>
            <a:fld id="{F3341403-0615-4F9C-8EF6-BC289964B21A}" type="slidenum">
              <a:rPr lang="en-MY" smtClean="0"/>
              <a:t>‹#›</a:t>
            </a:fld>
            <a:endParaRPr lang="en-MY"/>
          </a:p>
        </p:txBody>
      </p:sp>
    </p:spTree>
    <p:extLst>
      <p:ext uri="{BB962C8B-B14F-4D97-AF65-F5344CB8AC3E}">
        <p14:creationId xmlns:p14="http://schemas.microsoft.com/office/powerpoint/2010/main" val="3030720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8A87B-4F85-4A21-8173-DE05BBBF7BF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MY"/>
          </a:p>
        </p:txBody>
      </p:sp>
      <p:sp>
        <p:nvSpPr>
          <p:cNvPr id="3" name="Content Placeholder 2">
            <a:extLst>
              <a:ext uri="{FF2B5EF4-FFF2-40B4-BE49-F238E27FC236}">
                <a16:creationId xmlns:a16="http://schemas.microsoft.com/office/drawing/2014/main" id="{F45EE599-0AE5-4C28-9051-7C8237BDA15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Text Placeholder 3">
            <a:extLst>
              <a:ext uri="{FF2B5EF4-FFF2-40B4-BE49-F238E27FC236}">
                <a16:creationId xmlns:a16="http://schemas.microsoft.com/office/drawing/2014/main" id="{618E2B85-8983-424F-B563-6BAFA7A51E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2C67E9-8CFD-428C-B50A-92FDAB8CC068}"/>
              </a:ext>
            </a:extLst>
          </p:cNvPr>
          <p:cNvSpPr>
            <a:spLocks noGrp="1"/>
          </p:cNvSpPr>
          <p:nvPr>
            <p:ph type="dt" sz="half" idx="10"/>
          </p:nvPr>
        </p:nvSpPr>
        <p:spPr/>
        <p:txBody>
          <a:bodyPr/>
          <a:lstStyle/>
          <a:p>
            <a:fld id="{8B8A5322-762C-4476-8D64-7B1AA0E30054}" type="datetimeFigureOut">
              <a:rPr lang="en-MY" smtClean="0"/>
              <a:t>27/7/2020</a:t>
            </a:fld>
            <a:endParaRPr lang="en-MY"/>
          </a:p>
        </p:txBody>
      </p:sp>
      <p:sp>
        <p:nvSpPr>
          <p:cNvPr id="6" name="Footer Placeholder 5">
            <a:extLst>
              <a:ext uri="{FF2B5EF4-FFF2-40B4-BE49-F238E27FC236}">
                <a16:creationId xmlns:a16="http://schemas.microsoft.com/office/drawing/2014/main" id="{A0C6C6F1-3339-45EB-A172-3904260A2C60}"/>
              </a:ext>
            </a:extLst>
          </p:cNvPr>
          <p:cNvSpPr>
            <a:spLocks noGrp="1"/>
          </p:cNvSpPr>
          <p:nvPr>
            <p:ph type="ftr" sz="quarter" idx="11"/>
          </p:nvPr>
        </p:nvSpPr>
        <p:spPr/>
        <p:txBody>
          <a:bodyPr/>
          <a:lstStyle/>
          <a:p>
            <a:endParaRPr lang="en-MY"/>
          </a:p>
        </p:txBody>
      </p:sp>
      <p:sp>
        <p:nvSpPr>
          <p:cNvPr id="7" name="Slide Number Placeholder 6">
            <a:extLst>
              <a:ext uri="{FF2B5EF4-FFF2-40B4-BE49-F238E27FC236}">
                <a16:creationId xmlns:a16="http://schemas.microsoft.com/office/drawing/2014/main" id="{380A3733-3733-4499-B66F-9FBE894A0CA4}"/>
              </a:ext>
            </a:extLst>
          </p:cNvPr>
          <p:cNvSpPr>
            <a:spLocks noGrp="1"/>
          </p:cNvSpPr>
          <p:nvPr>
            <p:ph type="sldNum" sz="quarter" idx="12"/>
          </p:nvPr>
        </p:nvSpPr>
        <p:spPr/>
        <p:txBody>
          <a:bodyPr/>
          <a:lstStyle/>
          <a:p>
            <a:fld id="{F3341403-0615-4F9C-8EF6-BC289964B21A}" type="slidenum">
              <a:rPr lang="en-MY" smtClean="0"/>
              <a:t>‹#›</a:t>
            </a:fld>
            <a:endParaRPr lang="en-MY"/>
          </a:p>
        </p:txBody>
      </p:sp>
    </p:spTree>
    <p:extLst>
      <p:ext uri="{BB962C8B-B14F-4D97-AF65-F5344CB8AC3E}">
        <p14:creationId xmlns:p14="http://schemas.microsoft.com/office/powerpoint/2010/main" val="26679690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C308D-B09C-41F0-BBBE-145A0B7F8C1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MY"/>
          </a:p>
        </p:txBody>
      </p:sp>
      <p:sp>
        <p:nvSpPr>
          <p:cNvPr id="3" name="Picture Placeholder 2">
            <a:extLst>
              <a:ext uri="{FF2B5EF4-FFF2-40B4-BE49-F238E27FC236}">
                <a16:creationId xmlns:a16="http://schemas.microsoft.com/office/drawing/2014/main" id="{5FC35539-E46C-4A1C-BD51-C2B178D3DBC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MY"/>
          </a:p>
        </p:txBody>
      </p:sp>
      <p:sp>
        <p:nvSpPr>
          <p:cNvPr id="4" name="Text Placeholder 3">
            <a:extLst>
              <a:ext uri="{FF2B5EF4-FFF2-40B4-BE49-F238E27FC236}">
                <a16:creationId xmlns:a16="http://schemas.microsoft.com/office/drawing/2014/main" id="{9E4769DD-E172-4B91-9FBB-243E20A51C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6F73965-3342-411A-B472-D3884D3CFFCF}"/>
              </a:ext>
            </a:extLst>
          </p:cNvPr>
          <p:cNvSpPr>
            <a:spLocks noGrp="1"/>
          </p:cNvSpPr>
          <p:nvPr>
            <p:ph type="dt" sz="half" idx="10"/>
          </p:nvPr>
        </p:nvSpPr>
        <p:spPr/>
        <p:txBody>
          <a:bodyPr/>
          <a:lstStyle/>
          <a:p>
            <a:fld id="{8B8A5322-762C-4476-8D64-7B1AA0E30054}" type="datetimeFigureOut">
              <a:rPr lang="en-MY" smtClean="0"/>
              <a:t>27/7/2020</a:t>
            </a:fld>
            <a:endParaRPr lang="en-MY"/>
          </a:p>
        </p:txBody>
      </p:sp>
      <p:sp>
        <p:nvSpPr>
          <p:cNvPr id="6" name="Footer Placeholder 5">
            <a:extLst>
              <a:ext uri="{FF2B5EF4-FFF2-40B4-BE49-F238E27FC236}">
                <a16:creationId xmlns:a16="http://schemas.microsoft.com/office/drawing/2014/main" id="{9F0774A9-0D41-4D68-B403-D09B7294C359}"/>
              </a:ext>
            </a:extLst>
          </p:cNvPr>
          <p:cNvSpPr>
            <a:spLocks noGrp="1"/>
          </p:cNvSpPr>
          <p:nvPr>
            <p:ph type="ftr" sz="quarter" idx="11"/>
          </p:nvPr>
        </p:nvSpPr>
        <p:spPr/>
        <p:txBody>
          <a:bodyPr/>
          <a:lstStyle/>
          <a:p>
            <a:endParaRPr lang="en-MY"/>
          </a:p>
        </p:txBody>
      </p:sp>
      <p:sp>
        <p:nvSpPr>
          <p:cNvPr id="7" name="Slide Number Placeholder 6">
            <a:extLst>
              <a:ext uri="{FF2B5EF4-FFF2-40B4-BE49-F238E27FC236}">
                <a16:creationId xmlns:a16="http://schemas.microsoft.com/office/drawing/2014/main" id="{A551BFE3-423F-408D-B7CC-ED111711A672}"/>
              </a:ext>
            </a:extLst>
          </p:cNvPr>
          <p:cNvSpPr>
            <a:spLocks noGrp="1"/>
          </p:cNvSpPr>
          <p:nvPr>
            <p:ph type="sldNum" sz="quarter" idx="12"/>
          </p:nvPr>
        </p:nvSpPr>
        <p:spPr/>
        <p:txBody>
          <a:bodyPr/>
          <a:lstStyle/>
          <a:p>
            <a:fld id="{F3341403-0615-4F9C-8EF6-BC289964B21A}" type="slidenum">
              <a:rPr lang="en-MY" smtClean="0"/>
              <a:t>‹#›</a:t>
            </a:fld>
            <a:endParaRPr lang="en-MY"/>
          </a:p>
        </p:txBody>
      </p:sp>
    </p:spTree>
    <p:extLst>
      <p:ext uri="{BB962C8B-B14F-4D97-AF65-F5344CB8AC3E}">
        <p14:creationId xmlns:p14="http://schemas.microsoft.com/office/powerpoint/2010/main" val="37045415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562ADC4-01A5-471A-98B3-15E0C8C32D3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MY"/>
          </a:p>
        </p:txBody>
      </p:sp>
      <p:sp>
        <p:nvSpPr>
          <p:cNvPr id="3" name="Text Placeholder 2">
            <a:extLst>
              <a:ext uri="{FF2B5EF4-FFF2-40B4-BE49-F238E27FC236}">
                <a16:creationId xmlns:a16="http://schemas.microsoft.com/office/drawing/2014/main" id="{5FE38CDB-6AE0-487E-9382-55DFDEBFB5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A18B45A3-A7E2-4517-B825-AB5D5F28F9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8A5322-762C-4476-8D64-7B1AA0E30054}" type="datetimeFigureOut">
              <a:rPr lang="en-MY" smtClean="0"/>
              <a:t>27/7/2020</a:t>
            </a:fld>
            <a:endParaRPr lang="en-MY"/>
          </a:p>
        </p:txBody>
      </p:sp>
      <p:sp>
        <p:nvSpPr>
          <p:cNvPr id="5" name="Footer Placeholder 4">
            <a:extLst>
              <a:ext uri="{FF2B5EF4-FFF2-40B4-BE49-F238E27FC236}">
                <a16:creationId xmlns:a16="http://schemas.microsoft.com/office/drawing/2014/main" id="{3245C064-D4D3-4D18-BFD1-8AFF338D658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MY"/>
          </a:p>
        </p:txBody>
      </p:sp>
      <p:sp>
        <p:nvSpPr>
          <p:cNvPr id="6" name="Slide Number Placeholder 5">
            <a:extLst>
              <a:ext uri="{FF2B5EF4-FFF2-40B4-BE49-F238E27FC236}">
                <a16:creationId xmlns:a16="http://schemas.microsoft.com/office/drawing/2014/main" id="{C4CC6E49-8E0A-4289-B57F-6EA88C0E697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341403-0615-4F9C-8EF6-BC289964B21A}" type="slidenum">
              <a:rPr lang="en-MY" smtClean="0"/>
              <a:t>‹#›</a:t>
            </a:fld>
            <a:endParaRPr lang="en-MY"/>
          </a:p>
        </p:txBody>
      </p:sp>
    </p:spTree>
    <p:extLst>
      <p:ext uri="{BB962C8B-B14F-4D97-AF65-F5344CB8AC3E}">
        <p14:creationId xmlns:p14="http://schemas.microsoft.com/office/powerpoint/2010/main" val="20774004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F53B4-A4D2-4662-A485-D10EA643F9F3}"/>
              </a:ext>
            </a:extLst>
          </p:cNvPr>
          <p:cNvSpPr>
            <a:spLocks noGrp="1"/>
          </p:cNvSpPr>
          <p:nvPr>
            <p:ph type="ctrTitle"/>
          </p:nvPr>
        </p:nvSpPr>
        <p:spPr>
          <a:xfrm>
            <a:off x="1524000" y="1451429"/>
            <a:ext cx="9144000" cy="1977571"/>
          </a:xfrm>
          <a:solidFill>
            <a:schemeClr val="accent1">
              <a:lumMod val="50000"/>
            </a:schemeClr>
          </a:solidFill>
        </p:spPr>
        <p:txBody>
          <a:bodyPr>
            <a:normAutofit/>
          </a:bodyPr>
          <a:lstStyle/>
          <a:p>
            <a:r>
              <a:rPr lang="en-MY" b="1" dirty="0">
                <a:solidFill>
                  <a:schemeClr val="bg1"/>
                </a:solidFill>
                <a:latin typeface="Baskerville Old Face" panose="02020602080505020303" pitchFamily="18" charset="0"/>
              </a:rPr>
              <a:t>Migraine Diagnosis using Fuzzy Expert System</a:t>
            </a:r>
            <a:endParaRPr lang="en-MY" dirty="0"/>
          </a:p>
        </p:txBody>
      </p:sp>
      <p:sp>
        <p:nvSpPr>
          <p:cNvPr id="3" name="Subtitle 2">
            <a:extLst>
              <a:ext uri="{FF2B5EF4-FFF2-40B4-BE49-F238E27FC236}">
                <a16:creationId xmlns:a16="http://schemas.microsoft.com/office/drawing/2014/main" id="{D77E47D4-C38C-469E-A07A-CF9A839DB4F5}"/>
              </a:ext>
            </a:extLst>
          </p:cNvPr>
          <p:cNvSpPr>
            <a:spLocks noGrp="1"/>
          </p:cNvSpPr>
          <p:nvPr>
            <p:ph type="subTitle" idx="1"/>
          </p:nvPr>
        </p:nvSpPr>
        <p:spPr>
          <a:xfrm>
            <a:off x="1524000" y="3730170"/>
            <a:ext cx="9144000" cy="1527629"/>
          </a:xfrm>
          <a:solidFill>
            <a:schemeClr val="accent1">
              <a:lumMod val="75000"/>
            </a:schemeClr>
          </a:solidFill>
        </p:spPr>
        <p:txBody>
          <a:bodyPr/>
          <a:lstStyle/>
          <a:p>
            <a:pPr algn="l"/>
            <a:r>
              <a:rPr lang="en-MY" b="1" dirty="0">
                <a:solidFill>
                  <a:schemeClr val="bg1"/>
                </a:solidFill>
                <a:latin typeface="Sitka Display" panose="02000505000000020004" pitchFamily="2" charset="0"/>
              </a:rPr>
              <a:t>Supervisor’s Name : Prof Madya Wan Dorishah Bt Wan Abdul Manan</a:t>
            </a:r>
          </a:p>
          <a:p>
            <a:pPr algn="l"/>
            <a:r>
              <a:rPr lang="en-MY" b="1" dirty="0">
                <a:solidFill>
                  <a:schemeClr val="bg1"/>
                </a:solidFill>
                <a:latin typeface="Sitka Display" panose="02000505000000020004" pitchFamily="2" charset="0"/>
              </a:rPr>
              <a:t>Name : Nor Syafiqah Binti Omar </a:t>
            </a:r>
          </a:p>
          <a:p>
            <a:pPr algn="l"/>
            <a:r>
              <a:rPr lang="en-MY" b="1" dirty="0">
                <a:solidFill>
                  <a:schemeClr val="bg1"/>
                </a:solidFill>
                <a:latin typeface="Sitka Display" panose="02000505000000020004" pitchFamily="2" charset="0"/>
              </a:rPr>
              <a:t>Matrix Number : 2018424894</a:t>
            </a:r>
          </a:p>
          <a:p>
            <a:endParaRPr lang="en-MY" dirty="0"/>
          </a:p>
        </p:txBody>
      </p:sp>
    </p:spTree>
    <p:extLst>
      <p:ext uri="{BB962C8B-B14F-4D97-AF65-F5344CB8AC3E}">
        <p14:creationId xmlns:p14="http://schemas.microsoft.com/office/powerpoint/2010/main" val="28660882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66962-5A1D-4A08-940D-6D1FB76767FB}"/>
              </a:ext>
            </a:extLst>
          </p:cNvPr>
          <p:cNvSpPr>
            <a:spLocks noGrp="1"/>
          </p:cNvSpPr>
          <p:nvPr>
            <p:ph type="title"/>
          </p:nvPr>
        </p:nvSpPr>
        <p:spPr>
          <a:xfrm>
            <a:off x="164891" y="89407"/>
            <a:ext cx="11827239" cy="551436"/>
          </a:xfrm>
          <a:solidFill>
            <a:schemeClr val="accent1">
              <a:lumMod val="50000"/>
            </a:schemeClr>
          </a:solidFill>
        </p:spPr>
        <p:txBody>
          <a:bodyPr>
            <a:noAutofit/>
          </a:bodyPr>
          <a:lstStyle/>
          <a:p>
            <a:r>
              <a:rPr lang="en-MY" sz="3600" b="1" dirty="0">
                <a:solidFill>
                  <a:schemeClr val="bg1"/>
                </a:solidFill>
              </a:rPr>
              <a:t>Analysis Phase: Data Preparation (Raw Data)</a:t>
            </a:r>
          </a:p>
        </p:txBody>
      </p:sp>
      <p:pic>
        <p:nvPicPr>
          <p:cNvPr id="1030" name="Picture 8">
            <a:extLst>
              <a:ext uri="{FF2B5EF4-FFF2-40B4-BE49-F238E27FC236}">
                <a16:creationId xmlns:a16="http://schemas.microsoft.com/office/drawing/2014/main" id="{CFC184CB-6F1A-4750-8896-8DA1CEC313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4008" t="17284" r="4930" b="46104"/>
          <a:stretch>
            <a:fillRect/>
          </a:stretch>
        </p:blipFill>
        <p:spPr bwMode="auto">
          <a:xfrm>
            <a:off x="6910466" y="2182132"/>
            <a:ext cx="5081664" cy="168870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Content Placeholder 5">
            <a:extLst>
              <a:ext uri="{FF2B5EF4-FFF2-40B4-BE49-F238E27FC236}">
                <a16:creationId xmlns:a16="http://schemas.microsoft.com/office/drawing/2014/main" id="{4D026A21-CBB5-419E-9BDD-9FA67FF94806}"/>
              </a:ext>
            </a:extLst>
          </p:cNvPr>
          <p:cNvGraphicFramePr>
            <a:graphicFrameLocks noGrp="1"/>
          </p:cNvGraphicFramePr>
          <p:nvPr>
            <p:ph idx="1"/>
            <p:extLst>
              <p:ext uri="{D42A27DB-BD31-4B8C-83A1-F6EECF244321}">
                <p14:modId xmlns:p14="http://schemas.microsoft.com/office/powerpoint/2010/main" val="2221163988"/>
              </p:ext>
            </p:extLst>
          </p:nvPr>
        </p:nvGraphicFramePr>
        <p:xfrm>
          <a:off x="413790" y="1729928"/>
          <a:ext cx="6220920" cy="2140908"/>
        </p:xfrm>
        <a:graphic>
          <a:graphicData uri="http://schemas.openxmlformats.org/drawingml/2006/table">
            <a:tbl>
              <a:tblPr firstRow="1" firstCol="1" bandRow="1">
                <a:tableStyleId>{5C22544A-7EE6-4342-B048-85BDC9FD1C3A}</a:tableStyleId>
              </a:tblPr>
              <a:tblGrid>
                <a:gridCol w="2548330">
                  <a:extLst>
                    <a:ext uri="{9D8B030D-6E8A-4147-A177-3AD203B41FA5}">
                      <a16:colId xmlns:a16="http://schemas.microsoft.com/office/drawing/2014/main" val="2242328521"/>
                    </a:ext>
                  </a:extLst>
                </a:gridCol>
                <a:gridCol w="2098623">
                  <a:extLst>
                    <a:ext uri="{9D8B030D-6E8A-4147-A177-3AD203B41FA5}">
                      <a16:colId xmlns:a16="http://schemas.microsoft.com/office/drawing/2014/main" val="3111475733"/>
                    </a:ext>
                  </a:extLst>
                </a:gridCol>
                <a:gridCol w="1573967">
                  <a:extLst>
                    <a:ext uri="{9D8B030D-6E8A-4147-A177-3AD203B41FA5}">
                      <a16:colId xmlns:a16="http://schemas.microsoft.com/office/drawing/2014/main" val="2620197035"/>
                    </a:ext>
                  </a:extLst>
                </a:gridCol>
              </a:tblGrid>
              <a:tr h="466980">
                <a:tc>
                  <a:txBody>
                    <a:bodyPr/>
                    <a:lstStyle/>
                    <a:p>
                      <a:pPr algn="justLow">
                        <a:lnSpc>
                          <a:spcPct val="150000"/>
                        </a:lnSpc>
                        <a:spcAft>
                          <a:spcPts val="0"/>
                        </a:spcAft>
                      </a:pPr>
                      <a:r>
                        <a:rPr lang="en-MY" sz="1400" dirty="0">
                          <a:effectLst/>
                          <a:latin typeface="Aharoni" panose="02010803020104030203" pitchFamily="2" charset="-79"/>
                          <a:cs typeface="Aharoni" panose="02010803020104030203" pitchFamily="2" charset="-79"/>
                        </a:rPr>
                        <a:t>Linguistic variable (output)</a:t>
                      </a:r>
                      <a:endParaRPr lang="en-MY" sz="1600" dirty="0">
                        <a:effectLst/>
                        <a:latin typeface="Aharoni" panose="02010803020104030203" pitchFamily="2" charset="-79"/>
                        <a:ea typeface="Malgun Gothic" panose="020B0503020000020004" pitchFamily="34" charset="-127"/>
                        <a:cs typeface="Aharoni" panose="02010803020104030203" pitchFamily="2" charset="-79"/>
                      </a:endParaRPr>
                    </a:p>
                  </a:txBody>
                  <a:tcPr marL="55760" marR="55760" marT="0" marB="0"/>
                </a:tc>
                <a:tc>
                  <a:txBody>
                    <a:bodyPr/>
                    <a:lstStyle/>
                    <a:p>
                      <a:pPr algn="justLow">
                        <a:lnSpc>
                          <a:spcPct val="150000"/>
                        </a:lnSpc>
                        <a:spcAft>
                          <a:spcPts val="0"/>
                        </a:spcAft>
                      </a:pPr>
                      <a:r>
                        <a:rPr lang="en-MY" sz="1400">
                          <a:effectLst/>
                          <a:latin typeface="Aharoni" panose="02010803020104030203" pitchFamily="2" charset="-79"/>
                          <a:cs typeface="Aharoni" panose="02010803020104030203" pitchFamily="2" charset="-79"/>
                        </a:rPr>
                        <a:t>Linguistic values</a:t>
                      </a:r>
                      <a:endParaRPr lang="en-MY" sz="1600">
                        <a:effectLst/>
                        <a:latin typeface="Aharoni" panose="02010803020104030203" pitchFamily="2" charset="-79"/>
                        <a:ea typeface="Malgun Gothic" panose="020B0503020000020004" pitchFamily="34" charset="-127"/>
                        <a:cs typeface="Aharoni" panose="02010803020104030203" pitchFamily="2" charset="-79"/>
                      </a:endParaRPr>
                    </a:p>
                  </a:txBody>
                  <a:tcPr marL="55760" marR="55760" marT="0" marB="0"/>
                </a:tc>
                <a:tc>
                  <a:txBody>
                    <a:bodyPr/>
                    <a:lstStyle/>
                    <a:p>
                      <a:pPr algn="justLow">
                        <a:lnSpc>
                          <a:spcPct val="150000"/>
                        </a:lnSpc>
                        <a:spcAft>
                          <a:spcPts val="0"/>
                        </a:spcAft>
                      </a:pPr>
                      <a:r>
                        <a:rPr lang="en-MY" sz="1400" dirty="0">
                          <a:effectLst/>
                          <a:latin typeface="Aharoni" panose="02010803020104030203" pitchFamily="2" charset="-79"/>
                          <a:cs typeface="Aharoni" panose="02010803020104030203" pitchFamily="2" charset="-79"/>
                        </a:rPr>
                        <a:t>Range</a:t>
                      </a:r>
                      <a:endParaRPr lang="en-MY" sz="1600" dirty="0">
                        <a:effectLst/>
                        <a:latin typeface="Aharoni" panose="02010803020104030203" pitchFamily="2" charset="-79"/>
                        <a:ea typeface="Malgun Gothic" panose="020B0503020000020004" pitchFamily="34" charset="-127"/>
                        <a:cs typeface="Aharoni" panose="02010803020104030203" pitchFamily="2" charset="-79"/>
                      </a:endParaRPr>
                    </a:p>
                  </a:txBody>
                  <a:tcPr marL="55760" marR="55760" marT="0" marB="0"/>
                </a:tc>
                <a:extLst>
                  <a:ext uri="{0D108BD9-81ED-4DB2-BD59-A6C34878D82A}">
                    <a16:rowId xmlns:a16="http://schemas.microsoft.com/office/drawing/2014/main" val="3121968348"/>
                  </a:ext>
                </a:extLst>
              </a:tr>
              <a:tr h="416982">
                <a:tc rowSpan="4">
                  <a:txBody>
                    <a:bodyPr/>
                    <a:lstStyle/>
                    <a:p>
                      <a:pPr algn="justLow">
                        <a:lnSpc>
                          <a:spcPct val="150000"/>
                        </a:lnSpc>
                        <a:spcAft>
                          <a:spcPts val="0"/>
                        </a:spcAft>
                      </a:pPr>
                      <a:r>
                        <a:rPr lang="en-MY" sz="1400" dirty="0">
                          <a:effectLst/>
                        </a:rPr>
                        <a:t>Level of migraine</a:t>
                      </a:r>
                      <a:endParaRPr lang="en-MY" sz="1600" dirty="0">
                        <a:effectLst/>
                        <a:latin typeface="Times New Roman" panose="02020603050405020304" pitchFamily="18" charset="0"/>
                        <a:ea typeface="Malgun Gothic" panose="020B0503020000020004" pitchFamily="34" charset="-127"/>
                        <a:cs typeface="Arial" panose="020B0604020202020204" pitchFamily="34" charset="0"/>
                      </a:endParaRPr>
                    </a:p>
                  </a:txBody>
                  <a:tcPr marL="55760" marR="55760" marT="0" marB="0"/>
                </a:tc>
                <a:tc>
                  <a:txBody>
                    <a:bodyPr/>
                    <a:lstStyle/>
                    <a:p>
                      <a:pPr algn="justLow">
                        <a:lnSpc>
                          <a:spcPct val="150000"/>
                        </a:lnSpc>
                        <a:spcAft>
                          <a:spcPts val="0"/>
                        </a:spcAft>
                      </a:pPr>
                      <a:r>
                        <a:rPr lang="en-MY" sz="1400">
                          <a:effectLst/>
                        </a:rPr>
                        <a:t>Very Mild </a:t>
                      </a:r>
                      <a:endParaRPr lang="en-MY" sz="1600">
                        <a:effectLst/>
                        <a:latin typeface="Times New Roman" panose="02020603050405020304" pitchFamily="18" charset="0"/>
                        <a:ea typeface="Malgun Gothic" panose="020B0503020000020004" pitchFamily="34" charset="-127"/>
                        <a:cs typeface="Arial" panose="020B0604020202020204" pitchFamily="34" charset="0"/>
                      </a:endParaRPr>
                    </a:p>
                  </a:txBody>
                  <a:tcPr marL="55760" marR="55760" marT="0" marB="0"/>
                </a:tc>
                <a:tc>
                  <a:txBody>
                    <a:bodyPr/>
                    <a:lstStyle/>
                    <a:p>
                      <a:pPr algn="justLow">
                        <a:lnSpc>
                          <a:spcPct val="150000"/>
                        </a:lnSpc>
                        <a:spcAft>
                          <a:spcPts val="0"/>
                        </a:spcAft>
                      </a:pPr>
                      <a:r>
                        <a:rPr lang="en-MY" sz="1400">
                          <a:effectLst/>
                        </a:rPr>
                        <a:t>[0]</a:t>
                      </a:r>
                      <a:endParaRPr lang="en-MY" sz="1600">
                        <a:effectLst/>
                        <a:latin typeface="Times New Roman" panose="02020603050405020304" pitchFamily="18" charset="0"/>
                        <a:ea typeface="Malgun Gothic" panose="020B0503020000020004" pitchFamily="34" charset="-127"/>
                        <a:cs typeface="Arial" panose="020B0604020202020204" pitchFamily="34" charset="0"/>
                      </a:endParaRPr>
                    </a:p>
                  </a:txBody>
                  <a:tcPr marL="55760" marR="55760" marT="0" marB="0"/>
                </a:tc>
                <a:extLst>
                  <a:ext uri="{0D108BD9-81ED-4DB2-BD59-A6C34878D82A}">
                    <a16:rowId xmlns:a16="http://schemas.microsoft.com/office/drawing/2014/main" val="2449817374"/>
                  </a:ext>
                </a:extLst>
              </a:tr>
              <a:tr h="422983">
                <a:tc vMerge="1">
                  <a:txBody>
                    <a:bodyPr/>
                    <a:lstStyle/>
                    <a:p>
                      <a:endParaRPr lang="en-MY"/>
                    </a:p>
                  </a:txBody>
                  <a:tcPr/>
                </a:tc>
                <a:tc>
                  <a:txBody>
                    <a:bodyPr/>
                    <a:lstStyle/>
                    <a:p>
                      <a:pPr algn="justLow">
                        <a:lnSpc>
                          <a:spcPct val="150000"/>
                        </a:lnSpc>
                        <a:spcAft>
                          <a:spcPts val="0"/>
                        </a:spcAft>
                      </a:pPr>
                      <a:r>
                        <a:rPr lang="en-MY" sz="1400">
                          <a:effectLst/>
                        </a:rPr>
                        <a:t>Mild</a:t>
                      </a:r>
                      <a:endParaRPr lang="en-MY" sz="1600">
                        <a:effectLst/>
                        <a:latin typeface="Times New Roman" panose="02020603050405020304" pitchFamily="18" charset="0"/>
                        <a:ea typeface="Malgun Gothic" panose="020B0503020000020004" pitchFamily="34" charset="-127"/>
                        <a:cs typeface="Arial" panose="020B0604020202020204" pitchFamily="34" charset="0"/>
                      </a:endParaRPr>
                    </a:p>
                  </a:txBody>
                  <a:tcPr marL="55760" marR="55760" marT="0" marB="0"/>
                </a:tc>
                <a:tc>
                  <a:txBody>
                    <a:bodyPr/>
                    <a:lstStyle/>
                    <a:p>
                      <a:pPr algn="justLow">
                        <a:lnSpc>
                          <a:spcPct val="150000"/>
                        </a:lnSpc>
                        <a:spcAft>
                          <a:spcPts val="0"/>
                        </a:spcAft>
                      </a:pPr>
                      <a:r>
                        <a:rPr lang="en-MY" sz="1400">
                          <a:effectLst/>
                        </a:rPr>
                        <a:t>[0.05 – 0.3]</a:t>
                      </a:r>
                      <a:endParaRPr lang="en-MY" sz="1600">
                        <a:effectLst/>
                        <a:latin typeface="Times New Roman" panose="02020603050405020304" pitchFamily="18" charset="0"/>
                        <a:ea typeface="Malgun Gothic" panose="020B0503020000020004" pitchFamily="34" charset="-127"/>
                        <a:cs typeface="Arial" panose="020B0604020202020204" pitchFamily="34" charset="0"/>
                      </a:endParaRPr>
                    </a:p>
                  </a:txBody>
                  <a:tcPr marL="55760" marR="55760" marT="0" marB="0"/>
                </a:tc>
                <a:extLst>
                  <a:ext uri="{0D108BD9-81ED-4DB2-BD59-A6C34878D82A}">
                    <a16:rowId xmlns:a16="http://schemas.microsoft.com/office/drawing/2014/main" val="1365421273"/>
                  </a:ext>
                </a:extLst>
              </a:tr>
              <a:tr h="413981">
                <a:tc vMerge="1">
                  <a:txBody>
                    <a:bodyPr/>
                    <a:lstStyle/>
                    <a:p>
                      <a:endParaRPr lang="en-MY"/>
                    </a:p>
                  </a:txBody>
                  <a:tcPr/>
                </a:tc>
                <a:tc>
                  <a:txBody>
                    <a:bodyPr/>
                    <a:lstStyle/>
                    <a:p>
                      <a:pPr algn="justLow">
                        <a:lnSpc>
                          <a:spcPct val="150000"/>
                        </a:lnSpc>
                        <a:spcAft>
                          <a:spcPts val="0"/>
                        </a:spcAft>
                      </a:pPr>
                      <a:r>
                        <a:rPr lang="en-MY" sz="1400">
                          <a:effectLst/>
                        </a:rPr>
                        <a:t>Moderate </a:t>
                      </a:r>
                      <a:endParaRPr lang="en-MY" sz="1600">
                        <a:effectLst/>
                        <a:latin typeface="Times New Roman" panose="02020603050405020304" pitchFamily="18" charset="0"/>
                        <a:ea typeface="Malgun Gothic" panose="020B0503020000020004" pitchFamily="34" charset="-127"/>
                        <a:cs typeface="Arial" panose="020B0604020202020204" pitchFamily="34" charset="0"/>
                      </a:endParaRPr>
                    </a:p>
                  </a:txBody>
                  <a:tcPr marL="55760" marR="55760" marT="0" marB="0"/>
                </a:tc>
                <a:tc>
                  <a:txBody>
                    <a:bodyPr/>
                    <a:lstStyle/>
                    <a:p>
                      <a:pPr algn="justLow">
                        <a:lnSpc>
                          <a:spcPct val="150000"/>
                        </a:lnSpc>
                        <a:spcAft>
                          <a:spcPts val="0"/>
                        </a:spcAft>
                      </a:pPr>
                      <a:r>
                        <a:rPr lang="en-MY" sz="1400">
                          <a:effectLst/>
                        </a:rPr>
                        <a:t>[0.1 – 0.9]</a:t>
                      </a:r>
                      <a:endParaRPr lang="en-MY" sz="1600">
                        <a:effectLst/>
                        <a:latin typeface="Times New Roman" panose="02020603050405020304" pitchFamily="18" charset="0"/>
                        <a:ea typeface="Malgun Gothic" panose="020B0503020000020004" pitchFamily="34" charset="-127"/>
                        <a:cs typeface="Arial" panose="020B0604020202020204" pitchFamily="34" charset="0"/>
                      </a:endParaRPr>
                    </a:p>
                  </a:txBody>
                  <a:tcPr marL="55760" marR="55760" marT="0" marB="0"/>
                </a:tc>
                <a:extLst>
                  <a:ext uri="{0D108BD9-81ED-4DB2-BD59-A6C34878D82A}">
                    <a16:rowId xmlns:a16="http://schemas.microsoft.com/office/drawing/2014/main" val="3525737330"/>
                  </a:ext>
                </a:extLst>
              </a:tr>
              <a:tr h="419982">
                <a:tc vMerge="1">
                  <a:txBody>
                    <a:bodyPr/>
                    <a:lstStyle/>
                    <a:p>
                      <a:endParaRPr lang="en-MY"/>
                    </a:p>
                  </a:txBody>
                  <a:tcPr/>
                </a:tc>
                <a:tc>
                  <a:txBody>
                    <a:bodyPr/>
                    <a:lstStyle/>
                    <a:p>
                      <a:pPr algn="justLow">
                        <a:lnSpc>
                          <a:spcPct val="150000"/>
                        </a:lnSpc>
                        <a:spcAft>
                          <a:spcPts val="0"/>
                        </a:spcAft>
                      </a:pPr>
                      <a:r>
                        <a:rPr lang="en-MY" sz="1400">
                          <a:effectLst/>
                        </a:rPr>
                        <a:t>Severe</a:t>
                      </a:r>
                      <a:endParaRPr lang="en-MY" sz="1600">
                        <a:effectLst/>
                        <a:latin typeface="Times New Roman" panose="02020603050405020304" pitchFamily="18" charset="0"/>
                        <a:ea typeface="Malgun Gothic" panose="020B0503020000020004" pitchFamily="34" charset="-127"/>
                        <a:cs typeface="Arial" panose="020B0604020202020204" pitchFamily="34" charset="0"/>
                      </a:endParaRPr>
                    </a:p>
                  </a:txBody>
                  <a:tcPr marL="55760" marR="55760" marT="0" marB="0"/>
                </a:tc>
                <a:tc>
                  <a:txBody>
                    <a:bodyPr/>
                    <a:lstStyle/>
                    <a:p>
                      <a:pPr algn="justLow">
                        <a:lnSpc>
                          <a:spcPct val="150000"/>
                        </a:lnSpc>
                        <a:spcAft>
                          <a:spcPts val="0"/>
                        </a:spcAft>
                      </a:pPr>
                      <a:r>
                        <a:rPr lang="en-MY" sz="1400" dirty="0">
                          <a:effectLst/>
                        </a:rPr>
                        <a:t>[0.6 – 1]</a:t>
                      </a:r>
                      <a:endParaRPr lang="en-MY" sz="1600" dirty="0">
                        <a:effectLst/>
                        <a:latin typeface="Times New Roman" panose="02020603050405020304" pitchFamily="18" charset="0"/>
                        <a:ea typeface="Malgun Gothic" panose="020B0503020000020004" pitchFamily="34" charset="-127"/>
                        <a:cs typeface="Arial" panose="020B0604020202020204" pitchFamily="34" charset="0"/>
                      </a:endParaRPr>
                    </a:p>
                  </a:txBody>
                  <a:tcPr marL="55760" marR="55760" marT="0" marB="0"/>
                </a:tc>
                <a:extLst>
                  <a:ext uri="{0D108BD9-81ED-4DB2-BD59-A6C34878D82A}">
                    <a16:rowId xmlns:a16="http://schemas.microsoft.com/office/drawing/2014/main" val="1468337907"/>
                  </a:ext>
                </a:extLst>
              </a:tr>
            </a:tbl>
          </a:graphicData>
        </a:graphic>
      </p:graphicFrame>
    </p:spTree>
    <p:extLst>
      <p:ext uri="{BB962C8B-B14F-4D97-AF65-F5344CB8AC3E}">
        <p14:creationId xmlns:p14="http://schemas.microsoft.com/office/powerpoint/2010/main" val="24493737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66962-5A1D-4A08-940D-6D1FB76767FB}"/>
              </a:ext>
            </a:extLst>
          </p:cNvPr>
          <p:cNvSpPr>
            <a:spLocks noGrp="1"/>
          </p:cNvSpPr>
          <p:nvPr>
            <p:ph type="title"/>
          </p:nvPr>
        </p:nvSpPr>
        <p:spPr>
          <a:xfrm>
            <a:off x="179882" y="365125"/>
            <a:ext cx="11857220" cy="1325563"/>
          </a:xfrm>
          <a:solidFill>
            <a:schemeClr val="accent1">
              <a:lumMod val="50000"/>
            </a:schemeClr>
          </a:solidFill>
        </p:spPr>
        <p:txBody>
          <a:bodyPr/>
          <a:lstStyle/>
          <a:p>
            <a:r>
              <a:rPr lang="en-MY" b="1" dirty="0">
                <a:solidFill>
                  <a:schemeClr val="bg1"/>
                </a:solidFill>
              </a:rPr>
              <a:t>Analysis Phase: Data Preparation (Clean Data)</a:t>
            </a:r>
          </a:p>
        </p:txBody>
      </p:sp>
      <p:graphicFrame>
        <p:nvGraphicFramePr>
          <p:cNvPr id="3" name="Content Placeholder 2">
            <a:extLst>
              <a:ext uri="{FF2B5EF4-FFF2-40B4-BE49-F238E27FC236}">
                <a16:creationId xmlns:a16="http://schemas.microsoft.com/office/drawing/2014/main" id="{8CBB2264-CA6F-4D3B-A990-E3F11FCDAF7A}"/>
              </a:ext>
            </a:extLst>
          </p:cNvPr>
          <p:cNvGraphicFramePr>
            <a:graphicFrameLocks noGrp="1"/>
          </p:cNvGraphicFramePr>
          <p:nvPr>
            <p:ph idx="1"/>
            <p:extLst>
              <p:ext uri="{D42A27DB-BD31-4B8C-83A1-F6EECF244321}">
                <p14:modId xmlns:p14="http://schemas.microsoft.com/office/powerpoint/2010/main" val="1322066028"/>
              </p:ext>
            </p:extLst>
          </p:nvPr>
        </p:nvGraphicFramePr>
        <p:xfrm>
          <a:off x="179882" y="1815909"/>
          <a:ext cx="11857220" cy="4676966"/>
        </p:xfrm>
        <a:graphic>
          <a:graphicData uri="http://schemas.openxmlformats.org/drawingml/2006/table">
            <a:tbl>
              <a:tblPr firstRow="1" firstCol="1" bandRow="1">
                <a:tableStyleId>{5C22544A-7EE6-4342-B048-85BDC9FD1C3A}</a:tableStyleId>
              </a:tblPr>
              <a:tblGrid>
                <a:gridCol w="11857220">
                  <a:extLst>
                    <a:ext uri="{9D8B030D-6E8A-4147-A177-3AD203B41FA5}">
                      <a16:colId xmlns:a16="http://schemas.microsoft.com/office/drawing/2014/main" val="1782494303"/>
                    </a:ext>
                  </a:extLst>
                </a:gridCol>
              </a:tblGrid>
              <a:tr h="4676966">
                <a:tc>
                  <a:txBody>
                    <a:bodyPr/>
                    <a:lstStyle/>
                    <a:p>
                      <a:pPr algn="justLow">
                        <a:lnSpc>
                          <a:spcPct val="150000"/>
                        </a:lnSpc>
                        <a:spcAft>
                          <a:spcPts val="0"/>
                        </a:spcAft>
                      </a:pPr>
                      <a:r>
                        <a:rPr lang="en-MY" sz="1200" dirty="0">
                          <a:effectLst/>
                        </a:rPr>
                        <a:t>1. If (</a:t>
                      </a:r>
                      <a:r>
                        <a:rPr lang="en-MY" sz="1200" dirty="0" err="1">
                          <a:effectLst/>
                        </a:rPr>
                        <a:t>intensity_of_headache</a:t>
                      </a:r>
                      <a:r>
                        <a:rPr lang="en-MY" sz="1200" dirty="0">
                          <a:effectLst/>
                        </a:rPr>
                        <a:t> is </a:t>
                      </a:r>
                      <a:r>
                        <a:rPr lang="en-MY" sz="1200" dirty="0" err="1">
                          <a:effectLst/>
                        </a:rPr>
                        <a:t>very_mild</a:t>
                      </a:r>
                      <a:r>
                        <a:rPr lang="en-MY" sz="1200" dirty="0">
                          <a:effectLst/>
                        </a:rPr>
                        <a:t>) and (</a:t>
                      </a:r>
                      <a:r>
                        <a:rPr lang="en-MY" sz="1200" dirty="0" err="1">
                          <a:effectLst/>
                        </a:rPr>
                        <a:t>duration_of_headache</a:t>
                      </a:r>
                      <a:r>
                        <a:rPr lang="en-MY" sz="1200" dirty="0">
                          <a:effectLst/>
                        </a:rPr>
                        <a:t> is </a:t>
                      </a:r>
                      <a:r>
                        <a:rPr lang="en-MY" sz="1200" dirty="0" err="1">
                          <a:effectLst/>
                        </a:rPr>
                        <a:t>very_short</a:t>
                      </a:r>
                      <a:r>
                        <a:rPr lang="en-MY" sz="1200" dirty="0">
                          <a:effectLst/>
                        </a:rPr>
                        <a:t>) and (</a:t>
                      </a:r>
                      <a:r>
                        <a:rPr lang="en-MY" sz="1200" dirty="0" err="1">
                          <a:effectLst/>
                        </a:rPr>
                        <a:t>light_sound_sensitivity</a:t>
                      </a:r>
                      <a:r>
                        <a:rPr lang="en-MY" sz="1200" dirty="0">
                          <a:effectLst/>
                        </a:rPr>
                        <a:t> is </a:t>
                      </a:r>
                      <a:r>
                        <a:rPr lang="en-MY" sz="1200" dirty="0" err="1">
                          <a:effectLst/>
                        </a:rPr>
                        <a:t>not_sensitive</a:t>
                      </a:r>
                      <a:r>
                        <a:rPr lang="en-MY" sz="1200" dirty="0">
                          <a:effectLst/>
                        </a:rPr>
                        <a:t>) and (</a:t>
                      </a:r>
                      <a:r>
                        <a:rPr lang="en-MY" sz="1200" dirty="0" err="1">
                          <a:effectLst/>
                        </a:rPr>
                        <a:t>vomitting_nausea</a:t>
                      </a:r>
                      <a:r>
                        <a:rPr lang="en-MY" sz="1200" dirty="0">
                          <a:effectLst/>
                        </a:rPr>
                        <a:t> is none) then (result is mild) (1)        </a:t>
                      </a:r>
                    </a:p>
                    <a:p>
                      <a:pPr algn="justLow">
                        <a:lnSpc>
                          <a:spcPct val="150000"/>
                        </a:lnSpc>
                        <a:spcAft>
                          <a:spcPts val="0"/>
                        </a:spcAft>
                      </a:pPr>
                      <a:r>
                        <a:rPr lang="en-MY" sz="1200" dirty="0">
                          <a:effectLst/>
                        </a:rPr>
                        <a:t>2. If (</a:t>
                      </a:r>
                      <a:r>
                        <a:rPr lang="en-MY" sz="1200" dirty="0" err="1">
                          <a:effectLst/>
                        </a:rPr>
                        <a:t>intensity_of_headache</a:t>
                      </a:r>
                      <a:r>
                        <a:rPr lang="en-MY" sz="1200" dirty="0">
                          <a:effectLst/>
                        </a:rPr>
                        <a:t> is </a:t>
                      </a:r>
                      <a:r>
                        <a:rPr lang="en-MY" sz="1200" dirty="0" err="1">
                          <a:effectLst/>
                        </a:rPr>
                        <a:t>very_mild</a:t>
                      </a:r>
                      <a:r>
                        <a:rPr lang="en-MY" sz="1200" dirty="0">
                          <a:effectLst/>
                        </a:rPr>
                        <a:t>) and (</a:t>
                      </a:r>
                      <a:r>
                        <a:rPr lang="en-MY" sz="1200" dirty="0" err="1">
                          <a:effectLst/>
                        </a:rPr>
                        <a:t>duration_of_headache</a:t>
                      </a:r>
                      <a:r>
                        <a:rPr lang="en-MY" sz="1200" dirty="0">
                          <a:effectLst/>
                        </a:rPr>
                        <a:t> is </a:t>
                      </a:r>
                      <a:r>
                        <a:rPr lang="en-MY" sz="1200" dirty="0" err="1">
                          <a:effectLst/>
                        </a:rPr>
                        <a:t>very_short</a:t>
                      </a:r>
                      <a:r>
                        <a:rPr lang="en-MY" sz="1200" dirty="0">
                          <a:effectLst/>
                        </a:rPr>
                        <a:t>) and (</a:t>
                      </a:r>
                      <a:r>
                        <a:rPr lang="en-MY" sz="1200" dirty="0" err="1">
                          <a:effectLst/>
                        </a:rPr>
                        <a:t>light_sound_sensitivity</a:t>
                      </a:r>
                      <a:r>
                        <a:rPr lang="en-MY" sz="1200" dirty="0">
                          <a:effectLst/>
                        </a:rPr>
                        <a:t> is </a:t>
                      </a:r>
                      <a:r>
                        <a:rPr lang="en-MY" sz="1200" dirty="0" err="1">
                          <a:effectLst/>
                        </a:rPr>
                        <a:t>not_sensitive</a:t>
                      </a:r>
                      <a:r>
                        <a:rPr lang="en-MY" sz="1200" dirty="0">
                          <a:effectLst/>
                        </a:rPr>
                        <a:t>) and (</a:t>
                      </a:r>
                      <a:r>
                        <a:rPr lang="en-MY" sz="1200" dirty="0" err="1">
                          <a:effectLst/>
                        </a:rPr>
                        <a:t>vomitting_nausea</a:t>
                      </a:r>
                      <a:r>
                        <a:rPr lang="en-MY" sz="1200" dirty="0">
                          <a:effectLst/>
                        </a:rPr>
                        <a:t> is seldom) then (result is mild) (1)      </a:t>
                      </a:r>
                    </a:p>
                    <a:p>
                      <a:pPr algn="justLow">
                        <a:lnSpc>
                          <a:spcPct val="150000"/>
                        </a:lnSpc>
                        <a:spcAft>
                          <a:spcPts val="0"/>
                        </a:spcAft>
                      </a:pPr>
                      <a:r>
                        <a:rPr lang="en-MY" sz="1200" dirty="0">
                          <a:effectLst/>
                        </a:rPr>
                        <a:t>3. If (</a:t>
                      </a:r>
                      <a:r>
                        <a:rPr lang="en-MY" sz="1200" dirty="0" err="1">
                          <a:effectLst/>
                        </a:rPr>
                        <a:t>intensity_of_headache</a:t>
                      </a:r>
                      <a:r>
                        <a:rPr lang="en-MY" sz="1200" dirty="0">
                          <a:effectLst/>
                        </a:rPr>
                        <a:t> is </a:t>
                      </a:r>
                      <a:r>
                        <a:rPr lang="en-MY" sz="1200" dirty="0" err="1">
                          <a:effectLst/>
                        </a:rPr>
                        <a:t>very_mild</a:t>
                      </a:r>
                      <a:r>
                        <a:rPr lang="en-MY" sz="1200" dirty="0">
                          <a:effectLst/>
                        </a:rPr>
                        <a:t>) and (</a:t>
                      </a:r>
                      <a:r>
                        <a:rPr lang="en-MY" sz="1200" dirty="0" err="1">
                          <a:effectLst/>
                        </a:rPr>
                        <a:t>duration_of_headache</a:t>
                      </a:r>
                      <a:r>
                        <a:rPr lang="en-MY" sz="1200" dirty="0">
                          <a:effectLst/>
                        </a:rPr>
                        <a:t> is </a:t>
                      </a:r>
                      <a:r>
                        <a:rPr lang="en-MY" sz="1200" dirty="0" err="1">
                          <a:effectLst/>
                        </a:rPr>
                        <a:t>very_short</a:t>
                      </a:r>
                      <a:r>
                        <a:rPr lang="en-MY" sz="1200" dirty="0">
                          <a:effectLst/>
                        </a:rPr>
                        <a:t>) and (</a:t>
                      </a:r>
                      <a:r>
                        <a:rPr lang="en-MY" sz="1200" dirty="0" err="1">
                          <a:effectLst/>
                        </a:rPr>
                        <a:t>light_sound_sensitivity</a:t>
                      </a:r>
                      <a:r>
                        <a:rPr lang="en-MY" sz="1200" dirty="0">
                          <a:effectLst/>
                        </a:rPr>
                        <a:t> is </a:t>
                      </a:r>
                      <a:r>
                        <a:rPr lang="en-MY" sz="1200" dirty="0" err="1">
                          <a:effectLst/>
                        </a:rPr>
                        <a:t>not_sensitive</a:t>
                      </a:r>
                      <a:r>
                        <a:rPr lang="en-MY" sz="1200" dirty="0">
                          <a:effectLst/>
                        </a:rPr>
                        <a:t>) and (</a:t>
                      </a:r>
                      <a:r>
                        <a:rPr lang="en-MY" sz="1200" dirty="0" err="1">
                          <a:effectLst/>
                        </a:rPr>
                        <a:t>vomitting_nausea</a:t>
                      </a:r>
                      <a:r>
                        <a:rPr lang="en-MY" sz="1200" dirty="0">
                          <a:effectLst/>
                        </a:rPr>
                        <a:t> is regular) then (result is moderate) (1) </a:t>
                      </a:r>
                    </a:p>
                    <a:p>
                      <a:pPr algn="justLow">
                        <a:lnSpc>
                          <a:spcPct val="150000"/>
                        </a:lnSpc>
                        <a:spcAft>
                          <a:spcPts val="0"/>
                        </a:spcAft>
                      </a:pPr>
                      <a:r>
                        <a:rPr lang="en-MY" sz="1200" dirty="0">
                          <a:effectLst/>
                        </a:rPr>
                        <a:t>4. If (</a:t>
                      </a:r>
                      <a:r>
                        <a:rPr lang="en-MY" sz="1200" dirty="0" err="1">
                          <a:effectLst/>
                        </a:rPr>
                        <a:t>intensity_of_headache</a:t>
                      </a:r>
                      <a:r>
                        <a:rPr lang="en-MY" sz="1200" dirty="0">
                          <a:effectLst/>
                        </a:rPr>
                        <a:t> is </a:t>
                      </a:r>
                      <a:r>
                        <a:rPr lang="en-MY" sz="1200" dirty="0" err="1">
                          <a:effectLst/>
                        </a:rPr>
                        <a:t>very_mild</a:t>
                      </a:r>
                      <a:r>
                        <a:rPr lang="en-MY" sz="1200" dirty="0">
                          <a:effectLst/>
                        </a:rPr>
                        <a:t>) and (</a:t>
                      </a:r>
                      <a:r>
                        <a:rPr lang="en-MY" sz="1200" dirty="0" err="1">
                          <a:effectLst/>
                        </a:rPr>
                        <a:t>duration_of_headache</a:t>
                      </a:r>
                      <a:r>
                        <a:rPr lang="en-MY" sz="1200" dirty="0">
                          <a:effectLst/>
                        </a:rPr>
                        <a:t> is </a:t>
                      </a:r>
                      <a:r>
                        <a:rPr lang="en-MY" sz="1200" dirty="0" err="1">
                          <a:effectLst/>
                        </a:rPr>
                        <a:t>very_short</a:t>
                      </a:r>
                      <a:r>
                        <a:rPr lang="en-MY" sz="1200" dirty="0">
                          <a:effectLst/>
                        </a:rPr>
                        <a:t>) and (</a:t>
                      </a:r>
                      <a:r>
                        <a:rPr lang="en-MY" sz="1200" dirty="0" err="1">
                          <a:effectLst/>
                        </a:rPr>
                        <a:t>light_sound_sensitivity</a:t>
                      </a:r>
                      <a:r>
                        <a:rPr lang="en-MY" sz="1200" dirty="0">
                          <a:effectLst/>
                        </a:rPr>
                        <a:t> is sensitive) and (</a:t>
                      </a:r>
                      <a:r>
                        <a:rPr lang="en-MY" sz="1200" dirty="0" err="1">
                          <a:effectLst/>
                        </a:rPr>
                        <a:t>vomitting_nausea</a:t>
                      </a:r>
                      <a:r>
                        <a:rPr lang="en-MY" sz="1200" dirty="0">
                          <a:effectLst/>
                        </a:rPr>
                        <a:t> is none) then (result is mild) (1)            </a:t>
                      </a:r>
                    </a:p>
                    <a:p>
                      <a:pPr algn="justLow">
                        <a:lnSpc>
                          <a:spcPct val="150000"/>
                        </a:lnSpc>
                        <a:spcAft>
                          <a:spcPts val="0"/>
                        </a:spcAft>
                      </a:pPr>
                      <a:r>
                        <a:rPr lang="en-MY" sz="1200" dirty="0">
                          <a:effectLst/>
                        </a:rPr>
                        <a:t>5. If (</a:t>
                      </a:r>
                      <a:r>
                        <a:rPr lang="en-MY" sz="1200" dirty="0" err="1">
                          <a:effectLst/>
                        </a:rPr>
                        <a:t>intensity_of_headache</a:t>
                      </a:r>
                      <a:r>
                        <a:rPr lang="en-MY" sz="1200" dirty="0">
                          <a:effectLst/>
                        </a:rPr>
                        <a:t> is </a:t>
                      </a:r>
                      <a:r>
                        <a:rPr lang="en-MY" sz="1200" dirty="0" err="1">
                          <a:effectLst/>
                        </a:rPr>
                        <a:t>very_mild</a:t>
                      </a:r>
                      <a:r>
                        <a:rPr lang="en-MY" sz="1200" dirty="0">
                          <a:effectLst/>
                        </a:rPr>
                        <a:t>) and (</a:t>
                      </a:r>
                      <a:r>
                        <a:rPr lang="en-MY" sz="1200" dirty="0" err="1">
                          <a:effectLst/>
                        </a:rPr>
                        <a:t>duration_of_headache</a:t>
                      </a:r>
                      <a:r>
                        <a:rPr lang="en-MY" sz="1200" dirty="0">
                          <a:effectLst/>
                        </a:rPr>
                        <a:t> is </a:t>
                      </a:r>
                      <a:r>
                        <a:rPr lang="en-MY" sz="1200" dirty="0" err="1">
                          <a:effectLst/>
                        </a:rPr>
                        <a:t>very_short</a:t>
                      </a:r>
                      <a:r>
                        <a:rPr lang="en-MY" sz="1200" dirty="0">
                          <a:effectLst/>
                        </a:rPr>
                        <a:t>) and (</a:t>
                      </a:r>
                      <a:r>
                        <a:rPr lang="en-MY" sz="1200" dirty="0" err="1">
                          <a:effectLst/>
                        </a:rPr>
                        <a:t>light_sound_sensitivity</a:t>
                      </a:r>
                      <a:r>
                        <a:rPr lang="en-MY" sz="1200" dirty="0">
                          <a:effectLst/>
                        </a:rPr>
                        <a:t> is sensitive) and (</a:t>
                      </a:r>
                      <a:r>
                        <a:rPr lang="en-MY" sz="1200" dirty="0" err="1">
                          <a:effectLst/>
                        </a:rPr>
                        <a:t>vomitting_nausea</a:t>
                      </a:r>
                      <a:r>
                        <a:rPr lang="en-MY" sz="1200" dirty="0">
                          <a:effectLst/>
                        </a:rPr>
                        <a:t> is seldom) then (result is mild) (1)          </a:t>
                      </a:r>
                    </a:p>
                    <a:p>
                      <a:pPr algn="justLow">
                        <a:lnSpc>
                          <a:spcPct val="150000"/>
                        </a:lnSpc>
                        <a:spcAft>
                          <a:spcPts val="0"/>
                        </a:spcAft>
                      </a:pPr>
                      <a:r>
                        <a:rPr lang="en-MY" sz="1200" dirty="0">
                          <a:effectLst/>
                        </a:rPr>
                        <a:t>6. If (</a:t>
                      </a:r>
                      <a:r>
                        <a:rPr lang="en-MY" sz="1200" dirty="0" err="1">
                          <a:effectLst/>
                        </a:rPr>
                        <a:t>intensity_of_headache</a:t>
                      </a:r>
                      <a:r>
                        <a:rPr lang="en-MY" sz="1200" dirty="0">
                          <a:effectLst/>
                        </a:rPr>
                        <a:t> is </a:t>
                      </a:r>
                      <a:r>
                        <a:rPr lang="en-MY" sz="1200" dirty="0" err="1">
                          <a:effectLst/>
                        </a:rPr>
                        <a:t>very_mild</a:t>
                      </a:r>
                      <a:r>
                        <a:rPr lang="en-MY" sz="1200" dirty="0">
                          <a:effectLst/>
                        </a:rPr>
                        <a:t>) and (</a:t>
                      </a:r>
                      <a:r>
                        <a:rPr lang="en-MY" sz="1200" dirty="0" err="1">
                          <a:effectLst/>
                        </a:rPr>
                        <a:t>duration_of_headache</a:t>
                      </a:r>
                      <a:r>
                        <a:rPr lang="en-MY" sz="1200" dirty="0">
                          <a:effectLst/>
                        </a:rPr>
                        <a:t> is </a:t>
                      </a:r>
                      <a:r>
                        <a:rPr lang="en-MY" sz="1200" dirty="0" err="1">
                          <a:effectLst/>
                        </a:rPr>
                        <a:t>very_short</a:t>
                      </a:r>
                      <a:r>
                        <a:rPr lang="en-MY" sz="1200" dirty="0">
                          <a:effectLst/>
                        </a:rPr>
                        <a:t>) and (</a:t>
                      </a:r>
                      <a:r>
                        <a:rPr lang="en-MY" sz="1200" dirty="0" err="1">
                          <a:effectLst/>
                        </a:rPr>
                        <a:t>light_sound_sensitivity</a:t>
                      </a:r>
                      <a:r>
                        <a:rPr lang="en-MY" sz="1200" dirty="0">
                          <a:effectLst/>
                        </a:rPr>
                        <a:t> is sensitive) and (</a:t>
                      </a:r>
                      <a:r>
                        <a:rPr lang="en-MY" sz="1200" dirty="0" err="1">
                          <a:effectLst/>
                        </a:rPr>
                        <a:t>vomitting_nausea</a:t>
                      </a:r>
                      <a:r>
                        <a:rPr lang="en-MY" sz="1200" dirty="0">
                          <a:effectLst/>
                        </a:rPr>
                        <a:t> is regular) then (result is moderate) (1)     </a:t>
                      </a:r>
                    </a:p>
                    <a:p>
                      <a:pPr algn="justLow">
                        <a:lnSpc>
                          <a:spcPct val="150000"/>
                        </a:lnSpc>
                        <a:spcAft>
                          <a:spcPts val="0"/>
                        </a:spcAft>
                      </a:pPr>
                      <a:r>
                        <a:rPr lang="en-MY" sz="1200" dirty="0">
                          <a:effectLst/>
                        </a:rPr>
                        <a:t>.</a:t>
                      </a:r>
                    </a:p>
                    <a:p>
                      <a:pPr algn="justLow">
                        <a:lnSpc>
                          <a:spcPct val="150000"/>
                        </a:lnSpc>
                        <a:spcAft>
                          <a:spcPts val="0"/>
                        </a:spcAft>
                      </a:pPr>
                      <a:r>
                        <a:rPr lang="en-MY" sz="1200" dirty="0">
                          <a:effectLst/>
                        </a:rPr>
                        <a:t>.</a:t>
                      </a:r>
                    </a:p>
                    <a:p>
                      <a:pPr algn="justLow">
                        <a:lnSpc>
                          <a:spcPct val="150000"/>
                        </a:lnSpc>
                        <a:spcAft>
                          <a:spcPts val="0"/>
                        </a:spcAft>
                      </a:pPr>
                      <a:r>
                        <a:rPr lang="en-MY" sz="1200" dirty="0">
                          <a:effectLst/>
                        </a:rPr>
                        <a:t>140. If (</a:t>
                      </a:r>
                      <a:r>
                        <a:rPr lang="en-MY" sz="1200" dirty="0" err="1">
                          <a:effectLst/>
                        </a:rPr>
                        <a:t>intensity_of_headache</a:t>
                      </a:r>
                      <a:r>
                        <a:rPr lang="en-MY" sz="1200" dirty="0">
                          <a:effectLst/>
                        </a:rPr>
                        <a:t> is severe) and (</a:t>
                      </a:r>
                      <a:r>
                        <a:rPr lang="en-MY" sz="1200" dirty="0" err="1">
                          <a:effectLst/>
                        </a:rPr>
                        <a:t>duration_of_headache</a:t>
                      </a:r>
                      <a:r>
                        <a:rPr lang="en-MY" sz="1200" dirty="0">
                          <a:effectLst/>
                        </a:rPr>
                        <a:t> is long) and (</a:t>
                      </a:r>
                      <a:r>
                        <a:rPr lang="en-MY" sz="1200" dirty="0" err="1">
                          <a:effectLst/>
                        </a:rPr>
                        <a:t>light_sound_sensitivity</a:t>
                      </a:r>
                      <a:r>
                        <a:rPr lang="en-MY" sz="1200" dirty="0">
                          <a:effectLst/>
                        </a:rPr>
                        <a:t> is </a:t>
                      </a:r>
                      <a:r>
                        <a:rPr lang="en-MY" sz="1200" dirty="0" err="1">
                          <a:effectLst/>
                        </a:rPr>
                        <a:t>very_sensitive</a:t>
                      </a:r>
                      <a:r>
                        <a:rPr lang="en-MY" sz="1200" dirty="0">
                          <a:effectLst/>
                        </a:rPr>
                        <a:t>) and (</a:t>
                      </a:r>
                      <a:r>
                        <a:rPr lang="en-MY" sz="1200" dirty="0" err="1">
                          <a:effectLst/>
                        </a:rPr>
                        <a:t>vomitting_nausea</a:t>
                      </a:r>
                      <a:r>
                        <a:rPr lang="en-MY" sz="1200" dirty="0">
                          <a:effectLst/>
                        </a:rPr>
                        <a:t> is none) then (result is moderate) (1)          </a:t>
                      </a:r>
                    </a:p>
                    <a:p>
                      <a:pPr algn="justLow">
                        <a:lnSpc>
                          <a:spcPct val="150000"/>
                        </a:lnSpc>
                        <a:spcAft>
                          <a:spcPts val="0"/>
                        </a:spcAft>
                      </a:pPr>
                      <a:r>
                        <a:rPr lang="en-MY" sz="1200" dirty="0">
                          <a:effectLst/>
                        </a:rPr>
                        <a:t>141. If (</a:t>
                      </a:r>
                      <a:r>
                        <a:rPr lang="en-MY" sz="1200" dirty="0" err="1">
                          <a:effectLst/>
                        </a:rPr>
                        <a:t>intensity_of_headache</a:t>
                      </a:r>
                      <a:r>
                        <a:rPr lang="en-MY" sz="1200" dirty="0">
                          <a:effectLst/>
                        </a:rPr>
                        <a:t> is severe) and (</a:t>
                      </a:r>
                      <a:r>
                        <a:rPr lang="en-MY" sz="1200" dirty="0" err="1">
                          <a:effectLst/>
                        </a:rPr>
                        <a:t>duration_of_headache</a:t>
                      </a:r>
                      <a:r>
                        <a:rPr lang="en-MY" sz="1200" dirty="0">
                          <a:effectLst/>
                        </a:rPr>
                        <a:t> is long) and (</a:t>
                      </a:r>
                      <a:r>
                        <a:rPr lang="en-MY" sz="1200" dirty="0" err="1">
                          <a:effectLst/>
                        </a:rPr>
                        <a:t>light_sound_sensitivity</a:t>
                      </a:r>
                      <a:r>
                        <a:rPr lang="en-MY" sz="1200" dirty="0">
                          <a:effectLst/>
                        </a:rPr>
                        <a:t> is </a:t>
                      </a:r>
                      <a:r>
                        <a:rPr lang="en-MY" sz="1200" dirty="0" err="1">
                          <a:effectLst/>
                        </a:rPr>
                        <a:t>very_sensitive</a:t>
                      </a:r>
                      <a:r>
                        <a:rPr lang="en-MY" sz="1200" dirty="0">
                          <a:effectLst/>
                        </a:rPr>
                        <a:t>) and (</a:t>
                      </a:r>
                      <a:r>
                        <a:rPr lang="en-MY" sz="1200" dirty="0" err="1">
                          <a:effectLst/>
                        </a:rPr>
                        <a:t>vomitting_nausea</a:t>
                      </a:r>
                      <a:r>
                        <a:rPr lang="en-MY" sz="1200" dirty="0">
                          <a:effectLst/>
                        </a:rPr>
                        <a:t> is seldom) then (result is severe) (1)          </a:t>
                      </a:r>
                    </a:p>
                    <a:p>
                      <a:pPr algn="justLow">
                        <a:lnSpc>
                          <a:spcPct val="150000"/>
                        </a:lnSpc>
                        <a:spcAft>
                          <a:spcPts val="0"/>
                        </a:spcAft>
                      </a:pPr>
                      <a:r>
                        <a:rPr lang="en-MY" sz="1200" dirty="0">
                          <a:effectLst/>
                        </a:rPr>
                        <a:t>142. If (</a:t>
                      </a:r>
                      <a:r>
                        <a:rPr lang="en-MY" sz="1200" dirty="0" err="1">
                          <a:effectLst/>
                        </a:rPr>
                        <a:t>intensity_of_headache</a:t>
                      </a:r>
                      <a:r>
                        <a:rPr lang="en-MY" sz="1200" dirty="0">
                          <a:effectLst/>
                        </a:rPr>
                        <a:t> is severe) and (</a:t>
                      </a:r>
                      <a:r>
                        <a:rPr lang="en-MY" sz="1200" dirty="0" err="1">
                          <a:effectLst/>
                        </a:rPr>
                        <a:t>duration_of_headache</a:t>
                      </a:r>
                      <a:r>
                        <a:rPr lang="en-MY" sz="1200" dirty="0">
                          <a:effectLst/>
                        </a:rPr>
                        <a:t> is long) and (</a:t>
                      </a:r>
                      <a:r>
                        <a:rPr lang="en-MY" sz="1200" dirty="0" err="1">
                          <a:effectLst/>
                        </a:rPr>
                        <a:t>light_sound_sensitivity</a:t>
                      </a:r>
                      <a:r>
                        <a:rPr lang="en-MY" sz="1200" dirty="0">
                          <a:effectLst/>
                        </a:rPr>
                        <a:t> is </a:t>
                      </a:r>
                      <a:r>
                        <a:rPr lang="en-MY" sz="1200" dirty="0" err="1">
                          <a:effectLst/>
                        </a:rPr>
                        <a:t>very_sensitive</a:t>
                      </a:r>
                      <a:r>
                        <a:rPr lang="en-MY" sz="1200" dirty="0">
                          <a:effectLst/>
                        </a:rPr>
                        <a:t>) and (</a:t>
                      </a:r>
                      <a:r>
                        <a:rPr lang="en-MY" sz="1200" dirty="0" err="1">
                          <a:effectLst/>
                        </a:rPr>
                        <a:t>vomitting_nausea</a:t>
                      </a:r>
                      <a:r>
                        <a:rPr lang="en-MY" sz="1200" dirty="0">
                          <a:effectLst/>
                        </a:rPr>
                        <a:t> is regular) then (result is severe) (1)         </a:t>
                      </a:r>
                      <a:endParaRPr lang="en-MY" sz="1200" dirty="0">
                        <a:effectLst/>
                        <a:latin typeface="Times New Roman" panose="02020603050405020304" pitchFamily="18" charset="0"/>
                        <a:ea typeface="Malgun Gothic" panose="020B0503020000020004" pitchFamily="34" charset="-127"/>
                        <a:cs typeface="Arial" panose="020B0604020202020204" pitchFamily="34" charset="0"/>
                      </a:endParaRPr>
                    </a:p>
                  </a:txBody>
                  <a:tcPr marL="37667" marR="37667" marT="0" marB="0"/>
                </a:tc>
                <a:extLst>
                  <a:ext uri="{0D108BD9-81ED-4DB2-BD59-A6C34878D82A}">
                    <a16:rowId xmlns:a16="http://schemas.microsoft.com/office/drawing/2014/main" val="1666624926"/>
                  </a:ext>
                </a:extLst>
              </a:tr>
            </a:tbl>
          </a:graphicData>
        </a:graphic>
      </p:graphicFrame>
    </p:spTree>
    <p:extLst>
      <p:ext uri="{BB962C8B-B14F-4D97-AF65-F5344CB8AC3E}">
        <p14:creationId xmlns:p14="http://schemas.microsoft.com/office/powerpoint/2010/main" val="16072887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66962-5A1D-4A08-940D-6D1FB76767FB}"/>
              </a:ext>
            </a:extLst>
          </p:cNvPr>
          <p:cNvSpPr>
            <a:spLocks noGrp="1"/>
          </p:cNvSpPr>
          <p:nvPr>
            <p:ph type="title"/>
          </p:nvPr>
        </p:nvSpPr>
        <p:spPr>
          <a:xfrm>
            <a:off x="182379" y="95559"/>
            <a:ext cx="11827239" cy="525775"/>
          </a:xfrm>
          <a:solidFill>
            <a:schemeClr val="accent1">
              <a:lumMod val="50000"/>
            </a:schemeClr>
          </a:solidFill>
        </p:spPr>
        <p:txBody>
          <a:bodyPr>
            <a:normAutofit fontScale="90000"/>
          </a:bodyPr>
          <a:lstStyle/>
          <a:p>
            <a:r>
              <a:rPr lang="en-MY" sz="3600" b="1" dirty="0">
                <a:solidFill>
                  <a:schemeClr val="bg1"/>
                </a:solidFill>
              </a:rPr>
              <a:t>Migraine Diagnosis using Fuzzy Expert System Process Flow</a:t>
            </a:r>
          </a:p>
        </p:txBody>
      </p:sp>
      <p:sp>
        <p:nvSpPr>
          <p:cNvPr id="6" name="Content Placeholder 5">
            <a:extLst>
              <a:ext uri="{FF2B5EF4-FFF2-40B4-BE49-F238E27FC236}">
                <a16:creationId xmlns:a16="http://schemas.microsoft.com/office/drawing/2014/main" id="{EF5F7B93-B6C0-41DA-BF02-30EFAA076B25}"/>
              </a:ext>
            </a:extLst>
          </p:cNvPr>
          <p:cNvSpPr>
            <a:spLocks noGrp="1"/>
          </p:cNvSpPr>
          <p:nvPr>
            <p:ph idx="1"/>
          </p:nvPr>
        </p:nvSpPr>
        <p:spPr/>
        <p:txBody>
          <a:bodyPr/>
          <a:lstStyle/>
          <a:p>
            <a:endParaRPr lang="en-MY"/>
          </a:p>
        </p:txBody>
      </p:sp>
      <p:pic>
        <p:nvPicPr>
          <p:cNvPr id="7" name="Picture 6">
            <a:extLst>
              <a:ext uri="{FF2B5EF4-FFF2-40B4-BE49-F238E27FC236}">
                <a16:creationId xmlns:a16="http://schemas.microsoft.com/office/drawing/2014/main" id="{FE921212-DC30-4CF3-BCB1-9C81FD81C27C}"/>
              </a:ext>
            </a:extLst>
          </p:cNvPr>
          <p:cNvPicPr>
            <a:picLocks noChangeAspect="1"/>
          </p:cNvPicPr>
          <p:nvPr/>
        </p:nvPicPr>
        <p:blipFill>
          <a:blip r:embed="rId2"/>
          <a:stretch>
            <a:fillRect/>
          </a:stretch>
        </p:blipFill>
        <p:spPr>
          <a:xfrm>
            <a:off x="296057" y="1310623"/>
            <a:ext cx="11827238" cy="6081404"/>
          </a:xfrm>
          <a:prstGeom prst="rect">
            <a:avLst/>
          </a:prstGeom>
        </p:spPr>
      </p:pic>
    </p:spTree>
    <p:extLst>
      <p:ext uri="{BB962C8B-B14F-4D97-AF65-F5344CB8AC3E}">
        <p14:creationId xmlns:p14="http://schemas.microsoft.com/office/powerpoint/2010/main" val="11421333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0A530-EE33-4106-BDF4-E180C432C6B0}"/>
              </a:ext>
            </a:extLst>
          </p:cNvPr>
          <p:cNvSpPr>
            <a:spLocks noGrp="1"/>
          </p:cNvSpPr>
          <p:nvPr>
            <p:ph type="title"/>
          </p:nvPr>
        </p:nvSpPr>
        <p:spPr>
          <a:xfrm>
            <a:off x="168442" y="101087"/>
            <a:ext cx="11853670" cy="645528"/>
          </a:xfrm>
          <a:solidFill>
            <a:srgbClr val="002060"/>
          </a:solidFill>
        </p:spPr>
        <p:txBody>
          <a:bodyPr>
            <a:normAutofit fontScale="90000"/>
          </a:bodyPr>
          <a:lstStyle/>
          <a:p>
            <a:r>
              <a:rPr lang="en-MY" b="1" dirty="0">
                <a:solidFill>
                  <a:schemeClr val="bg1"/>
                </a:solidFill>
              </a:rPr>
              <a:t>Technique Method</a:t>
            </a:r>
          </a:p>
        </p:txBody>
      </p:sp>
      <p:sp>
        <p:nvSpPr>
          <p:cNvPr id="3" name="Content Placeholder 2">
            <a:extLst>
              <a:ext uri="{FF2B5EF4-FFF2-40B4-BE49-F238E27FC236}">
                <a16:creationId xmlns:a16="http://schemas.microsoft.com/office/drawing/2014/main" id="{89549FE0-A64D-42C4-A170-2E0663E7EA41}"/>
              </a:ext>
            </a:extLst>
          </p:cNvPr>
          <p:cNvSpPr>
            <a:spLocks noGrp="1"/>
          </p:cNvSpPr>
          <p:nvPr>
            <p:ph idx="1"/>
          </p:nvPr>
        </p:nvSpPr>
        <p:spPr>
          <a:xfrm>
            <a:off x="168442" y="850346"/>
            <a:ext cx="11853670" cy="5906567"/>
          </a:xfrm>
          <a:solidFill>
            <a:schemeClr val="accent5">
              <a:lumMod val="75000"/>
            </a:schemeClr>
          </a:solidFill>
        </p:spPr>
        <p:txBody>
          <a:bodyPr/>
          <a:lstStyle/>
          <a:p>
            <a:pPr marL="514350" indent="-514350">
              <a:buAutoNum type="arabicPeriod"/>
            </a:pPr>
            <a:r>
              <a:rPr lang="en-MY" b="1" dirty="0">
                <a:solidFill>
                  <a:schemeClr val="bg1"/>
                </a:solidFill>
              </a:rPr>
              <a:t>Calculate membership function of each input.</a:t>
            </a:r>
          </a:p>
          <a:p>
            <a:pPr marL="0" indent="0">
              <a:buNone/>
            </a:pPr>
            <a:endParaRPr lang="en-MY" b="1" dirty="0"/>
          </a:p>
          <a:p>
            <a:pPr marL="0" indent="0">
              <a:buNone/>
            </a:pPr>
            <a:endParaRPr lang="en-MY" b="1" dirty="0"/>
          </a:p>
          <a:p>
            <a:pPr marL="0" indent="0">
              <a:buNone/>
            </a:pPr>
            <a:r>
              <a:rPr lang="en-MY" dirty="0"/>
              <a:t>		</a:t>
            </a:r>
          </a:p>
          <a:p>
            <a:endParaRPr lang="en-MY" dirty="0"/>
          </a:p>
        </p:txBody>
      </p:sp>
      <p:graphicFrame>
        <p:nvGraphicFramePr>
          <p:cNvPr id="6" name="Table 6">
            <a:extLst>
              <a:ext uri="{FF2B5EF4-FFF2-40B4-BE49-F238E27FC236}">
                <a16:creationId xmlns:a16="http://schemas.microsoft.com/office/drawing/2014/main" id="{959EC70F-CFA3-4F7B-AB29-0625F539F7F4}"/>
              </a:ext>
            </a:extLst>
          </p:cNvPr>
          <p:cNvGraphicFramePr>
            <a:graphicFrameLocks noGrp="1"/>
          </p:cNvGraphicFramePr>
          <p:nvPr>
            <p:extLst>
              <p:ext uri="{D42A27DB-BD31-4B8C-83A1-F6EECF244321}">
                <p14:modId xmlns:p14="http://schemas.microsoft.com/office/powerpoint/2010/main" val="3904297776"/>
              </p:ext>
            </p:extLst>
          </p:nvPr>
        </p:nvGraphicFramePr>
        <p:xfrm>
          <a:off x="619125" y="1331704"/>
          <a:ext cx="10283992" cy="5396642"/>
        </p:xfrm>
        <a:graphic>
          <a:graphicData uri="http://schemas.openxmlformats.org/drawingml/2006/table">
            <a:tbl>
              <a:tblPr firstRow="1" bandRow="1">
                <a:tableStyleId>{5C22544A-7EE6-4342-B048-85BDC9FD1C3A}</a:tableStyleId>
              </a:tblPr>
              <a:tblGrid>
                <a:gridCol w="4498785">
                  <a:extLst>
                    <a:ext uri="{9D8B030D-6E8A-4147-A177-3AD203B41FA5}">
                      <a16:colId xmlns:a16="http://schemas.microsoft.com/office/drawing/2014/main" val="1539598279"/>
                    </a:ext>
                  </a:extLst>
                </a:gridCol>
                <a:gridCol w="5785207">
                  <a:extLst>
                    <a:ext uri="{9D8B030D-6E8A-4147-A177-3AD203B41FA5}">
                      <a16:colId xmlns:a16="http://schemas.microsoft.com/office/drawing/2014/main" val="2608193913"/>
                    </a:ext>
                  </a:extLst>
                </a:gridCol>
              </a:tblGrid>
              <a:tr h="592630">
                <a:tc gridSpan="2">
                  <a:txBody>
                    <a:bodyPr/>
                    <a:lstStyle/>
                    <a:p>
                      <a:pPr algn="ctr"/>
                      <a:r>
                        <a:rPr lang="en-MY" sz="2400" b="1" dirty="0"/>
                        <a:t>Triangular function</a:t>
                      </a:r>
                    </a:p>
                  </a:txBody>
                  <a:tcPr/>
                </a:tc>
                <a:tc hMerge="1">
                  <a:txBody>
                    <a:bodyPr/>
                    <a:lstStyle/>
                    <a:p>
                      <a:endParaRPr lang="en-MY" dirty="0"/>
                    </a:p>
                  </a:txBody>
                  <a:tcPr/>
                </a:tc>
                <a:extLst>
                  <a:ext uri="{0D108BD9-81ED-4DB2-BD59-A6C34878D82A}">
                    <a16:rowId xmlns:a16="http://schemas.microsoft.com/office/drawing/2014/main" val="2978784076"/>
                  </a:ext>
                </a:extLst>
              </a:tr>
              <a:tr h="196666">
                <a:tc>
                  <a:txBody>
                    <a:bodyPr/>
                    <a:lstStyle/>
                    <a:p>
                      <a:pPr algn="ctr"/>
                      <a:r>
                        <a:rPr lang="en-MY" dirty="0"/>
                        <a:t>Formula </a:t>
                      </a:r>
                    </a:p>
                  </a:txBody>
                  <a:tcPr/>
                </a:tc>
                <a:tc>
                  <a:txBody>
                    <a:bodyPr/>
                    <a:lstStyle/>
                    <a:p>
                      <a:pPr algn="ctr"/>
                      <a:r>
                        <a:rPr lang="en-MY" dirty="0"/>
                        <a:t>Sample implementation</a:t>
                      </a:r>
                    </a:p>
                  </a:txBody>
                  <a:tcPr/>
                </a:tc>
                <a:extLst>
                  <a:ext uri="{0D108BD9-81ED-4DB2-BD59-A6C34878D82A}">
                    <a16:rowId xmlns:a16="http://schemas.microsoft.com/office/drawing/2014/main" val="185698175"/>
                  </a:ext>
                </a:extLst>
              </a:tr>
              <a:tr h="4438252">
                <a:tc>
                  <a:txBody>
                    <a:bodyPr/>
                    <a:lstStyle/>
                    <a:p>
                      <a:endParaRPr lang="en-MY" dirty="0"/>
                    </a:p>
                  </a:txBody>
                  <a:tcPr>
                    <a:noFill/>
                  </a:tcPr>
                </a:tc>
                <a:tc>
                  <a:txBody>
                    <a:bodyPr/>
                    <a:lstStyle/>
                    <a:p>
                      <a:endParaRPr lang="en-MY" dirty="0"/>
                    </a:p>
                  </a:txBody>
                  <a:tcPr>
                    <a:noFill/>
                  </a:tcPr>
                </a:tc>
                <a:extLst>
                  <a:ext uri="{0D108BD9-81ED-4DB2-BD59-A6C34878D82A}">
                    <a16:rowId xmlns:a16="http://schemas.microsoft.com/office/drawing/2014/main" val="35447949"/>
                  </a:ext>
                </a:extLst>
              </a:tr>
            </a:tbl>
          </a:graphicData>
        </a:graphic>
      </p:graphicFrame>
      <p:pic>
        <p:nvPicPr>
          <p:cNvPr id="9" name="Picture 8">
            <a:extLst>
              <a:ext uri="{FF2B5EF4-FFF2-40B4-BE49-F238E27FC236}">
                <a16:creationId xmlns:a16="http://schemas.microsoft.com/office/drawing/2014/main" id="{C823BBCF-2B89-4553-98BA-5AC4AD0D95EF}"/>
              </a:ext>
            </a:extLst>
          </p:cNvPr>
          <p:cNvPicPr>
            <a:picLocks noChangeAspect="1"/>
          </p:cNvPicPr>
          <p:nvPr/>
        </p:nvPicPr>
        <p:blipFill>
          <a:blip r:embed="rId2"/>
          <a:stretch>
            <a:fillRect/>
          </a:stretch>
        </p:blipFill>
        <p:spPr>
          <a:xfrm>
            <a:off x="742664" y="2534729"/>
            <a:ext cx="4061237" cy="2313638"/>
          </a:xfrm>
          <a:prstGeom prst="rect">
            <a:avLst/>
          </a:prstGeom>
        </p:spPr>
      </p:pic>
      <p:pic>
        <p:nvPicPr>
          <p:cNvPr id="5" name="Picture 4">
            <a:extLst>
              <a:ext uri="{FF2B5EF4-FFF2-40B4-BE49-F238E27FC236}">
                <a16:creationId xmlns:a16="http://schemas.microsoft.com/office/drawing/2014/main" id="{1D46EF9F-2B20-42A3-B98D-80DBA715D5E5}"/>
              </a:ext>
            </a:extLst>
          </p:cNvPr>
          <p:cNvPicPr>
            <a:picLocks noChangeAspect="1"/>
          </p:cNvPicPr>
          <p:nvPr/>
        </p:nvPicPr>
        <p:blipFill>
          <a:blip r:embed="rId3"/>
          <a:stretch>
            <a:fillRect/>
          </a:stretch>
        </p:blipFill>
        <p:spPr>
          <a:xfrm>
            <a:off x="5761121" y="2534729"/>
            <a:ext cx="4597082" cy="3810883"/>
          </a:xfrm>
          <a:prstGeom prst="rect">
            <a:avLst/>
          </a:prstGeom>
        </p:spPr>
      </p:pic>
    </p:spTree>
    <p:extLst>
      <p:ext uri="{BB962C8B-B14F-4D97-AF65-F5344CB8AC3E}">
        <p14:creationId xmlns:p14="http://schemas.microsoft.com/office/powerpoint/2010/main" val="5481687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CB80023B-D9E5-4CB9-82E2-E915876EE69F}"/>
              </a:ext>
            </a:extLst>
          </p:cNvPr>
          <p:cNvSpPr>
            <a:spLocks noGrp="1"/>
          </p:cNvSpPr>
          <p:nvPr>
            <p:ph idx="1"/>
          </p:nvPr>
        </p:nvSpPr>
        <p:spPr>
          <a:xfrm>
            <a:off x="119922" y="95533"/>
            <a:ext cx="11962150" cy="6545109"/>
          </a:xfrm>
          <a:solidFill>
            <a:schemeClr val="accent5">
              <a:lumMod val="75000"/>
            </a:schemeClr>
          </a:solidFill>
        </p:spPr>
        <p:txBody>
          <a:bodyPr/>
          <a:lstStyle/>
          <a:p>
            <a:pPr marL="0" indent="0">
              <a:buNone/>
            </a:pPr>
            <a:r>
              <a:rPr lang="en-MY" b="1" dirty="0">
                <a:solidFill>
                  <a:schemeClr val="bg1"/>
                </a:solidFill>
              </a:rPr>
              <a:t>2. Rule evaluation.</a:t>
            </a:r>
          </a:p>
          <a:p>
            <a:pPr marL="0" indent="0">
              <a:buNone/>
            </a:pPr>
            <a:endParaRPr lang="en-MY" b="1" dirty="0"/>
          </a:p>
          <a:p>
            <a:pPr marL="0" indent="0">
              <a:buNone/>
            </a:pPr>
            <a:endParaRPr lang="en-MY" b="1" dirty="0"/>
          </a:p>
          <a:p>
            <a:pPr marL="0" indent="0">
              <a:buNone/>
            </a:pPr>
            <a:r>
              <a:rPr lang="en-MY" dirty="0"/>
              <a:t>		</a:t>
            </a:r>
          </a:p>
          <a:p>
            <a:pPr marL="0" indent="0">
              <a:buNone/>
            </a:pPr>
            <a:endParaRPr lang="en-MY" dirty="0"/>
          </a:p>
          <a:p>
            <a:pPr marL="0" indent="0">
              <a:buNone/>
            </a:pPr>
            <a:r>
              <a:rPr lang="en-MY" b="1" dirty="0">
                <a:solidFill>
                  <a:schemeClr val="bg1"/>
                </a:solidFill>
              </a:rPr>
              <a:t>3. Result aggregation </a:t>
            </a:r>
            <a:r>
              <a:rPr lang="en-MY" sz="1400" dirty="0">
                <a:solidFill>
                  <a:schemeClr val="bg1"/>
                </a:solidFill>
              </a:rPr>
              <a:t>(fuzzy sets that represent the outputs of each rule are combined into a single fuzzy set)</a:t>
            </a:r>
          </a:p>
          <a:p>
            <a:pPr marL="0" indent="0">
              <a:buNone/>
            </a:pPr>
            <a:endParaRPr lang="en-MY" b="1" dirty="0"/>
          </a:p>
        </p:txBody>
      </p:sp>
      <p:pic>
        <p:nvPicPr>
          <p:cNvPr id="5" name="Picture 4">
            <a:extLst>
              <a:ext uri="{FF2B5EF4-FFF2-40B4-BE49-F238E27FC236}">
                <a16:creationId xmlns:a16="http://schemas.microsoft.com/office/drawing/2014/main" id="{A5575E22-65C2-4BE2-8BC8-7F389980AA22}"/>
              </a:ext>
            </a:extLst>
          </p:cNvPr>
          <p:cNvPicPr>
            <a:picLocks noChangeAspect="1"/>
          </p:cNvPicPr>
          <p:nvPr/>
        </p:nvPicPr>
        <p:blipFill rotWithShape="1">
          <a:blip r:embed="rId3"/>
          <a:srcRect b="44739"/>
          <a:stretch/>
        </p:blipFill>
        <p:spPr>
          <a:xfrm>
            <a:off x="326529" y="636897"/>
            <a:ext cx="11134178" cy="1935075"/>
          </a:xfrm>
          <a:prstGeom prst="rect">
            <a:avLst/>
          </a:prstGeom>
        </p:spPr>
      </p:pic>
      <p:pic>
        <p:nvPicPr>
          <p:cNvPr id="9" name="Picture 8">
            <a:extLst>
              <a:ext uri="{FF2B5EF4-FFF2-40B4-BE49-F238E27FC236}">
                <a16:creationId xmlns:a16="http://schemas.microsoft.com/office/drawing/2014/main" id="{A9C4BBAC-791E-4D94-89BD-D23ADEB673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6529" y="3296438"/>
            <a:ext cx="5693271" cy="2736881"/>
          </a:xfrm>
          <a:prstGeom prst="rect">
            <a:avLst/>
          </a:prstGeom>
        </p:spPr>
      </p:pic>
      <p:pic>
        <p:nvPicPr>
          <p:cNvPr id="10" name="Picture 9">
            <a:extLst>
              <a:ext uri="{FF2B5EF4-FFF2-40B4-BE49-F238E27FC236}">
                <a16:creationId xmlns:a16="http://schemas.microsoft.com/office/drawing/2014/main" id="{28BE3C60-922F-4081-BDC0-3DA6213D2F35}"/>
              </a:ext>
            </a:extLst>
          </p:cNvPr>
          <p:cNvPicPr>
            <a:picLocks noChangeAspect="1"/>
          </p:cNvPicPr>
          <p:nvPr/>
        </p:nvPicPr>
        <p:blipFill rotWithShape="1">
          <a:blip r:embed="rId5"/>
          <a:srcRect r="25681"/>
          <a:stretch/>
        </p:blipFill>
        <p:spPr>
          <a:xfrm>
            <a:off x="6172200" y="3429000"/>
            <a:ext cx="5693271" cy="1477624"/>
          </a:xfrm>
          <a:prstGeom prst="rect">
            <a:avLst/>
          </a:prstGeom>
        </p:spPr>
      </p:pic>
    </p:spTree>
    <p:extLst>
      <p:ext uri="{BB962C8B-B14F-4D97-AF65-F5344CB8AC3E}">
        <p14:creationId xmlns:p14="http://schemas.microsoft.com/office/powerpoint/2010/main" val="14762675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9549FE0-A64D-42C4-A170-2E0663E7EA41}"/>
              </a:ext>
            </a:extLst>
          </p:cNvPr>
          <p:cNvSpPr>
            <a:spLocks noGrp="1"/>
          </p:cNvSpPr>
          <p:nvPr>
            <p:ph idx="1"/>
          </p:nvPr>
        </p:nvSpPr>
        <p:spPr>
          <a:xfrm>
            <a:off x="54816" y="150125"/>
            <a:ext cx="12092213" cy="6490518"/>
          </a:xfrm>
          <a:solidFill>
            <a:schemeClr val="accent5">
              <a:lumMod val="75000"/>
            </a:schemeClr>
          </a:solidFill>
        </p:spPr>
        <p:txBody>
          <a:bodyPr/>
          <a:lstStyle/>
          <a:p>
            <a:pPr marL="0" indent="0">
              <a:buNone/>
            </a:pPr>
            <a:r>
              <a:rPr lang="en-MY" b="1" dirty="0">
                <a:solidFill>
                  <a:schemeClr val="bg1"/>
                </a:solidFill>
              </a:rPr>
              <a:t>4. Defuzzification.</a:t>
            </a:r>
          </a:p>
        </p:txBody>
      </p:sp>
      <p:graphicFrame>
        <p:nvGraphicFramePr>
          <p:cNvPr id="4" name="Table 6">
            <a:extLst>
              <a:ext uri="{FF2B5EF4-FFF2-40B4-BE49-F238E27FC236}">
                <a16:creationId xmlns:a16="http://schemas.microsoft.com/office/drawing/2014/main" id="{5066D641-11DA-4874-BDEA-367BA35C02D2}"/>
              </a:ext>
            </a:extLst>
          </p:cNvPr>
          <p:cNvGraphicFramePr>
            <a:graphicFrameLocks noGrp="1"/>
          </p:cNvGraphicFramePr>
          <p:nvPr>
            <p:extLst>
              <p:ext uri="{D42A27DB-BD31-4B8C-83A1-F6EECF244321}">
                <p14:modId xmlns:p14="http://schemas.microsoft.com/office/powerpoint/2010/main" val="243364471"/>
              </p:ext>
            </p:extLst>
          </p:nvPr>
        </p:nvGraphicFramePr>
        <p:xfrm>
          <a:off x="204717" y="730679"/>
          <a:ext cx="11778018" cy="5396642"/>
        </p:xfrm>
        <a:graphic>
          <a:graphicData uri="http://schemas.openxmlformats.org/drawingml/2006/table">
            <a:tbl>
              <a:tblPr firstRow="1" bandRow="1">
                <a:tableStyleId>{5C22544A-7EE6-4342-B048-85BDC9FD1C3A}</a:tableStyleId>
              </a:tblPr>
              <a:tblGrid>
                <a:gridCol w="4367283">
                  <a:extLst>
                    <a:ext uri="{9D8B030D-6E8A-4147-A177-3AD203B41FA5}">
                      <a16:colId xmlns:a16="http://schemas.microsoft.com/office/drawing/2014/main" val="1539598279"/>
                    </a:ext>
                  </a:extLst>
                </a:gridCol>
                <a:gridCol w="7410735">
                  <a:extLst>
                    <a:ext uri="{9D8B030D-6E8A-4147-A177-3AD203B41FA5}">
                      <a16:colId xmlns:a16="http://schemas.microsoft.com/office/drawing/2014/main" val="2608193913"/>
                    </a:ext>
                  </a:extLst>
                </a:gridCol>
              </a:tblGrid>
              <a:tr h="592630">
                <a:tc gridSpan="2">
                  <a:txBody>
                    <a:bodyPr/>
                    <a:lstStyle/>
                    <a:p>
                      <a:pPr algn="ctr"/>
                      <a:r>
                        <a:rPr lang="en-MY" sz="2400" b="1" dirty="0"/>
                        <a:t>Centre of Gravity (COG)</a:t>
                      </a:r>
                    </a:p>
                  </a:txBody>
                  <a:tcPr/>
                </a:tc>
                <a:tc hMerge="1">
                  <a:txBody>
                    <a:bodyPr/>
                    <a:lstStyle/>
                    <a:p>
                      <a:endParaRPr lang="en-MY" dirty="0"/>
                    </a:p>
                  </a:txBody>
                  <a:tcPr/>
                </a:tc>
                <a:extLst>
                  <a:ext uri="{0D108BD9-81ED-4DB2-BD59-A6C34878D82A}">
                    <a16:rowId xmlns:a16="http://schemas.microsoft.com/office/drawing/2014/main" val="2978784076"/>
                  </a:ext>
                </a:extLst>
              </a:tr>
              <a:tr h="196666">
                <a:tc>
                  <a:txBody>
                    <a:bodyPr/>
                    <a:lstStyle/>
                    <a:p>
                      <a:pPr algn="ctr"/>
                      <a:r>
                        <a:rPr lang="en-MY" dirty="0"/>
                        <a:t>Formula </a:t>
                      </a:r>
                    </a:p>
                  </a:txBody>
                  <a:tcPr/>
                </a:tc>
                <a:tc>
                  <a:txBody>
                    <a:bodyPr/>
                    <a:lstStyle/>
                    <a:p>
                      <a:pPr algn="ctr"/>
                      <a:r>
                        <a:rPr lang="en-MY" dirty="0"/>
                        <a:t>Sample implementation</a:t>
                      </a:r>
                    </a:p>
                  </a:txBody>
                  <a:tcPr/>
                </a:tc>
                <a:extLst>
                  <a:ext uri="{0D108BD9-81ED-4DB2-BD59-A6C34878D82A}">
                    <a16:rowId xmlns:a16="http://schemas.microsoft.com/office/drawing/2014/main" val="185698175"/>
                  </a:ext>
                </a:extLst>
              </a:tr>
              <a:tr h="4438252">
                <a:tc>
                  <a:txBody>
                    <a:bodyPr/>
                    <a:lstStyle/>
                    <a:p>
                      <a:endParaRPr lang="en-MY" dirty="0"/>
                    </a:p>
                  </a:txBody>
                  <a:tcPr>
                    <a:noFill/>
                  </a:tcPr>
                </a:tc>
                <a:tc>
                  <a:txBody>
                    <a:bodyPr/>
                    <a:lstStyle/>
                    <a:p>
                      <a:endParaRPr lang="en-MY" dirty="0"/>
                    </a:p>
                  </a:txBody>
                  <a:tcPr>
                    <a:noFill/>
                  </a:tcPr>
                </a:tc>
                <a:extLst>
                  <a:ext uri="{0D108BD9-81ED-4DB2-BD59-A6C34878D82A}">
                    <a16:rowId xmlns:a16="http://schemas.microsoft.com/office/drawing/2014/main" val="35447949"/>
                  </a:ext>
                </a:extLst>
              </a:tr>
            </a:tbl>
          </a:graphicData>
        </a:graphic>
      </p:graphicFrame>
      <p:pic>
        <p:nvPicPr>
          <p:cNvPr id="6" name="Picture 5">
            <a:extLst>
              <a:ext uri="{FF2B5EF4-FFF2-40B4-BE49-F238E27FC236}">
                <a16:creationId xmlns:a16="http://schemas.microsoft.com/office/drawing/2014/main" id="{E17C9862-B2EE-4F23-A025-7F754CEC17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546" y="1862137"/>
            <a:ext cx="4170528" cy="3133725"/>
          </a:xfrm>
          <a:prstGeom prst="rect">
            <a:avLst/>
          </a:prstGeom>
        </p:spPr>
      </p:pic>
      <p:pic>
        <p:nvPicPr>
          <p:cNvPr id="2" name="Picture 1">
            <a:extLst>
              <a:ext uri="{FF2B5EF4-FFF2-40B4-BE49-F238E27FC236}">
                <a16:creationId xmlns:a16="http://schemas.microsoft.com/office/drawing/2014/main" id="{32CBB233-AF53-4D59-A0FA-E0FD0F2D9333}"/>
              </a:ext>
            </a:extLst>
          </p:cNvPr>
          <p:cNvPicPr>
            <a:picLocks noChangeAspect="1"/>
          </p:cNvPicPr>
          <p:nvPr/>
        </p:nvPicPr>
        <p:blipFill>
          <a:blip r:embed="rId3"/>
          <a:stretch>
            <a:fillRect/>
          </a:stretch>
        </p:blipFill>
        <p:spPr>
          <a:xfrm>
            <a:off x="4730442" y="1862137"/>
            <a:ext cx="7019925" cy="3829050"/>
          </a:xfrm>
          <a:prstGeom prst="rect">
            <a:avLst/>
          </a:prstGeom>
        </p:spPr>
      </p:pic>
    </p:spTree>
    <p:extLst>
      <p:ext uri="{BB962C8B-B14F-4D97-AF65-F5344CB8AC3E}">
        <p14:creationId xmlns:p14="http://schemas.microsoft.com/office/powerpoint/2010/main" val="30449007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66962-5A1D-4A08-940D-6D1FB76767FB}"/>
              </a:ext>
            </a:extLst>
          </p:cNvPr>
          <p:cNvSpPr>
            <a:spLocks noGrp="1"/>
          </p:cNvSpPr>
          <p:nvPr>
            <p:ph type="title"/>
          </p:nvPr>
        </p:nvSpPr>
        <p:spPr>
          <a:xfrm>
            <a:off x="328534" y="194872"/>
            <a:ext cx="11753538" cy="791950"/>
          </a:xfrm>
          <a:solidFill>
            <a:schemeClr val="accent1">
              <a:lumMod val="50000"/>
            </a:schemeClr>
          </a:solidFill>
        </p:spPr>
        <p:txBody>
          <a:bodyPr>
            <a:normAutofit/>
          </a:bodyPr>
          <a:lstStyle/>
          <a:p>
            <a:pPr algn="just"/>
            <a:r>
              <a:rPr lang="en-MY" b="1" dirty="0">
                <a:solidFill>
                  <a:schemeClr val="bg1"/>
                </a:solidFill>
              </a:rPr>
              <a:t>Result Analysis</a:t>
            </a:r>
          </a:p>
        </p:txBody>
      </p:sp>
      <p:graphicFrame>
        <p:nvGraphicFramePr>
          <p:cNvPr id="3" name="Content Placeholder 2">
            <a:extLst>
              <a:ext uri="{FF2B5EF4-FFF2-40B4-BE49-F238E27FC236}">
                <a16:creationId xmlns:a16="http://schemas.microsoft.com/office/drawing/2014/main" id="{780E82BB-11C2-40FA-89A1-DBE48206EB62}"/>
              </a:ext>
            </a:extLst>
          </p:cNvPr>
          <p:cNvGraphicFramePr>
            <a:graphicFrameLocks noGrp="1"/>
          </p:cNvGraphicFramePr>
          <p:nvPr>
            <p:ph idx="1"/>
            <p:extLst>
              <p:ext uri="{D42A27DB-BD31-4B8C-83A1-F6EECF244321}">
                <p14:modId xmlns:p14="http://schemas.microsoft.com/office/powerpoint/2010/main" val="2239719418"/>
              </p:ext>
            </p:extLst>
          </p:nvPr>
        </p:nvGraphicFramePr>
        <p:xfrm>
          <a:off x="328534" y="1226019"/>
          <a:ext cx="11753537" cy="4645158"/>
        </p:xfrm>
        <a:graphic>
          <a:graphicData uri="http://schemas.openxmlformats.org/drawingml/2006/table">
            <a:tbl>
              <a:tblPr firstRow="1" firstCol="1" bandRow="1">
                <a:tableStyleId>{5C22544A-7EE6-4342-B048-85BDC9FD1C3A}</a:tableStyleId>
              </a:tblPr>
              <a:tblGrid>
                <a:gridCol w="585867">
                  <a:extLst>
                    <a:ext uri="{9D8B030D-6E8A-4147-A177-3AD203B41FA5}">
                      <a16:colId xmlns:a16="http://schemas.microsoft.com/office/drawing/2014/main" val="640732707"/>
                    </a:ext>
                  </a:extLst>
                </a:gridCol>
                <a:gridCol w="1049311">
                  <a:extLst>
                    <a:ext uri="{9D8B030D-6E8A-4147-A177-3AD203B41FA5}">
                      <a16:colId xmlns:a16="http://schemas.microsoft.com/office/drawing/2014/main" val="1056918236"/>
                    </a:ext>
                  </a:extLst>
                </a:gridCol>
                <a:gridCol w="1903751">
                  <a:extLst>
                    <a:ext uri="{9D8B030D-6E8A-4147-A177-3AD203B41FA5}">
                      <a16:colId xmlns:a16="http://schemas.microsoft.com/office/drawing/2014/main" val="2324285869"/>
                    </a:ext>
                  </a:extLst>
                </a:gridCol>
                <a:gridCol w="2548328">
                  <a:extLst>
                    <a:ext uri="{9D8B030D-6E8A-4147-A177-3AD203B41FA5}">
                      <a16:colId xmlns:a16="http://schemas.microsoft.com/office/drawing/2014/main" val="2597981612"/>
                    </a:ext>
                  </a:extLst>
                </a:gridCol>
                <a:gridCol w="2158584">
                  <a:extLst>
                    <a:ext uri="{9D8B030D-6E8A-4147-A177-3AD203B41FA5}">
                      <a16:colId xmlns:a16="http://schemas.microsoft.com/office/drawing/2014/main" val="1112191888"/>
                    </a:ext>
                  </a:extLst>
                </a:gridCol>
                <a:gridCol w="2173574">
                  <a:extLst>
                    <a:ext uri="{9D8B030D-6E8A-4147-A177-3AD203B41FA5}">
                      <a16:colId xmlns:a16="http://schemas.microsoft.com/office/drawing/2014/main" val="13276983"/>
                    </a:ext>
                  </a:extLst>
                </a:gridCol>
                <a:gridCol w="1334122">
                  <a:extLst>
                    <a:ext uri="{9D8B030D-6E8A-4147-A177-3AD203B41FA5}">
                      <a16:colId xmlns:a16="http://schemas.microsoft.com/office/drawing/2014/main" val="2954371164"/>
                    </a:ext>
                  </a:extLst>
                </a:gridCol>
              </a:tblGrid>
              <a:tr h="169762">
                <a:tc rowSpan="2">
                  <a:txBody>
                    <a:bodyPr/>
                    <a:lstStyle/>
                    <a:p>
                      <a:pPr algn="justLow">
                        <a:lnSpc>
                          <a:spcPct val="150000"/>
                        </a:lnSpc>
                        <a:spcAft>
                          <a:spcPts val="0"/>
                        </a:spcAft>
                      </a:pPr>
                      <a:r>
                        <a:rPr lang="en-MY" sz="1600" dirty="0">
                          <a:effectLst/>
                        </a:rPr>
                        <a:t>No</a:t>
                      </a:r>
                      <a:endParaRPr lang="en-MY" sz="2000" dirty="0">
                        <a:effectLst/>
                        <a:latin typeface="Times New Roman" panose="02020603050405020304" pitchFamily="18" charset="0"/>
                        <a:ea typeface="Malgun Gothic" panose="020B0503020000020004" pitchFamily="34" charset="-127"/>
                        <a:cs typeface="Arial" panose="020B0604020202020204" pitchFamily="34" charset="0"/>
                      </a:endParaRPr>
                    </a:p>
                  </a:txBody>
                  <a:tcPr marL="57855" marR="578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4">
                  <a:txBody>
                    <a:bodyPr/>
                    <a:lstStyle/>
                    <a:p>
                      <a:pPr algn="justLow">
                        <a:lnSpc>
                          <a:spcPct val="150000"/>
                        </a:lnSpc>
                        <a:spcAft>
                          <a:spcPts val="0"/>
                        </a:spcAft>
                      </a:pPr>
                      <a:r>
                        <a:rPr lang="en-MY" sz="1600" dirty="0">
                          <a:effectLst/>
                        </a:rPr>
                        <a:t>Input field</a:t>
                      </a:r>
                      <a:endParaRPr lang="en-MY" sz="2000" dirty="0">
                        <a:effectLst/>
                        <a:latin typeface="Times New Roman" panose="02020603050405020304" pitchFamily="18" charset="0"/>
                        <a:ea typeface="Malgun Gothic" panose="020B0503020000020004" pitchFamily="34" charset="-127"/>
                        <a:cs typeface="Arial" panose="020B0604020202020204" pitchFamily="34" charset="0"/>
                      </a:endParaRPr>
                    </a:p>
                  </a:txBody>
                  <a:tcPr marL="57855" marR="578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MY"/>
                    </a:p>
                  </a:txBody>
                  <a:tcPr/>
                </a:tc>
                <a:tc hMerge="1">
                  <a:txBody>
                    <a:bodyPr/>
                    <a:lstStyle/>
                    <a:p>
                      <a:endParaRPr lang="en-MY"/>
                    </a:p>
                  </a:txBody>
                  <a:tcPr/>
                </a:tc>
                <a:tc hMerge="1">
                  <a:txBody>
                    <a:bodyPr/>
                    <a:lstStyle/>
                    <a:p>
                      <a:endParaRPr lang="en-MY"/>
                    </a:p>
                  </a:txBody>
                  <a:tcPr/>
                </a:tc>
                <a:tc gridSpan="2">
                  <a:txBody>
                    <a:bodyPr/>
                    <a:lstStyle/>
                    <a:p>
                      <a:pPr algn="justLow">
                        <a:lnSpc>
                          <a:spcPct val="150000"/>
                        </a:lnSpc>
                        <a:spcAft>
                          <a:spcPts val="0"/>
                        </a:spcAft>
                      </a:pPr>
                      <a:r>
                        <a:rPr lang="en-MY" sz="1600" dirty="0">
                          <a:effectLst/>
                        </a:rPr>
                        <a:t>Level of migraine</a:t>
                      </a:r>
                      <a:endParaRPr lang="en-MY" sz="2000" dirty="0">
                        <a:effectLst/>
                        <a:latin typeface="Times New Roman" panose="02020603050405020304" pitchFamily="18" charset="0"/>
                        <a:ea typeface="Malgun Gothic" panose="020B0503020000020004" pitchFamily="34" charset="-127"/>
                        <a:cs typeface="Arial" panose="020B0604020202020204" pitchFamily="34" charset="0"/>
                      </a:endParaRPr>
                    </a:p>
                  </a:txBody>
                  <a:tcPr marL="57855" marR="578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MY"/>
                    </a:p>
                  </a:txBody>
                  <a:tcPr/>
                </a:tc>
                <a:extLst>
                  <a:ext uri="{0D108BD9-81ED-4DB2-BD59-A6C34878D82A}">
                    <a16:rowId xmlns:a16="http://schemas.microsoft.com/office/drawing/2014/main" val="2696633343"/>
                  </a:ext>
                </a:extLst>
              </a:tr>
              <a:tr h="555461">
                <a:tc vMerge="1">
                  <a:txBody>
                    <a:bodyPr/>
                    <a:lstStyle/>
                    <a:p>
                      <a:endParaRPr lang="en-MY"/>
                    </a:p>
                  </a:txBody>
                  <a:tcPr/>
                </a:tc>
                <a:tc>
                  <a:txBody>
                    <a:bodyPr/>
                    <a:lstStyle/>
                    <a:p>
                      <a:pPr algn="justLow">
                        <a:lnSpc>
                          <a:spcPct val="150000"/>
                        </a:lnSpc>
                        <a:spcAft>
                          <a:spcPts val="0"/>
                        </a:spcAft>
                      </a:pPr>
                      <a:r>
                        <a:rPr lang="en-MY" sz="1600" dirty="0">
                          <a:solidFill>
                            <a:schemeClr val="bg1"/>
                          </a:solidFill>
                          <a:effectLst/>
                        </a:rPr>
                        <a:t>Intensity of headache</a:t>
                      </a:r>
                      <a:endParaRPr lang="en-MY" sz="2000" dirty="0">
                        <a:solidFill>
                          <a:schemeClr val="bg1"/>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57855" marR="578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algn="justLow">
                        <a:lnSpc>
                          <a:spcPct val="150000"/>
                        </a:lnSpc>
                        <a:spcAft>
                          <a:spcPts val="0"/>
                        </a:spcAft>
                      </a:pPr>
                      <a:r>
                        <a:rPr lang="en-MY" sz="1600" dirty="0">
                          <a:solidFill>
                            <a:schemeClr val="bg1"/>
                          </a:solidFill>
                          <a:effectLst/>
                        </a:rPr>
                        <a:t>Duration of headache</a:t>
                      </a:r>
                      <a:endParaRPr lang="en-MY" sz="2000" dirty="0">
                        <a:solidFill>
                          <a:schemeClr val="bg1"/>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57855" marR="578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algn="justLow">
                        <a:lnSpc>
                          <a:spcPct val="150000"/>
                        </a:lnSpc>
                        <a:spcAft>
                          <a:spcPts val="0"/>
                        </a:spcAft>
                      </a:pPr>
                      <a:r>
                        <a:rPr lang="en-MY" sz="1600" dirty="0">
                          <a:solidFill>
                            <a:schemeClr val="bg1"/>
                          </a:solidFill>
                          <a:effectLst/>
                        </a:rPr>
                        <a:t>Sensitivity to light and sound</a:t>
                      </a:r>
                      <a:endParaRPr lang="en-MY" sz="2000" dirty="0">
                        <a:solidFill>
                          <a:schemeClr val="bg1"/>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57855" marR="578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algn="justLow">
                        <a:lnSpc>
                          <a:spcPct val="150000"/>
                        </a:lnSpc>
                        <a:spcAft>
                          <a:spcPts val="0"/>
                        </a:spcAft>
                      </a:pPr>
                      <a:r>
                        <a:rPr lang="en-MY" sz="1600" dirty="0">
                          <a:solidFill>
                            <a:schemeClr val="bg1"/>
                          </a:solidFill>
                          <a:effectLst/>
                        </a:rPr>
                        <a:t>Vomiting and nausea</a:t>
                      </a:r>
                      <a:endParaRPr lang="en-MY" sz="2000" dirty="0">
                        <a:solidFill>
                          <a:schemeClr val="bg1"/>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57855" marR="578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algn="justLow">
                        <a:lnSpc>
                          <a:spcPct val="150000"/>
                        </a:lnSpc>
                        <a:spcAft>
                          <a:spcPts val="0"/>
                        </a:spcAft>
                      </a:pPr>
                      <a:r>
                        <a:rPr lang="en-MY" sz="1600" dirty="0">
                          <a:solidFill>
                            <a:schemeClr val="bg1"/>
                          </a:solidFill>
                          <a:effectLst/>
                        </a:rPr>
                        <a:t>System result</a:t>
                      </a:r>
                      <a:endParaRPr lang="en-MY" sz="2000" dirty="0">
                        <a:solidFill>
                          <a:schemeClr val="bg1"/>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57855" marR="578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algn="justLow">
                        <a:lnSpc>
                          <a:spcPct val="150000"/>
                        </a:lnSpc>
                        <a:spcAft>
                          <a:spcPts val="0"/>
                        </a:spcAft>
                      </a:pPr>
                      <a:r>
                        <a:rPr lang="en-MY" sz="1600" dirty="0">
                          <a:solidFill>
                            <a:schemeClr val="bg1"/>
                          </a:solidFill>
                          <a:effectLst/>
                        </a:rPr>
                        <a:t>Actual result</a:t>
                      </a:r>
                      <a:endParaRPr lang="en-MY" sz="2000" dirty="0">
                        <a:solidFill>
                          <a:schemeClr val="bg1"/>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57855" marR="578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555274150"/>
                  </a:ext>
                </a:extLst>
              </a:tr>
              <a:tr h="362611">
                <a:tc>
                  <a:txBody>
                    <a:bodyPr/>
                    <a:lstStyle/>
                    <a:p>
                      <a:pPr algn="justLow">
                        <a:lnSpc>
                          <a:spcPct val="150000"/>
                        </a:lnSpc>
                        <a:spcAft>
                          <a:spcPts val="0"/>
                        </a:spcAft>
                      </a:pPr>
                      <a:r>
                        <a:rPr lang="en-MY" sz="1600" dirty="0">
                          <a:effectLst/>
                        </a:rPr>
                        <a:t>1</a:t>
                      </a:r>
                      <a:endParaRPr lang="en-MY" sz="2000" dirty="0">
                        <a:effectLst/>
                        <a:latin typeface="Times New Roman" panose="02020603050405020304" pitchFamily="18" charset="0"/>
                        <a:ea typeface="Malgun Gothic" panose="020B0503020000020004" pitchFamily="34" charset="-127"/>
                        <a:cs typeface="Arial" panose="020B0604020202020204" pitchFamily="34" charset="0"/>
                      </a:endParaRPr>
                    </a:p>
                  </a:txBody>
                  <a:tcPr marL="57855" marR="578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Low">
                        <a:lnSpc>
                          <a:spcPct val="150000"/>
                        </a:lnSpc>
                        <a:spcAft>
                          <a:spcPts val="0"/>
                        </a:spcAft>
                      </a:pPr>
                      <a:r>
                        <a:rPr lang="en-MY" sz="1600" dirty="0">
                          <a:effectLst/>
                        </a:rPr>
                        <a:t>severe</a:t>
                      </a:r>
                      <a:endParaRPr lang="en-MY" sz="2000" dirty="0">
                        <a:effectLst/>
                        <a:latin typeface="Times New Roman" panose="02020603050405020304" pitchFamily="18" charset="0"/>
                        <a:ea typeface="Malgun Gothic" panose="020B0503020000020004" pitchFamily="34" charset="-127"/>
                        <a:cs typeface="Arial" panose="020B0604020202020204" pitchFamily="34" charset="0"/>
                      </a:endParaRPr>
                    </a:p>
                  </a:txBody>
                  <a:tcPr marL="57855" marR="578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Low">
                        <a:lnSpc>
                          <a:spcPct val="150000"/>
                        </a:lnSpc>
                        <a:spcAft>
                          <a:spcPts val="0"/>
                        </a:spcAft>
                      </a:pPr>
                      <a:r>
                        <a:rPr lang="en-MY" sz="1600" dirty="0">
                          <a:effectLst/>
                        </a:rPr>
                        <a:t>moderate</a:t>
                      </a:r>
                      <a:endParaRPr lang="en-MY" sz="2000" dirty="0">
                        <a:effectLst/>
                        <a:latin typeface="Times New Roman" panose="02020603050405020304" pitchFamily="18" charset="0"/>
                        <a:ea typeface="Malgun Gothic" panose="020B0503020000020004" pitchFamily="34" charset="-127"/>
                        <a:cs typeface="Arial" panose="020B0604020202020204" pitchFamily="34" charset="0"/>
                      </a:endParaRPr>
                    </a:p>
                  </a:txBody>
                  <a:tcPr marL="57855" marR="578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Low">
                        <a:lnSpc>
                          <a:spcPct val="150000"/>
                        </a:lnSpc>
                        <a:spcAft>
                          <a:spcPts val="0"/>
                        </a:spcAft>
                      </a:pPr>
                      <a:r>
                        <a:rPr lang="en-MY" sz="1600">
                          <a:effectLst/>
                        </a:rPr>
                        <a:t>very sensitive</a:t>
                      </a:r>
                      <a:endParaRPr lang="en-MY" sz="2000">
                        <a:effectLst/>
                        <a:latin typeface="Times New Roman" panose="02020603050405020304" pitchFamily="18" charset="0"/>
                        <a:ea typeface="Malgun Gothic" panose="020B0503020000020004" pitchFamily="34" charset="-127"/>
                        <a:cs typeface="Arial" panose="020B0604020202020204" pitchFamily="34" charset="0"/>
                      </a:endParaRPr>
                    </a:p>
                  </a:txBody>
                  <a:tcPr marL="57855" marR="578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Low">
                        <a:lnSpc>
                          <a:spcPct val="150000"/>
                        </a:lnSpc>
                        <a:spcAft>
                          <a:spcPts val="0"/>
                        </a:spcAft>
                      </a:pPr>
                      <a:r>
                        <a:rPr lang="en-MY" sz="1600">
                          <a:effectLst/>
                        </a:rPr>
                        <a:t>none</a:t>
                      </a:r>
                      <a:endParaRPr lang="en-MY" sz="2000">
                        <a:effectLst/>
                        <a:latin typeface="Times New Roman" panose="02020603050405020304" pitchFamily="18" charset="0"/>
                        <a:ea typeface="Malgun Gothic" panose="020B0503020000020004" pitchFamily="34" charset="-127"/>
                        <a:cs typeface="Arial" panose="020B0604020202020204" pitchFamily="34" charset="0"/>
                      </a:endParaRPr>
                    </a:p>
                  </a:txBody>
                  <a:tcPr marL="57855" marR="578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Low">
                        <a:lnSpc>
                          <a:spcPct val="150000"/>
                        </a:lnSpc>
                        <a:spcAft>
                          <a:spcPts val="0"/>
                        </a:spcAft>
                      </a:pPr>
                      <a:r>
                        <a:rPr lang="en-MY" sz="1600">
                          <a:effectLst/>
                        </a:rPr>
                        <a:t>moderate (54.58%)</a:t>
                      </a:r>
                      <a:endParaRPr lang="en-MY" sz="2000">
                        <a:effectLst/>
                        <a:latin typeface="Times New Roman" panose="02020603050405020304" pitchFamily="18" charset="0"/>
                        <a:ea typeface="Malgun Gothic" panose="020B0503020000020004" pitchFamily="34" charset="-127"/>
                        <a:cs typeface="Arial" panose="020B0604020202020204" pitchFamily="34" charset="0"/>
                      </a:endParaRPr>
                    </a:p>
                  </a:txBody>
                  <a:tcPr marL="57855" marR="578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Low">
                        <a:lnSpc>
                          <a:spcPct val="150000"/>
                        </a:lnSpc>
                        <a:spcAft>
                          <a:spcPts val="0"/>
                        </a:spcAft>
                      </a:pPr>
                      <a:r>
                        <a:rPr lang="en-MY" sz="1600">
                          <a:effectLst/>
                        </a:rPr>
                        <a:t>moderate</a:t>
                      </a:r>
                      <a:endParaRPr lang="en-MY" sz="2000">
                        <a:effectLst/>
                        <a:latin typeface="Times New Roman" panose="02020603050405020304" pitchFamily="18" charset="0"/>
                        <a:ea typeface="Malgun Gothic" panose="020B0503020000020004" pitchFamily="34" charset="-127"/>
                        <a:cs typeface="Arial" panose="020B0604020202020204" pitchFamily="34" charset="0"/>
                      </a:endParaRPr>
                    </a:p>
                  </a:txBody>
                  <a:tcPr marL="57855" marR="578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31359349"/>
                  </a:ext>
                </a:extLst>
              </a:tr>
              <a:tr h="362611">
                <a:tc>
                  <a:txBody>
                    <a:bodyPr/>
                    <a:lstStyle/>
                    <a:p>
                      <a:pPr algn="justLow">
                        <a:lnSpc>
                          <a:spcPct val="150000"/>
                        </a:lnSpc>
                        <a:spcAft>
                          <a:spcPts val="0"/>
                        </a:spcAft>
                      </a:pPr>
                      <a:r>
                        <a:rPr lang="en-MY" sz="1600">
                          <a:effectLst/>
                        </a:rPr>
                        <a:t>2</a:t>
                      </a:r>
                      <a:endParaRPr lang="en-MY" sz="2000">
                        <a:effectLst/>
                        <a:latin typeface="Times New Roman" panose="02020603050405020304" pitchFamily="18" charset="0"/>
                        <a:ea typeface="Malgun Gothic" panose="020B0503020000020004" pitchFamily="34" charset="-127"/>
                        <a:cs typeface="Arial" panose="020B0604020202020204" pitchFamily="34" charset="0"/>
                      </a:endParaRPr>
                    </a:p>
                  </a:txBody>
                  <a:tcPr marL="57855" marR="578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Low">
                        <a:lnSpc>
                          <a:spcPct val="150000"/>
                        </a:lnSpc>
                        <a:spcAft>
                          <a:spcPts val="0"/>
                        </a:spcAft>
                      </a:pPr>
                      <a:r>
                        <a:rPr lang="en-MY" sz="1600">
                          <a:effectLst/>
                        </a:rPr>
                        <a:t>severe</a:t>
                      </a:r>
                      <a:endParaRPr lang="en-MY" sz="2000">
                        <a:effectLst/>
                        <a:latin typeface="Times New Roman" panose="02020603050405020304" pitchFamily="18" charset="0"/>
                        <a:ea typeface="Malgun Gothic" panose="020B0503020000020004" pitchFamily="34" charset="-127"/>
                        <a:cs typeface="Arial" panose="020B0604020202020204" pitchFamily="34" charset="0"/>
                      </a:endParaRPr>
                    </a:p>
                  </a:txBody>
                  <a:tcPr marL="57855" marR="578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Low">
                        <a:lnSpc>
                          <a:spcPct val="150000"/>
                        </a:lnSpc>
                        <a:spcAft>
                          <a:spcPts val="0"/>
                        </a:spcAft>
                      </a:pPr>
                      <a:r>
                        <a:rPr lang="en-MY" sz="1600">
                          <a:effectLst/>
                        </a:rPr>
                        <a:t>long</a:t>
                      </a:r>
                      <a:endParaRPr lang="en-MY" sz="2000">
                        <a:effectLst/>
                        <a:latin typeface="Times New Roman" panose="02020603050405020304" pitchFamily="18" charset="0"/>
                        <a:ea typeface="Malgun Gothic" panose="020B0503020000020004" pitchFamily="34" charset="-127"/>
                        <a:cs typeface="Arial" panose="020B0604020202020204" pitchFamily="34" charset="0"/>
                      </a:endParaRPr>
                    </a:p>
                  </a:txBody>
                  <a:tcPr marL="57855" marR="578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Low">
                        <a:lnSpc>
                          <a:spcPct val="150000"/>
                        </a:lnSpc>
                        <a:spcAft>
                          <a:spcPts val="0"/>
                        </a:spcAft>
                      </a:pPr>
                      <a:r>
                        <a:rPr lang="en-MY" sz="1600" dirty="0">
                          <a:effectLst/>
                        </a:rPr>
                        <a:t>very sensitive</a:t>
                      </a:r>
                      <a:endParaRPr lang="en-MY" sz="2000" dirty="0">
                        <a:effectLst/>
                        <a:latin typeface="Times New Roman" panose="02020603050405020304" pitchFamily="18" charset="0"/>
                        <a:ea typeface="Malgun Gothic" panose="020B0503020000020004" pitchFamily="34" charset="-127"/>
                        <a:cs typeface="Arial" panose="020B0604020202020204" pitchFamily="34" charset="0"/>
                      </a:endParaRPr>
                    </a:p>
                  </a:txBody>
                  <a:tcPr marL="57855" marR="578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Low">
                        <a:lnSpc>
                          <a:spcPct val="150000"/>
                        </a:lnSpc>
                        <a:spcAft>
                          <a:spcPts val="0"/>
                        </a:spcAft>
                      </a:pPr>
                      <a:r>
                        <a:rPr lang="en-MY" sz="1600">
                          <a:effectLst/>
                        </a:rPr>
                        <a:t>regular</a:t>
                      </a:r>
                      <a:endParaRPr lang="en-MY" sz="2000">
                        <a:effectLst/>
                        <a:latin typeface="Times New Roman" panose="02020603050405020304" pitchFamily="18" charset="0"/>
                        <a:ea typeface="Malgun Gothic" panose="020B0503020000020004" pitchFamily="34" charset="-127"/>
                        <a:cs typeface="Arial" panose="020B0604020202020204" pitchFamily="34" charset="0"/>
                      </a:endParaRPr>
                    </a:p>
                  </a:txBody>
                  <a:tcPr marL="57855" marR="578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Low">
                        <a:lnSpc>
                          <a:spcPct val="150000"/>
                        </a:lnSpc>
                        <a:spcAft>
                          <a:spcPts val="0"/>
                        </a:spcAft>
                      </a:pPr>
                      <a:r>
                        <a:rPr lang="en-MY" sz="1600">
                          <a:effectLst/>
                        </a:rPr>
                        <a:t>severe (66.67%)</a:t>
                      </a:r>
                      <a:endParaRPr lang="en-MY" sz="2000">
                        <a:effectLst/>
                        <a:latin typeface="Times New Roman" panose="02020603050405020304" pitchFamily="18" charset="0"/>
                        <a:ea typeface="Malgun Gothic" panose="020B0503020000020004" pitchFamily="34" charset="-127"/>
                        <a:cs typeface="Arial" panose="020B0604020202020204" pitchFamily="34" charset="0"/>
                      </a:endParaRPr>
                    </a:p>
                  </a:txBody>
                  <a:tcPr marL="57855" marR="578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Low">
                        <a:lnSpc>
                          <a:spcPct val="150000"/>
                        </a:lnSpc>
                        <a:spcAft>
                          <a:spcPts val="0"/>
                        </a:spcAft>
                      </a:pPr>
                      <a:r>
                        <a:rPr lang="en-MY" sz="1600">
                          <a:effectLst/>
                        </a:rPr>
                        <a:t>severe</a:t>
                      </a:r>
                      <a:endParaRPr lang="en-MY" sz="2000">
                        <a:effectLst/>
                        <a:latin typeface="Times New Roman" panose="02020603050405020304" pitchFamily="18" charset="0"/>
                        <a:ea typeface="Malgun Gothic" panose="020B0503020000020004" pitchFamily="34" charset="-127"/>
                        <a:cs typeface="Arial" panose="020B0604020202020204" pitchFamily="34" charset="0"/>
                      </a:endParaRPr>
                    </a:p>
                  </a:txBody>
                  <a:tcPr marL="57855" marR="578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50150454"/>
                  </a:ext>
                </a:extLst>
              </a:tr>
              <a:tr h="362611">
                <a:tc>
                  <a:txBody>
                    <a:bodyPr/>
                    <a:lstStyle/>
                    <a:p>
                      <a:pPr algn="justLow">
                        <a:lnSpc>
                          <a:spcPct val="150000"/>
                        </a:lnSpc>
                        <a:spcAft>
                          <a:spcPts val="0"/>
                        </a:spcAft>
                      </a:pPr>
                      <a:r>
                        <a:rPr lang="en-MY" sz="1600">
                          <a:effectLst/>
                        </a:rPr>
                        <a:t>3</a:t>
                      </a:r>
                      <a:endParaRPr lang="en-MY" sz="2000">
                        <a:effectLst/>
                        <a:latin typeface="Times New Roman" panose="02020603050405020304" pitchFamily="18" charset="0"/>
                        <a:ea typeface="Malgun Gothic" panose="020B0503020000020004" pitchFamily="34" charset="-127"/>
                        <a:cs typeface="Arial" panose="020B0604020202020204" pitchFamily="34" charset="0"/>
                      </a:endParaRPr>
                    </a:p>
                  </a:txBody>
                  <a:tcPr marL="57855" marR="578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Low">
                        <a:lnSpc>
                          <a:spcPct val="150000"/>
                        </a:lnSpc>
                        <a:spcAft>
                          <a:spcPts val="0"/>
                        </a:spcAft>
                      </a:pPr>
                      <a:r>
                        <a:rPr lang="en-MY" sz="1600">
                          <a:effectLst/>
                        </a:rPr>
                        <a:t>mild</a:t>
                      </a:r>
                      <a:endParaRPr lang="en-MY" sz="2000">
                        <a:effectLst/>
                        <a:latin typeface="Times New Roman" panose="02020603050405020304" pitchFamily="18" charset="0"/>
                        <a:ea typeface="Malgun Gothic" panose="020B0503020000020004" pitchFamily="34" charset="-127"/>
                        <a:cs typeface="Arial" panose="020B0604020202020204" pitchFamily="34" charset="0"/>
                      </a:endParaRPr>
                    </a:p>
                  </a:txBody>
                  <a:tcPr marL="57855" marR="578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Low">
                        <a:lnSpc>
                          <a:spcPct val="150000"/>
                        </a:lnSpc>
                        <a:spcAft>
                          <a:spcPts val="0"/>
                        </a:spcAft>
                      </a:pPr>
                      <a:r>
                        <a:rPr lang="en-MY" sz="1600">
                          <a:effectLst/>
                        </a:rPr>
                        <a:t>moderate</a:t>
                      </a:r>
                      <a:endParaRPr lang="en-MY" sz="2000">
                        <a:effectLst/>
                        <a:latin typeface="Times New Roman" panose="02020603050405020304" pitchFamily="18" charset="0"/>
                        <a:ea typeface="Malgun Gothic" panose="020B0503020000020004" pitchFamily="34" charset="-127"/>
                        <a:cs typeface="Arial" panose="020B0604020202020204" pitchFamily="34" charset="0"/>
                      </a:endParaRPr>
                    </a:p>
                  </a:txBody>
                  <a:tcPr marL="57855" marR="578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Low">
                        <a:lnSpc>
                          <a:spcPct val="150000"/>
                        </a:lnSpc>
                        <a:spcAft>
                          <a:spcPts val="0"/>
                        </a:spcAft>
                      </a:pPr>
                      <a:r>
                        <a:rPr lang="en-MY" sz="1600" dirty="0">
                          <a:effectLst/>
                        </a:rPr>
                        <a:t>not sensitive</a:t>
                      </a:r>
                      <a:endParaRPr lang="en-MY" sz="2000" dirty="0">
                        <a:effectLst/>
                        <a:latin typeface="Times New Roman" panose="02020603050405020304" pitchFamily="18" charset="0"/>
                        <a:ea typeface="Malgun Gothic" panose="020B0503020000020004" pitchFamily="34" charset="-127"/>
                        <a:cs typeface="Arial" panose="020B0604020202020204" pitchFamily="34" charset="0"/>
                      </a:endParaRPr>
                    </a:p>
                  </a:txBody>
                  <a:tcPr marL="57855" marR="578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Low">
                        <a:lnSpc>
                          <a:spcPct val="150000"/>
                        </a:lnSpc>
                        <a:spcAft>
                          <a:spcPts val="0"/>
                        </a:spcAft>
                      </a:pPr>
                      <a:r>
                        <a:rPr lang="en-MY" sz="1600">
                          <a:effectLst/>
                        </a:rPr>
                        <a:t>none</a:t>
                      </a:r>
                      <a:endParaRPr lang="en-MY" sz="2000">
                        <a:effectLst/>
                        <a:latin typeface="Times New Roman" panose="02020603050405020304" pitchFamily="18" charset="0"/>
                        <a:ea typeface="Malgun Gothic" panose="020B0503020000020004" pitchFamily="34" charset="-127"/>
                        <a:cs typeface="Arial" panose="020B0604020202020204" pitchFamily="34" charset="0"/>
                      </a:endParaRPr>
                    </a:p>
                  </a:txBody>
                  <a:tcPr marL="57855" marR="578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Low">
                        <a:lnSpc>
                          <a:spcPct val="150000"/>
                        </a:lnSpc>
                        <a:spcAft>
                          <a:spcPts val="0"/>
                        </a:spcAft>
                      </a:pPr>
                      <a:r>
                        <a:rPr lang="en-MY" sz="1600">
                          <a:effectLst/>
                        </a:rPr>
                        <a:t>moderate (50.83%)</a:t>
                      </a:r>
                      <a:endParaRPr lang="en-MY" sz="2000">
                        <a:effectLst/>
                        <a:latin typeface="Times New Roman" panose="02020603050405020304" pitchFamily="18" charset="0"/>
                        <a:ea typeface="Malgun Gothic" panose="020B0503020000020004" pitchFamily="34" charset="-127"/>
                        <a:cs typeface="Arial" panose="020B0604020202020204" pitchFamily="34" charset="0"/>
                      </a:endParaRPr>
                    </a:p>
                  </a:txBody>
                  <a:tcPr marL="57855" marR="578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Low">
                        <a:lnSpc>
                          <a:spcPct val="150000"/>
                        </a:lnSpc>
                        <a:spcAft>
                          <a:spcPts val="0"/>
                        </a:spcAft>
                      </a:pPr>
                      <a:r>
                        <a:rPr lang="en-MY" sz="1600">
                          <a:effectLst/>
                        </a:rPr>
                        <a:t>moderate</a:t>
                      </a:r>
                      <a:endParaRPr lang="en-MY" sz="2000">
                        <a:effectLst/>
                        <a:latin typeface="Times New Roman" panose="02020603050405020304" pitchFamily="18" charset="0"/>
                        <a:ea typeface="Malgun Gothic" panose="020B0503020000020004" pitchFamily="34" charset="-127"/>
                        <a:cs typeface="Arial" panose="020B0604020202020204" pitchFamily="34" charset="0"/>
                      </a:endParaRPr>
                    </a:p>
                  </a:txBody>
                  <a:tcPr marL="57855" marR="578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58767695"/>
                  </a:ext>
                </a:extLst>
              </a:tr>
              <a:tr h="362611">
                <a:tc>
                  <a:txBody>
                    <a:bodyPr/>
                    <a:lstStyle/>
                    <a:p>
                      <a:pPr algn="justLow">
                        <a:lnSpc>
                          <a:spcPct val="150000"/>
                        </a:lnSpc>
                        <a:spcAft>
                          <a:spcPts val="0"/>
                        </a:spcAft>
                      </a:pPr>
                      <a:r>
                        <a:rPr lang="en-MY" sz="1600">
                          <a:effectLst/>
                        </a:rPr>
                        <a:t>4</a:t>
                      </a:r>
                      <a:endParaRPr lang="en-MY" sz="2000">
                        <a:effectLst/>
                        <a:latin typeface="Times New Roman" panose="02020603050405020304" pitchFamily="18" charset="0"/>
                        <a:ea typeface="Malgun Gothic" panose="020B0503020000020004" pitchFamily="34" charset="-127"/>
                        <a:cs typeface="Arial" panose="020B0604020202020204" pitchFamily="34" charset="0"/>
                      </a:endParaRPr>
                    </a:p>
                  </a:txBody>
                  <a:tcPr marL="57855" marR="578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Low">
                        <a:lnSpc>
                          <a:spcPct val="150000"/>
                        </a:lnSpc>
                        <a:spcAft>
                          <a:spcPts val="0"/>
                        </a:spcAft>
                      </a:pPr>
                      <a:r>
                        <a:rPr lang="en-MY" sz="1600">
                          <a:effectLst/>
                        </a:rPr>
                        <a:t>severe</a:t>
                      </a:r>
                      <a:endParaRPr lang="en-MY" sz="2000">
                        <a:effectLst/>
                        <a:latin typeface="Times New Roman" panose="02020603050405020304" pitchFamily="18" charset="0"/>
                        <a:ea typeface="Malgun Gothic" panose="020B0503020000020004" pitchFamily="34" charset="-127"/>
                        <a:cs typeface="Arial" panose="020B0604020202020204" pitchFamily="34" charset="0"/>
                      </a:endParaRPr>
                    </a:p>
                  </a:txBody>
                  <a:tcPr marL="57855" marR="578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Low">
                        <a:lnSpc>
                          <a:spcPct val="150000"/>
                        </a:lnSpc>
                        <a:spcAft>
                          <a:spcPts val="0"/>
                        </a:spcAft>
                      </a:pPr>
                      <a:r>
                        <a:rPr lang="en-MY" sz="1600">
                          <a:effectLst/>
                        </a:rPr>
                        <a:t>short</a:t>
                      </a:r>
                      <a:endParaRPr lang="en-MY" sz="2000">
                        <a:effectLst/>
                        <a:latin typeface="Times New Roman" panose="02020603050405020304" pitchFamily="18" charset="0"/>
                        <a:ea typeface="Malgun Gothic" panose="020B0503020000020004" pitchFamily="34" charset="-127"/>
                        <a:cs typeface="Arial" panose="020B0604020202020204" pitchFamily="34" charset="0"/>
                      </a:endParaRPr>
                    </a:p>
                  </a:txBody>
                  <a:tcPr marL="57855" marR="578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Low">
                        <a:lnSpc>
                          <a:spcPct val="150000"/>
                        </a:lnSpc>
                        <a:spcAft>
                          <a:spcPts val="0"/>
                        </a:spcAft>
                      </a:pPr>
                      <a:r>
                        <a:rPr lang="en-MY" sz="1600" dirty="0">
                          <a:effectLst/>
                        </a:rPr>
                        <a:t>very sensitive</a:t>
                      </a:r>
                      <a:endParaRPr lang="en-MY" sz="2000" dirty="0">
                        <a:effectLst/>
                        <a:latin typeface="Times New Roman" panose="02020603050405020304" pitchFamily="18" charset="0"/>
                        <a:ea typeface="Malgun Gothic" panose="020B0503020000020004" pitchFamily="34" charset="-127"/>
                        <a:cs typeface="Arial" panose="020B0604020202020204" pitchFamily="34" charset="0"/>
                      </a:endParaRPr>
                    </a:p>
                  </a:txBody>
                  <a:tcPr marL="57855" marR="578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Low">
                        <a:lnSpc>
                          <a:spcPct val="150000"/>
                        </a:lnSpc>
                        <a:spcAft>
                          <a:spcPts val="0"/>
                        </a:spcAft>
                      </a:pPr>
                      <a:r>
                        <a:rPr lang="en-MY" sz="1600">
                          <a:effectLst/>
                        </a:rPr>
                        <a:t>seldom</a:t>
                      </a:r>
                      <a:endParaRPr lang="en-MY" sz="2000">
                        <a:effectLst/>
                        <a:latin typeface="Times New Roman" panose="02020603050405020304" pitchFamily="18" charset="0"/>
                        <a:ea typeface="Malgun Gothic" panose="020B0503020000020004" pitchFamily="34" charset="-127"/>
                        <a:cs typeface="Arial" panose="020B0604020202020204" pitchFamily="34" charset="0"/>
                      </a:endParaRPr>
                    </a:p>
                  </a:txBody>
                  <a:tcPr marL="57855" marR="578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Low">
                        <a:lnSpc>
                          <a:spcPct val="150000"/>
                        </a:lnSpc>
                        <a:spcAft>
                          <a:spcPts val="0"/>
                        </a:spcAft>
                      </a:pPr>
                      <a:r>
                        <a:rPr lang="en-MY" sz="1600">
                          <a:effectLst/>
                        </a:rPr>
                        <a:t>mild (19.17%)</a:t>
                      </a:r>
                      <a:endParaRPr lang="en-MY" sz="2000">
                        <a:effectLst/>
                        <a:latin typeface="Times New Roman" panose="02020603050405020304" pitchFamily="18" charset="0"/>
                        <a:ea typeface="Malgun Gothic" panose="020B0503020000020004" pitchFamily="34" charset="-127"/>
                        <a:cs typeface="Arial" panose="020B0604020202020204" pitchFamily="34" charset="0"/>
                      </a:endParaRPr>
                    </a:p>
                  </a:txBody>
                  <a:tcPr marL="57855" marR="578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Low">
                        <a:lnSpc>
                          <a:spcPct val="150000"/>
                        </a:lnSpc>
                        <a:spcAft>
                          <a:spcPts val="0"/>
                        </a:spcAft>
                      </a:pPr>
                      <a:r>
                        <a:rPr lang="en-MY" sz="1600">
                          <a:effectLst/>
                        </a:rPr>
                        <a:t>severe</a:t>
                      </a:r>
                      <a:endParaRPr lang="en-MY" sz="2000">
                        <a:effectLst/>
                        <a:latin typeface="Times New Roman" panose="02020603050405020304" pitchFamily="18" charset="0"/>
                        <a:ea typeface="Malgun Gothic" panose="020B0503020000020004" pitchFamily="34" charset="-127"/>
                        <a:cs typeface="Arial" panose="020B0604020202020204" pitchFamily="34" charset="0"/>
                      </a:endParaRPr>
                    </a:p>
                  </a:txBody>
                  <a:tcPr marL="57855" marR="578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72531563"/>
                  </a:ext>
                </a:extLst>
              </a:tr>
              <a:tr h="362611">
                <a:tc>
                  <a:txBody>
                    <a:bodyPr/>
                    <a:lstStyle/>
                    <a:p>
                      <a:pPr algn="justLow">
                        <a:lnSpc>
                          <a:spcPct val="150000"/>
                        </a:lnSpc>
                        <a:spcAft>
                          <a:spcPts val="0"/>
                        </a:spcAft>
                      </a:pPr>
                      <a:r>
                        <a:rPr lang="en-MY" sz="1600">
                          <a:effectLst/>
                        </a:rPr>
                        <a:t>5</a:t>
                      </a:r>
                      <a:endParaRPr lang="en-MY" sz="2000">
                        <a:effectLst/>
                        <a:latin typeface="Times New Roman" panose="02020603050405020304" pitchFamily="18" charset="0"/>
                        <a:ea typeface="Malgun Gothic" panose="020B0503020000020004" pitchFamily="34" charset="-127"/>
                        <a:cs typeface="Arial" panose="020B0604020202020204" pitchFamily="34" charset="0"/>
                      </a:endParaRPr>
                    </a:p>
                  </a:txBody>
                  <a:tcPr marL="57855" marR="578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Low">
                        <a:lnSpc>
                          <a:spcPct val="150000"/>
                        </a:lnSpc>
                        <a:spcAft>
                          <a:spcPts val="0"/>
                        </a:spcAft>
                      </a:pPr>
                      <a:r>
                        <a:rPr lang="en-MY" sz="1600">
                          <a:effectLst/>
                        </a:rPr>
                        <a:t>mild</a:t>
                      </a:r>
                      <a:endParaRPr lang="en-MY" sz="2000">
                        <a:effectLst/>
                        <a:latin typeface="Times New Roman" panose="02020603050405020304" pitchFamily="18" charset="0"/>
                        <a:ea typeface="Malgun Gothic" panose="020B0503020000020004" pitchFamily="34" charset="-127"/>
                        <a:cs typeface="Arial" panose="020B0604020202020204" pitchFamily="34" charset="0"/>
                      </a:endParaRPr>
                    </a:p>
                  </a:txBody>
                  <a:tcPr marL="57855" marR="578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Low">
                        <a:lnSpc>
                          <a:spcPct val="150000"/>
                        </a:lnSpc>
                        <a:spcAft>
                          <a:spcPts val="0"/>
                        </a:spcAft>
                      </a:pPr>
                      <a:r>
                        <a:rPr lang="en-MY" sz="1600">
                          <a:effectLst/>
                        </a:rPr>
                        <a:t>long</a:t>
                      </a:r>
                      <a:endParaRPr lang="en-MY" sz="2000">
                        <a:effectLst/>
                        <a:latin typeface="Times New Roman" panose="02020603050405020304" pitchFamily="18" charset="0"/>
                        <a:ea typeface="Malgun Gothic" panose="020B0503020000020004" pitchFamily="34" charset="-127"/>
                        <a:cs typeface="Arial" panose="020B0604020202020204" pitchFamily="34" charset="0"/>
                      </a:endParaRPr>
                    </a:p>
                  </a:txBody>
                  <a:tcPr marL="57855" marR="578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Low">
                        <a:lnSpc>
                          <a:spcPct val="150000"/>
                        </a:lnSpc>
                        <a:spcAft>
                          <a:spcPts val="0"/>
                        </a:spcAft>
                      </a:pPr>
                      <a:r>
                        <a:rPr lang="en-MY" sz="1600">
                          <a:effectLst/>
                        </a:rPr>
                        <a:t>sensitive</a:t>
                      </a:r>
                      <a:endParaRPr lang="en-MY" sz="2000">
                        <a:effectLst/>
                        <a:latin typeface="Times New Roman" panose="02020603050405020304" pitchFamily="18" charset="0"/>
                        <a:ea typeface="Malgun Gothic" panose="020B0503020000020004" pitchFamily="34" charset="-127"/>
                        <a:cs typeface="Arial" panose="020B0604020202020204" pitchFamily="34" charset="0"/>
                      </a:endParaRPr>
                    </a:p>
                  </a:txBody>
                  <a:tcPr marL="57855" marR="578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Low">
                        <a:lnSpc>
                          <a:spcPct val="150000"/>
                        </a:lnSpc>
                        <a:spcAft>
                          <a:spcPts val="0"/>
                        </a:spcAft>
                      </a:pPr>
                      <a:r>
                        <a:rPr lang="en-MY" sz="1600" dirty="0">
                          <a:effectLst/>
                        </a:rPr>
                        <a:t>none</a:t>
                      </a:r>
                      <a:endParaRPr lang="en-MY" sz="2000" dirty="0">
                        <a:effectLst/>
                        <a:latin typeface="Times New Roman" panose="02020603050405020304" pitchFamily="18" charset="0"/>
                        <a:ea typeface="Malgun Gothic" panose="020B0503020000020004" pitchFamily="34" charset="-127"/>
                        <a:cs typeface="Arial" panose="020B0604020202020204" pitchFamily="34" charset="0"/>
                      </a:endParaRPr>
                    </a:p>
                  </a:txBody>
                  <a:tcPr marL="57855" marR="578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Low">
                        <a:lnSpc>
                          <a:spcPct val="150000"/>
                        </a:lnSpc>
                        <a:spcAft>
                          <a:spcPts val="0"/>
                        </a:spcAft>
                      </a:pPr>
                      <a:r>
                        <a:rPr lang="en-MY" sz="1600">
                          <a:effectLst/>
                        </a:rPr>
                        <a:t>severe (66.67%)</a:t>
                      </a:r>
                      <a:endParaRPr lang="en-MY" sz="2000">
                        <a:effectLst/>
                        <a:latin typeface="Times New Roman" panose="02020603050405020304" pitchFamily="18" charset="0"/>
                        <a:ea typeface="Malgun Gothic" panose="020B0503020000020004" pitchFamily="34" charset="-127"/>
                        <a:cs typeface="Arial" panose="020B0604020202020204" pitchFamily="34" charset="0"/>
                      </a:endParaRPr>
                    </a:p>
                  </a:txBody>
                  <a:tcPr marL="57855" marR="578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Low">
                        <a:lnSpc>
                          <a:spcPct val="150000"/>
                        </a:lnSpc>
                        <a:spcAft>
                          <a:spcPts val="0"/>
                        </a:spcAft>
                      </a:pPr>
                      <a:r>
                        <a:rPr lang="en-MY" sz="1600">
                          <a:effectLst/>
                        </a:rPr>
                        <a:t>moderate</a:t>
                      </a:r>
                      <a:endParaRPr lang="en-MY" sz="2000">
                        <a:effectLst/>
                        <a:latin typeface="Times New Roman" panose="02020603050405020304" pitchFamily="18" charset="0"/>
                        <a:ea typeface="Malgun Gothic" panose="020B0503020000020004" pitchFamily="34" charset="-127"/>
                        <a:cs typeface="Arial" panose="020B0604020202020204" pitchFamily="34" charset="0"/>
                      </a:endParaRPr>
                    </a:p>
                  </a:txBody>
                  <a:tcPr marL="57855" marR="578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50710131"/>
                  </a:ext>
                </a:extLst>
              </a:tr>
              <a:tr h="362611">
                <a:tc>
                  <a:txBody>
                    <a:bodyPr/>
                    <a:lstStyle/>
                    <a:p>
                      <a:pPr algn="justLow">
                        <a:lnSpc>
                          <a:spcPct val="150000"/>
                        </a:lnSpc>
                        <a:spcAft>
                          <a:spcPts val="0"/>
                        </a:spcAft>
                      </a:pPr>
                      <a:r>
                        <a:rPr lang="en-MY" sz="1600">
                          <a:effectLst/>
                        </a:rPr>
                        <a:t>6</a:t>
                      </a:r>
                      <a:endParaRPr lang="en-MY" sz="2000">
                        <a:effectLst/>
                        <a:latin typeface="Times New Roman" panose="02020603050405020304" pitchFamily="18" charset="0"/>
                        <a:ea typeface="Malgun Gothic" panose="020B0503020000020004" pitchFamily="34" charset="-127"/>
                        <a:cs typeface="Arial" panose="020B0604020202020204" pitchFamily="34" charset="0"/>
                      </a:endParaRPr>
                    </a:p>
                  </a:txBody>
                  <a:tcPr marL="57855" marR="578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Low">
                        <a:lnSpc>
                          <a:spcPct val="150000"/>
                        </a:lnSpc>
                        <a:spcAft>
                          <a:spcPts val="0"/>
                        </a:spcAft>
                      </a:pPr>
                      <a:r>
                        <a:rPr lang="en-MY" sz="1600">
                          <a:effectLst/>
                        </a:rPr>
                        <a:t>mild</a:t>
                      </a:r>
                      <a:endParaRPr lang="en-MY" sz="2000">
                        <a:effectLst/>
                        <a:latin typeface="Times New Roman" panose="02020603050405020304" pitchFamily="18" charset="0"/>
                        <a:ea typeface="Malgun Gothic" panose="020B0503020000020004" pitchFamily="34" charset="-127"/>
                        <a:cs typeface="Arial" panose="020B0604020202020204" pitchFamily="34" charset="0"/>
                      </a:endParaRPr>
                    </a:p>
                  </a:txBody>
                  <a:tcPr marL="57855" marR="578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Low">
                        <a:lnSpc>
                          <a:spcPct val="150000"/>
                        </a:lnSpc>
                        <a:spcAft>
                          <a:spcPts val="0"/>
                        </a:spcAft>
                      </a:pPr>
                      <a:r>
                        <a:rPr lang="en-MY" sz="1600">
                          <a:effectLst/>
                        </a:rPr>
                        <a:t>long</a:t>
                      </a:r>
                      <a:endParaRPr lang="en-MY" sz="2000">
                        <a:effectLst/>
                        <a:latin typeface="Times New Roman" panose="02020603050405020304" pitchFamily="18" charset="0"/>
                        <a:ea typeface="Malgun Gothic" panose="020B0503020000020004" pitchFamily="34" charset="-127"/>
                        <a:cs typeface="Arial" panose="020B0604020202020204" pitchFamily="34" charset="0"/>
                      </a:endParaRPr>
                    </a:p>
                  </a:txBody>
                  <a:tcPr marL="57855" marR="578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Low">
                        <a:lnSpc>
                          <a:spcPct val="150000"/>
                        </a:lnSpc>
                        <a:spcAft>
                          <a:spcPts val="0"/>
                        </a:spcAft>
                      </a:pPr>
                      <a:r>
                        <a:rPr lang="en-MY" sz="1600">
                          <a:effectLst/>
                        </a:rPr>
                        <a:t>very sensitive</a:t>
                      </a:r>
                      <a:endParaRPr lang="en-MY" sz="2000">
                        <a:effectLst/>
                        <a:latin typeface="Times New Roman" panose="02020603050405020304" pitchFamily="18" charset="0"/>
                        <a:ea typeface="Malgun Gothic" panose="020B0503020000020004" pitchFamily="34" charset="-127"/>
                        <a:cs typeface="Arial" panose="020B0604020202020204" pitchFamily="34" charset="0"/>
                      </a:endParaRPr>
                    </a:p>
                  </a:txBody>
                  <a:tcPr marL="57855" marR="578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Low">
                        <a:lnSpc>
                          <a:spcPct val="150000"/>
                        </a:lnSpc>
                        <a:spcAft>
                          <a:spcPts val="0"/>
                        </a:spcAft>
                      </a:pPr>
                      <a:r>
                        <a:rPr lang="en-MY" sz="1600">
                          <a:effectLst/>
                        </a:rPr>
                        <a:t>regular</a:t>
                      </a:r>
                      <a:endParaRPr lang="en-MY" sz="2000">
                        <a:effectLst/>
                        <a:latin typeface="Times New Roman" panose="02020603050405020304" pitchFamily="18" charset="0"/>
                        <a:ea typeface="Malgun Gothic" panose="020B0503020000020004" pitchFamily="34" charset="-127"/>
                        <a:cs typeface="Arial" panose="020B0604020202020204" pitchFamily="34" charset="0"/>
                      </a:endParaRPr>
                    </a:p>
                  </a:txBody>
                  <a:tcPr marL="57855" marR="578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Low">
                        <a:lnSpc>
                          <a:spcPct val="150000"/>
                        </a:lnSpc>
                        <a:spcAft>
                          <a:spcPts val="0"/>
                        </a:spcAft>
                      </a:pPr>
                      <a:r>
                        <a:rPr lang="en-MY" sz="1600" dirty="0">
                          <a:effectLst/>
                        </a:rPr>
                        <a:t>moderate (17.38%)</a:t>
                      </a:r>
                      <a:endParaRPr lang="en-MY" sz="2000" dirty="0">
                        <a:effectLst/>
                        <a:latin typeface="Times New Roman" panose="02020603050405020304" pitchFamily="18" charset="0"/>
                        <a:ea typeface="Malgun Gothic" panose="020B0503020000020004" pitchFamily="34" charset="-127"/>
                        <a:cs typeface="Arial" panose="020B0604020202020204" pitchFamily="34" charset="0"/>
                      </a:endParaRPr>
                    </a:p>
                  </a:txBody>
                  <a:tcPr marL="57855" marR="578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Low">
                        <a:lnSpc>
                          <a:spcPct val="150000"/>
                        </a:lnSpc>
                        <a:spcAft>
                          <a:spcPts val="0"/>
                        </a:spcAft>
                      </a:pPr>
                      <a:r>
                        <a:rPr lang="en-MY" sz="1600">
                          <a:effectLst/>
                        </a:rPr>
                        <a:t>severe</a:t>
                      </a:r>
                      <a:endParaRPr lang="en-MY" sz="2000">
                        <a:effectLst/>
                        <a:latin typeface="Times New Roman" panose="02020603050405020304" pitchFamily="18" charset="0"/>
                        <a:ea typeface="Malgun Gothic" panose="020B0503020000020004" pitchFamily="34" charset="-127"/>
                        <a:cs typeface="Arial" panose="020B0604020202020204" pitchFamily="34" charset="0"/>
                      </a:endParaRPr>
                    </a:p>
                  </a:txBody>
                  <a:tcPr marL="57855" marR="578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4282844"/>
                  </a:ext>
                </a:extLst>
              </a:tr>
              <a:tr h="362611">
                <a:tc>
                  <a:txBody>
                    <a:bodyPr/>
                    <a:lstStyle/>
                    <a:p>
                      <a:pPr algn="justLow">
                        <a:lnSpc>
                          <a:spcPct val="150000"/>
                        </a:lnSpc>
                        <a:spcAft>
                          <a:spcPts val="0"/>
                        </a:spcAft>
                      </a:pPr>
                      <a:r>
                        <a:rPr lang="en-MY" sz="1600">
                          <a:effectLst/>
                        </a:rPr>
                        <a:t>7</a:t>
                      </a:r>
                      <a:endParaRPr lang="en-MY" sz="2000">
                        <a:effectLst/>
                        <a:latin typeface="Times New Roman" panose="02020603050405020304" pitchFamily="18" charset="0"/>
                        <a:ea typeface="Malgun Gothic" panose="020B0503020000020004" pitchFamily="34" charset="-127"/>
                        <a:cs typeface="Arial" panose="020B0604020202020204" pitchFamily="34" charset="0"/>
                      </a:endParaRPr>
                    </a:p>
                  </a:txBody>
                  <a:tcPr marL="57855" marR="578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Low">
                        <a:lnSpc>
                          <a:spcPct val="150000"/>
                        </a:lnSpc>
                        <a:spcAft>
                          <a:spcPts val="0"/>
                        </a:spcAft>
                      </a:pPr>
                      <a:r>
                        <a:rPr lang="en-MY" sz="1600">
                          <a:effectLst/>
                        </a:rPr>
                        <a:t>mild</a:t>
                      </a:r>
                      <a:endParaRPr lang="en-MY" sz="2000">
                        <a:effectLst/>
                        <a:latin typeface="Times New Roman" panose="02020603050405020304" pitchFamily="18" charset="0"/>
                        <a:ea typeface="Malgun Gothic" panose="020B0503020000020004" pitchFamily="34" charset="-127"/>
                        <a:cs typeface="Arial" panose="020B0604020202020204" pitchFamily="34" charset="0"/>
                      </a:endParaRPr>
                    </a:p>
                  </a:txBody>
                  <a:tcPr marL="57855" marR="578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Low">
                        <a:lnSpc>
                          <a:spcPct val="150000"/>
                        </a:lnSpc>
                        <a:spcAft>
                          <a:spcPts val="0"/>
                        </a:spcAft>
                      </a:pPr>
                      <a:r>
                        <a:rPr lang="en-MY" sz="1600">
                          <a:effectLst/>
                        </a:rPr>
                        <a:t>long</a:t>
                      </a:r>
                      <a:endParaRPr lang="en-MY" sz="2000">
                        <a:effectLst/>
                        <a:latin typeface="Times New Roman" panose="02020603050405020304" pitchFamily="18" charset="0"/>
                        <a:ea typeface="Malgun Gothic" panose="020B0503020000020004" pitchFamily="34" charset="-127"/>
                        <a:cs typeface="Arial" panose="020B0604020202020204" pitchFamily="34" charset="0"/>
                      </a:endParaRPr>
                    </a:p>
                  </a:txBody>
                  <a:tcPr marL="57855" marR="578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Low">
                        <a:lnSpc>
                          <a:spcPct val="150000"/>
                        </a:lnSpc>
                        <a:spcAft>
                          <a:spcPts val="0"/>
                        </a:spcAft>
                      </a:pPr>
                      <a:r>
                        <a:rPr lang="en-MY" sz="1600">
                          <a:effectLst/>
                        </a:rPr>
                        <a:t>very sensitive</a:t>
                      </a:r>
                      <a:endParaRPr lang="en-MY" sz="2000">
                        <a:effectLst/>
                        <a:latin typeface="Times New Roman" panose="02020603050405020304" pitchFamily="18" charset="0"/>
                        <a:ea typeface="Malgun Gothic" panose="020B0503020000020004" pitchFamily="34" charset="-127"/>
                        <a:cs typeface="Arial" panose="020B0604020202020204" pitchFamily="34" charset="0"/>
                      </a:endParaRPr>
                    </a:p>
                  </a:txBody>
                  <a:tcPr marL="57855" marR="578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Low">
                        <a:lnSpc>
                          <a:spcPct val="150000"/>
                        </a:lnSpc>
                        <a:spcAft>
                          <a:spcPts val="0"/>
                        </a:spcAft>
                      </a:pPr>
                      <a:r>
                        <a:rPr lang="en-MY" sz="1600">
                          <a:effectLst/>
                        </a:rPr>
                        <a:t>regular</a:t>
                      </a:r>
                      <a:endParaRPr lang="en-MY" sz="2000">
                        <a:effectLst/>
                        <a:latin typeface="Times New Roman" panose="02020603050405020304" pitchFamily="18" charset="0"/>
                        <a:ea typeface="Malgun Gothic" panose="020B0503020000020004" pitchFamily="34" charset="-127"/>
                        <a:cs typeface="Arial" panose="020B0604020202020204" pitchFamily="34" charset="0"/>
                      </a:endParaRPr>
                    </a:p>
                  </a:txBody>
                  <a:tcPr marL="57855" marR="578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Low">
                        <a:lnSpc>
                          <a:spcPct val="150000"/>
                        </a:lnSpc>
                        <a:spcAft>
                          <a:spcPts val="0"/>
                        </a:spcAft>
                      </a:pPr>
                      <a:r>
                        <a:rPr lang="en-MY" sz="1600" dirty="0">
                          <a:effectLst/>
                        </a:rPr>
                        <a:t>severe (66.67%)</a:t>
                      </a:r>
                      <a:endParaRPr lang="en-MY" sz="2000" dirty="0">
                        <a:effectLst/>
                        <a:latin typeface="Times New Roman" panose="02020603050405020304" pitchFamily="18" charset="0"/>
                        <a:ea typeface="Malgun Gothic" panose="020B0503020000020004" pitchFamily="34" charset="-127"/>
                        <a:cs typeface="Arial" panose="020B0604020202020204" pitchFamily="34" charset="0"/>
                      </a:endParaRPr>
                    </a:p>
                  </a:txBody>
                  <a:tcPr marL="57855" marR="578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Low">
                        <a:lnSpc>
                          <a:spcPct val="150000"/>
                        </a:lnSpc>
                        <a:spcAft>
                          <a:spcPts val="0"/>
                        </a:spcAft>
                      </a:pPr>
                      <a:r>
                        <a:rPr lang="en-MY" sz="1600">
                          <a:effectLst/>
                        </a:rPr>
                        <a:t>severe</a:t>
                      </a:r>
                      <a:endParaRPr lang="en-MY" sz="2000">
                        <a:effectLst/>
                        <a:latin typeface="Times New Roman" panose="02020603050405020304" pitchFamily="18" charset="0"/>
                        <a:ea typeface="Malgun Gothic" panose="020B0503020000020004" pitchFamily="34" charset="-127"/>
                        <a:cs typeface="Arial" panose="020B0604020202020204" pitchFamily="34" charset="0"/>
                      </a:endParaRPr>
                    </a:p>
                  </a:txBody>
                  <a:tcPr marL="57855" marR="578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33029881"/>
                  </a:ext>
                </a:extLst>
              </a:tr>
              <a:tr h="362611">
                <a:tc>
                  <a:txBody>
                    <a:bodyPr/>
                    <a:lstStyle/>
                    <a:p>
                      <a:pPr algn="justLow">
                        <a:lnSpc>
                          <a:spcPct val="150000"/>
                        </a:lnSpc>
                        <a:spcAft>
                          <a:spcPts val="0"/>
                        </a:spcAft>
                      </a:pPr>
                      <a:r>
                        <a:rPr lang="en-MY" sz="1600">
                          <a:effectLst/>
                        </a:rPr>
                        <a:t>8</a:t>
                      </a:r>
                      <a:endParaRPr lang="en-MY" sz="2000">
                        <a:effectLst/>
                        <a:latin typeface="Times New Roman" panose="02020603050405020304" pitchFamily="18" charset="0"/>
                        <a:ea typeface="Malgun Gothic" panose="020B0503020000020004" pitchFamily="34" charset="-127"/>
                        <a:cs typeface="Arial" panose="020B0604020202020204" pitchFamily="34" charset="0"/>
                      </a:endParaRPr>
                    </a:p>
                  </a:txBody>
                  <a:tcPr marL="57855" marR="578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Low">
                        <a:lnSpc>
                          <a:spcPct val="150000"/>
                        </a:lnSpc>
                        <a:spcAft>
                          <a:spcPts val="0"/>
                        </a:spcAft>
                      </a:pPr>
                      <a:r>
                        <a:rPr lang="en-MY" sz="1600">
                          <a:effectLst/>
                        </a:rPr>
                        <a:t>mild</a:t>
                      </a:r>
                      <a:endParaRPr lang="en-MY" sz="2000">
                        <a:effectLst/>
                        <a:latin typeface="Times New Roman" panose="02020603050405020304" pitchFamily="18" charset="0"/>
                        <a:ea typeface="Malgun Gothic" panose="020B0503020000020004" pitchFamily="34" charset="-127"/>
                        <a:cs typeface="Arial" panose="020B0604020202020204" pitchFamily="34" charset="0"/>
                      </a:endParaRPr>
                    </a:p>
                  </a:txBody>
                  <a:tcPr marL="57855" marR="578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Low">
                        <a:lnSpc>
                          <a:spcPct val="150000"/>
                        </a:lnSpc>
                        <a:spcAft>
                          <a:spcPts val="0"/>
                        </a:spcAft>
                      </a:pPr>
                      <a:r>
                        <a:rPr lang="en-MY" sz="1600">
                          <a:effectLst/>
                        </a:rPr>
                        <a:t>moderate</a:t>
                      </a:r>
                      <a:endParaRPr lang="en-MY" sz="2000">
                        <a:effectLst/>
                        <a:latin typeface="Times New Roman" panose="02020603050405020304" pitchFamily="18" charset="0"/>
                        <a:ea typeface="Malgun Gothic" panose="020B0503020000020004" pitchFamily="34" charset="-127"/>
                        <a:cs typeface="Arial" panose="020B0604020202020204" pitchFamily="34" charset="0"/>
                      </a:endParaRPr>
                    </a:p>
                  </a:txBody>
                  <a:tcPr marL="57855" marR="578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Low">
                        <a:lnSpc>
                          <a:spcPct val="150000"/>
                        </a:lnSpc>
                        <a:spcAft>
                          <a:spcPts val="0"/>
                        </a:spcAft>
                      </a:pPr>
                      <a:r>
                        <a:rPr lang="en-MY" sz="1600">
                          <a:effectLst/>
                        </a:rPr>
                        <a:t>not sensitive</a:t>
                      </a:r>
                      <a:endParaRPr lang="en-MY" sz="2000">
                        <a:effectLst/>
                        <a:latin typeface="Times New Roman" panose="02020603050405020304" pitchFamily="18" charset="0"/>
                        <a:ea typeface="Malgun Gothic" panose="020B0503020000020004" pitchFamily="34" charset="-127"/>
                        <a:cs typeface="Arial" panose="020B0604020202020204" pitchFamily="34" charset="0"/>
                      </a:endParaRPr>
                    </a:p>
                  </a:txBody>
                  <a:tcPr marL="57855" marR="578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Low">
                        <a:lnSpc>
                          <a:spcPct val="150000"/>
                        </a:lnSpc>
                        <a:spcAft>
                          <a:spcPts val="0"/>
                        </a:spcAft>
                      </a:pPr>
                      <a:r>
                        <a:rPr lang="en-MY" sz="1600">
                          <a:effectLst/>
                        </a:rPr>
                        <a:t>none</a:t>
                      </a:r>
                      <a:endParaRPr lang="en-MY" sz="2000">
                        <a:effectLst/>
                        <a:latin typeface="Times New Roman" panose="02020603050405020304" pitchFamily="18" charset="0"/>
                        <a:ea typeface="Malgun Gothic" panose="020B0503020000020004" pitchFamily="34" charset="-127"/>
                        <a:cs typeface="Arial" panose="020B0604020202020204" pitchFamily="34" charset="0"/>
                      </a:endParaRPr>
                    </a:p>
                  </a:txBody>
                  <a:tcPr marL="57855" marR="578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Low">
                        <a:lnSpc>
                          <a:spcPct val="150000"/>
                        </a:lnSpc>
                        <a:spcAft>
                          <a:spcPts val="0"/>
                        </a:spcAft>
                      </a:pPr>
                      <a:r>
                        <a:rPr lang="en-MY" sz="1600" dirty="0">
                          <a:effectLst/>
                        </a:rPr>
                        <a:t>moderate (50.56%)</a:t>
                      </a:r>
                      <a:endParaRPr lang="en-MY" sz="2000" dirty="0">
                        <a:effectLst/>
                        <a:latin typeface="Times New Roman" panose="02020603050405020304" pitchFamily="18" charset="0"/>
                        <a:ea typeface="Malgun Gothic" panose="020B0503020000020004" pitchFamily="34" charset="-127"/>
                        <a:cs typeface="Arial" panose="020B0604020202020204" pitchFamily="34" charset="0"/>
                      </a:endParaRPr>
                    </a:p>
                  </a:txBody>
                  <a:tcPr marL="57855" marR="578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Low">
                        <a:lnSpc>
                          <a:spcPct val="150000"/>
                        </a:lnSpc>
                        <a:spcAft>
                          <a:spcPts val="0"/>
                        </a:spcAft>
                      </a:pPr>
                      <a:r>
                        <a:rPr lang="en-MY" sz="1600" dirty="0">
                          <a:effectLst/>
                        </a:rPr>
                        <a:t>moderate</a:t>
                      </a:r>
                      <a:endParaRPr lang="en-MY" sz="2000" dirty="0">
                        <a:effectLst/>
                        <a:latin typeface="Times New Roman" panose="02020603050405020304" pitchFamily="18" charset="0"/>
                        <a:ea typeface="Malgun Gothic" panose="020B0503020000020004" pitchFamily="34" charset="-127"/>
                        <a:cs typeface="Arial" panose="020B0604020202020204" pitchFamily="34" charset="0"/>
                      </a:endParaRPr>
                    </a:p>
                  </a:txBody>
                  <a:tcPr marL="57855" marR="578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69568728"/>
                  </a:ext>
                </a:extLst>
              </a:tr>
              <a:tr h="362611">
                <a:tc>
                  <a:txBody>
                    <a:bodyPr/>
                    <a:lstStyle/>
                    <a:p>
                      <a:pPr algn="justLow">
                        <a:lnSpc>
                          <a:spcPct val="150000"/>
                        </a:lnSpc>
                        <a:spcAft>
                          <a:spcPts val="0"/>
                        </a:spcAft>
                      </a:pPr>
                      <a:r>
                        <a:rPr lang="en-MY" sz="1600">
                          <a:effectLst/>
                        </a:rPr>
                        <a:t>9</a:t>
                      </a:r>
                      <a:endParaRPr lang="en-MY" sz="2000">
                        <a:effectLst/>
                        <a:latin typeface="Times New Roman" panose="02020603050405020304" pitchFamily="18" charset="0"/>
                        <a:ea typeface="Malgun Gothic" panose="020B0503020000020004" pitchFamily="34" charset="-127"/>
                        <a:cs typeface="Arial" panose="020B0604020202020204" pitchFamily="34" charset="0"/>
                      </a:endParaRPr>
                    </a:p>
                  </a:txBody>
                  <a:tcPr marL="57855" marR="578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Low">
                        <a:lnSpc>
                          <a:spcPct val="150000"/>
                        </a:lnSpc>
                        <a:spcAft>
                          <a:spcPts val="0"/>
                        </a:spcAft>
                      </a:pPr>
                      <a:r>
                        <a:rPr lang="en-MY" sz="1600">
                          <a:effectLst/>
                        </a:rPr>
                        <a:t>severe</a:t>
                      </a:r>
                      <a:endParaRPr lang="en-MY" sz="2000">
                        <a:effectLst/>
                        <a:latin typeface="Times New Roman" panose="02020603050405020304" pitchFamily="18" charset="0"/>
                        <a:ea typeface="Malgun Gothic" panose="020B0503020000020004" pitchFamily="34" charset="-127"/>
                        <a:cs typeface="Arial" panose="020B0604020202020204" pitchFamily="34" charset="0"/>
                      </a:endParaRPr>
                    </a:p>
                  </a:txBody>
                  <a:tcPr marL="57855" marR="578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Low">
                        <a:lnSpc>
                          <a:spcPct val="150000"/>
                        </a:lnSpc>
                        <a:spcAft>
                          <a:spcPts val="0"/>
                        </a:spcAft>
                      </a:pPr>
                      <a:r>
                        <a:rPr lang="en-MY" sz="1600">
                          <a:effectLst/>
                        </a:rPr>
                        <a:t>short</a:t>
                      </a:r>
                      <a:endParaRPr lang="en-MY" sz="2000">
                        <a:effectLst/>
                        <a:latin typeface="Times New Roman" panose="02020603050405020304" pitchFamily="18" charset="0"/>
                        <a:ea typeface="Malgun Gothic" panose="020B0503020000020004" pitchFamily="34" charset="-127"/>
                        <a:cs typeface="Arial" panose="020B0604020202020204" pitchFamily="34" charset="0"/>
                      </a:endParaRPr>
                    </a:p>
                  </a:txBody>
                  <a:tcPr marL="57855" marR="578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Low">
                        <a:lnSpc>
                          <a:spcPct val="150000"/>
                        </a:lnSpc>
                        <a:spcAft>
                          <a:spcPts val="0"/>
                        </a:spcAft>
                      </a:pPr>
                      <a:r>
                        <a:rPr lang="en-MY" sz="1600">
                          <a:effectLst/>
                        </a:rPr>
                        <a:t>not sensitive</a:t>
                      </a:r>
                      <a:endParaRPr lang="en-MY" sz="2000">
                        <a:effectLst/>
                        <a:latin typeface="Times New Roman" panose="02020603050405020304" pitchFamily="18" charset="0"/>
                        <a:ea typeface="Malgun Gothic" panose="020B0503020000020004" pitchFamily="34" charset="-127"/>
                        <a:cs typeface="Arial" panose="020B0604020202020204" pitchFamily="34" charset="0"/>
                      </a:endParaRPr>
                    </a:p>
                  </a:txBody>
                  <a:tcPr marL="57855" marR="578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Low">
                        <a:lnSpc>
                          <a:spcPct val="150000"/>
                        </a:lnSpc>
                        <a:spcAft>
                          <a:spcPts val="0"/>
                        </a:spcAft>
                      </a:pPr>
                      <a:r>
                        <a:rPr lang="en-MY" sz="1600">
                          <a:effectLst/>
                        </a:rPr>
                        <a:t>regular</a:t>
                      </a:r>
                      <a:endParaRPr lang="en-MY" sz="2000">
                        <a:effectLst/>
                        <a:latin typeface="Times New Roman" panose="02020603050405020304" pitchFamily="18" charset="0"/>
                        <a:ea typeface="Malgun Gothic" panose="020B0503020000020004" pitchFamily="34" charset="-127"/>
                        <a:cs typeface="Arial" panose="020B0604020202020204" pitchFamily="34" charset="0"/>
                      </a:endParaRPr>
                    </a:p>
                  </a:txBody>
                  <a:tcPr marL="57855" marR="578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Low">
                        <a:lnSpc>
                          <a:spcPct val="150000"/>
                        </a:lnSpc>
                        <a:spcAft>
                          <a:spcPts val="0"/>
                        </a:spcAft>
                      </a:pPr>
                      <a:r>
                        <a:rPr lang="en-MY" sz="1600">
                          <a:effectLst/>
                        </a:rPr>
                        <a:t>moderate (29.17%)</a:t>
                      </a:r>
                      <a:endParaRPr lang="en-MY" sz="2000">
                        <a:effectLst/>
                        <a:latin typeface="Times New Roman" panose="02020603050405020304" pitchFamily="18" charset="0"/>
                        <a:ea typeface="Malgun Gothic" panose="020B0503020000020004" pitchFamily="34" charset="-127"/>
                        <a:cs typeface="Arial" panose="020B0604020202020204" pitchFamily="34" charset="0"/>
                      </a:endParaRPr>
                    </a:p>
                  </a:txBody>
                  <a:tcPr marL="57855" marR="578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Low">
                        <a:lnSpc>
                          <a:spcPct val="150000"/>
                        </a:lnSpc>
                        <a:spcAft>
                          <a:spcPts val="0"/>
                        </a:spcAft>
                      </a:pPr>
                      <a:r>
                        <a:rPr lang="en-MY" sz="1600" dirty="0">
                          <a:effectLst/>
                        </a:rPr>
                        <a:t>severe</a:t>
                      </a:r>
                      <a:endParaRPr lang="en-MY" sz="2000" dirty="0">
                        <a:effectLst/>
                        <a:latin typeface="Times New Roman" panose="02020603050405020304" pitchFamily="18" charset="0"/>
                        <a:ea typeface="Malgun Gothic" panose="020B0503020000020004" pitchFamily="34" charset="-127"/>
                        <a:cs typeface="Arial" panose="020B0604020202020204" pitchFamily="34" charset="0"/>
                      </a:endParaRPr>
                    </a:p>
                  </a:txBody>
                  <a:tcPr marL="57855" marR="578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53494991"/>
                  </a:ext>
                </a:extLst>
              </a:tr>
              <a:tr h="362611">
                <a:tc>
                  <a:txBody>
                    <a:bodyPr/>
                    <a:lstStyle/>
                    <a:p>
                      <a:pPr algn="justLow">
                        <a:lnSpc>
                          <a:spcPct val="150000"/>
                        </a:lnSpc>
                        <a:spcAft>
                          <a:spcPts val="0"/>
                        </a:spcAft>
                      </a:pPr>
                      <a:r>
                        <a:rPr lang="en-MY" sz="1600">
                          <a:effectLst/>
                        </a:rPr>
                        <a:t>10</a:t>
                      </a:r>
                      <a:endParaRPr lang="en-MY" sz="2000">
                        <a:effectLst/>
                        <a:latin typeface="Times New Roman" panose="02020603050405020304" pitchFamily="18" charset="0"/>
                        <a:ea typeface="Malgun Gothic" panose="020B0503020000020004" pitchFamily="34" charset="-127"/>
                        <a:cs typeface="Arial" panose="020B0604020202020204" pitchFamily="34" charset="0"/>
                      </a:endParaRPr>
                    </a:p>
                  </a:txBody>
                  <a:tcPr marL="57855" marR="578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Low">
                        <a:lnSpc>
                          <a:spcPct val="150000"/>
                        </a:lnSpc>
                        <a:spcAft>
                          <a:spcPts val="0"/>
                        </a:spcAft>
                      </a:pPr>
                      <a:r>
                        <a:rPr lang="en-MY" sz="1600">
                          <a:effectLst/>
                        </a:rPr>
                        <a:t>very mild</a:t>
                      </a:r>
                      <a:endParaRPr lang="en-MY" sz="2000">
                        <a:effectLst/>
                        <a:latin typeface="Times New Roman" panose="02020603050405020304" pitchFamily="18" charset="0"/>
                        <a:ea typeface="Malgun Gothic" panose="020B0503020000020004" pitchFamily="34" charset="-127"/>
                        <a:cs typeface="Arial" panose="020B0604020202020204" pitchFamily="34" charset="0"/>
                      </a:endParaRPr>
                    </a:p>
                  </a:txBody>
                  <a:tcPr marL="57855" marR="578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Low">
                        <a:lnSpc>
                          <a:spcPct val="150000"/>
                        </a:lnSpc>
                        <a:spcAft>
                          <a:spcPts val="0"/>
                        </a:spcAft>
                      </a:pPr>
                      <a:r>
                        <a:rPr lang="en-MY" sz="1600">
                          <a:effectLst/>
                        </a:rPr>
                        <a:t>very short</a:t>
                      </a:r>
                      <a:endParaRPr lang="en-MY" sz="2000">
                        <a:effectLst/>
                        <a:latin typeface="Times New Roman" panose="02020603050405020304" pitchFamily="18" charset="0"/>
                        <a:ea typeface="Malgun Gothic" panose="020B0503020000020004" pitchFamily="34" charset="-127"/>
                        <a:cs typeface="Arial" panose="020B0604020202020204" pitchFamily="34" charset="0"/>
                      </a:endParaRPr>
                    </a:p>
                  </a:txBody>
                  <a:tcPr marL="57855" marR="578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Low">
                        <a:lnSpc>
                          <a:spcPct val="150000"/>
                        </a:lnSpc>
                        <a:spcAft>
                          <a:spcPts val="0"/>
                        </a:spcAft>
                      </a:pPr>
                      <a:r>
                        <a:rPr lang="en-MY" sz="1600">
                          <a:effectLst/>
                        </a:rPr>
                        <a:t>very sensitive</a:t>
                      </a:r>
                      <a:endParaRPr lang="en-MY" sz="2000">
                        <a:effectLst/>
                        <a:latin typeface="Times New Roman" panose="02020603050405020304" pitchFamily="18" charset="0"/>
                        <a:ea typeface="Malgun Gothic" panose="020B0503020000020004" pitchFamily="34" charset="-127"/>
                        <a:cs typeface="Arial" panose="020B0604020202020204" pitchFamily="34" charset="0"/>
                      </a:endParaRPr>
                    </a:p>
                  </a:txBody>
                  <a:tcPr marL="57855" marR="578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Low">
                        <a:lnSpc>
                          <a:spcPct val="150000"/>
                        </a:lnSpc>
                        <a:spcAft>
                          <a:spcPts val="0"/>
                        </a:spcAft>
                      </a:pPr>
                      <a:r>
                        <a:rPr lang="en-MY" sz="1600">
                          <a:effectLst/>
                        </a:rPr>
                        <a:t>regular</a:t>
                      </a:r>
                      <a:endParaRPr lang="en-MY" sz="2000">
                        <a:effectLst/>
                        <a:latin typeface="Times New Roman" panose="02020603050405020304" pitchFamily="18" charset="0"/>
                        <a:ea typeface="Malgun Gothic" panose="020B0503020000020004" pitchFamily="34" charset="-127"/>
                        <a:cs typeface="Arial" panose="020B0604020202020204" pitchFamily="34" charset="0"/>
                      </a:endParaRPr>
                    </a:p>
                  </a:txBody>
                  <a:tcPr marL="57855" marR="578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Low">
                        <a:lnSpc>
                          <a:spcPct val="150000"/>
                        </a:lnSpc>
                        <a:spcAft>
                          <a:spcPts val="0"/>
                        </a:spcAft>
                      </a:pPr>
                      <a:r>
                        <a:rPr lang="en-MY" sz="1600">
                          <a:effectLst/>
                        </a:rPr>
                        <a:t>severe (66.67%)</a:t>
                      </a:r>
                      <a:endParaRPr lang="en-MY" sz="2000">
                        <a:effectLst/>
                        <a:latin typeface="Times New Roman" panose="02020603050405020304" pitchFamily="18" charset="0"/>
                        <a:ea typeface="Malgun Gothic" panose="020B0503020000020004" pitchFamily="34" charset="-127"/>
                        <a:cs typeface="Arial" panose="020B0604020202020204" pitchFamily="34" charset="0"/>
                      </a:endParaRPr>
                    </a:p>
                  </a:txBody>
                  <a:tcPr marL="57855" marR="578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Low">
                        <a:lnSpc>
                          <a:spcPct val="150000"/>
                        </a:lnSpc>
                        <a:spcAft>
                          <a:spcPts val="0"/>
                        </a:spcAft>
                      </a:pPr>
                      <a:r>
                        <a:rPr lang="en-MY" sz="1600" dirty="0">
                          <a:effectLst/>
                        </a:rPr>
                        <a:t>moderate</a:t>
                      </a:r>
                      <a:endParaRPr lang="en-MY" sz="2000" dirty="0">
                        <a:effectLst/>
                        <a:latin typeface="Times New Roman" panose="02020603050405020304" pitchFamily="18" charset="0"/>
                        <a:ea typeface="Malgun Gothic" panose="020B0503020000020004" pitchFamily="34" charset="-127"/>
                        <a:cs typeface="Arial" panose="020B0604020202020204" pitchFamily="34" charset="0"/>
                      </a:endParaRPr>
                    </a:p>
                  </a:txBody>
                  <a:tcPr marL="57855" marR="578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65205464"/>
                  </a:ext>
                </a:extLst>
              </a:tr>
            </a:tbl>
          </a:graphicData>
        </a:graphic>
      </p:graphicFrame>
    </p:spTree>
    <p:extLst>
      <p:ext uri="{BB962C8B-B14F-4D97-AF65-F5344CB8AC3E}">
        <p14:creationId xmlns:p14="http://schemas.microsoft.com/office/powerpoint/2010/main" val="35138126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66962-5A1D-4A08-940D-6D1FB76767FB}"/>
              </a:ext>
            </a:extLst>
          </p:cNvPr>
          <p:cNvSpPr>
            <a:spLocks noGrp="1"/>
          </p:cNvSpPr>
          <p:nvPr>
            <p:ph type="title"/>
          </p:nvPr>
        </p:nvSpPr>
        <p:spPr>
          <a:solidFill>
            <a:schemeClr val="accent1">
              <a:lumMod val="50000"/>
            </a:schemeClr>
          </a:solidFill>
        </p:spPr>
        <p:txBody>
          <a:bodyPr/>
          <a:lstStyle/>
          <a:p>
            <a:r>
              <a:rPr lang="en-MY" b="1" dirty="0">
                <a:solidFill>
                  <a:schemeClr val="bg1"/>
                </a:solidFill>
              </a:rPr>
              <a:t>Project Testing/ Evaluation</a:t>
            </a:r>
          </a:p>
        </p:txBody>
      </p:sp>
      <p:graphicFrame>
        <p:nvGraphicFramePr>
          <p:cNvPr id="3" name="Content Placeholder 2">
            <a:extLst>
              <a:ext uri="{FF2B5EF4-FFF2-40B4-BE49-F238E27FC236}">
                <a16:creationId xmlns:a16="http://schemas.microsoft.com/office/drawing/2014/main" id="{F6E13301-B18D-4F4C-947F-6B76BC35CF7C}"/>
              </a:ext>
            </a:extLst>
          </p:cNvPr>
          <p:cNvGraphicFramePr>
            <a:graphicFrameLocks noGrp="1"/>
          </p:cNvGraphicFramePr>
          <p:nvPr>
            <p:ph idx="1"/>
            <p:extLst>
              <p:ext uri="{D42A27DB-BD31-4B8C-83A1-F6EECF244321}">
                <p14:modId xmlns:p14="http://schemas.microsoft.com/office/powerpoint/2010/main" val="3734396917"/>
              </p:ext>
            </p:extLst>
          </p:nvPr>
        </p:nvGraphicFramePr>
        <p:xfrm>
          <a:off x="838200" y="2080734"/>
          <a:ext cx="10515599" cy="4092580"/>
        </p:xfrm>
        <a:graphic>
          <a:graphicData uri="http://schemas.openxmlformats.org/drawingml/2006/table">
            <a:tbl>
              <a:tblPr firstRow="1" bandRow="1">
                <a:tableStyleId>{5C22544A-7EE6-4342-B048-85BDC9FD1C3A}</a:tableStyleId>
              </a:tblPr>
              <a:tblGrid>
                <a:gridCol w="6207177">
                  <a:extLst>
                    <a:ext uri="{9D8B030D-6E8A-4147-A177-3AD203B41FA5}">
                      <a16:colId xmlns:a16="http://schemas.microsoft.com/office/drawing/2014/main" val="2802934886"/>
                    </a:ext>
                  </a:extLst>
                </a:gridCol>
                <a:gridCol w="1154243">
                  <a:extLst>
                    <a:ext uri="{9D8B030D-6E8A-4147-A177-3AD203B41FA5}">
                      <a16:colId xmlns:a16="http://schemas.microsoft.com/office/drawing/2014/main" val="3990982683"/>
                    </a:ext>
                  </a:extLst>
                </a:gridCol>
                <a:gridCol w="1274164">
                  <a:extLst>
                    <a:ext uri="{9D8B030D-6E8A-4147-A177-3AD203B41FA5}">
                      <a16:colId xmlns:a16="http://schemas.microsoft.com/office/drawing/2014/main" val="1394685691"/>
                    </a:ext>
                  </a:extLst>
                </a:gridCol>
                <a:gridCol w="959370">
                  <a:extLst>
                    <a:ext uri="{9D8B030D-6E8A-4147-A177-3AD203B41FA5}">
                      <a16:colId xmlns:a16="http://schemas.microsoft.com/office/drawing/2014/main" val="1118063617"/>
                    </a:ext>
                  </a:extLst>
                </a:gridCol>
                <a:gridCol w="920645">
                  <a:extLst>
                    <a:ext uri="{9D8B030D-6E8A-4147-A177-3AD203B41FA5}">
                      <a16:colId xmlns:a16="http://schemas.microsoft.com/office/drawing/2014/main" val="1666894391"/>
                    </a:ext>
                  </a:extLst>
                </a:gridCol>
              </a:tblGrid>
              <a:tr h="0">
                <a:tc rowSpan="2">
                  <a:txBody>
                    <a:bodyPr/>
                    <a:lstStyle/>
                    <a:p>
                      <a:pPr algn="justLow">
                        <a:lnSpc>
                          <a:spcPct val="150000"/>
                        </a:lnSpc>
                        <a:spcAft>
                          <a:spcPts val="0"/>
                        </a:spcAft>
                      </a:pPr>
                      <a:r>
                        <a:rPr lang="en-MY" sz="1400" dirty="0">
                          <a:effectLst/>
                        </a:rPr>
                        <a:t>ASPECT</a:t>
                      </a:r>
                      <a:endParaRPr lang="en-MY" sz="2000" dirty="0">
                        <a:effectLst/>
                        <a:latin typeface="Times New Roman" panose="02020603050405020304" pitchFamily="18" charset="0"/>
                        <a:ea typeface="Malgun Gothic" panose="020B0503020000020004" pitchFamily="34" charset="-127"/>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justLow">
                        <a:lnSpc>
                          <a:spcPct val="150000"/>
                        </a:lnSpc>
                        <a:spcAft>
                          <a:spcPts val="0"/>
                        </a:spcAft>
                      </a:pPr>
                      <a:r>
                        <a:rPr lang="en-MY" sz="1400">
                          <a:effectLst/>
                        </a:rPr>
                        <a:t>RANGE</a:t>
                      </a:r>
                      <a:endParaRPr lang="en-MY" sz="2000">
                        <a:effectLst/>
                        <a:latin typeface="Times New Roman" panose="02020603050405020304" pitchFamily="18" charset="0"/>
                        <a:ea typeface="Malgun Gothic" panose="020B0503020000020004" pitchFamily="34" charset="-127"/>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MY"/>
                    </a:p>
                  </a:txBody>
                  <a:tcPr/>
                </a:tc>
                <a:tc hMerge="1">
                  <a:txBody>
                    <a:bodyPr/>
                    <a:lstStyle/>
                    <a:p>
                      <a:endParaRPr lang="en-MY"/>
                    </a:p>
                  </a:txBody>
                  <a:tcPr/>
                </a:tc>
                <a:tc hMerge="1">
                  <a:txBody>
                    <a:bodyPr/>
                    <a:lstStyle/>
                    <a:p>
                      <a:endParaRPr lang="en-MY"/>
                    </a:p>
                  </a:txBody>
                  <a:tcPr/>
                </a:tc>
                <a:extLst>
                  <a:ext uri="{0D108BD9-81ED-4DB2-BD59-A6C34878D82A}">
                    <a16:rowId xmlns:a16="http://schemas.microsoft.com/office/drawing/2014/main" val="2228339175"/>
                  </a:ext>
                </a:extLst>
              </a:tr>
              <a:tr h="289560">
                <a:tc vMerge="1">
                  <a:txBody>
                    <a:bodyPr/>
                    <a:lstStyle/>
                    <a:p>
                      <a:endParaRPr lang="en-MY"/>
                    </a:p>
                  </a:txBody>
                  <a:tcPr/>
                </a:tc>
                <a:tc>
                  <a:txBody>
                    <a:bodyPr/>
                    <a:lstStyle/>
                    <a:p>
                      <a:pPr algn="justLow">
                        <a:lnSpc>
                          <a:spcPct val="150000"/>
                        </a:lnSpc>
                        <a:spcAft>
                          <a:spcPts val="0"/>
                        </a:spcAft>
                      </a:pPr>
                      <a:r>
                        <a:rPr lang="en-MY" sz="1400" dirty="0">
                          <a:effectLst/>
                        </a:rPr>
                        <a:t>Very dissatisfied</a:t>
                      </a:r>
                      <a:endParaRPr lang="en-MY" sz="2000" dirty="0">
                        <a:effectLst/>
                        <a:latin typeface="Times New Roman" panose="02020603050405020304" pitchFamily="18" charset="0"/>
                        <a:ea typeface="Malgun Gothic" panose="020B0503020000020004" pitchFamily="34" charset="-127"/>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Low">
                        <a:lnSpc>
                          <a:spcPct val="150000"/>
                        </a:lnSpc>
                        <a:spcAft>
                          <a:spcPts val="0"/>
                        </a:spcAft>
                      </a:pPr>
                      <a:r>
                        <a:rPr lang="en-MY" sz="1400">
                          <a:effectLst/>
                        </a:rPr>
                        <a:t>Dissatisfied</a:t>
                      </a:r>
                      <a:endParaRPr lang="en-MY" sz="2000">
                        <a:effectLst/>
                        <a:latin typeface="Times New Roman" panose="02020603050405020304" pitchFamily="18" charset="0"/>
                        <a:ea typeface="Malgun Gothic" panose="020B0503020000020004" pitchFamily="34" charset="-127"/>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Low">
                        <a:lnSpc>
                          <a:spcPct val="150000"/>
                        </a:lnSpc>
                        <a:spcAft>
                          <a:spcPts val="0"/>
                        </a:spcAft>
                      </a:pPr>
                      <a:r>
                        <a:rPr lang="en-MY" sz="1400">
                          <a:effectLst/>
                        </a:rPr>
                        <a:t>Natural</a:t>
                      </a:r>
                      <a:endParaRPr lang="en-MY" sz="2000">
                        <a:effectLst/>
                        <a:latin typeface="Times New Roman" panose="02020603050405020304" pitchFamily="18" charset="0"/>
                        <a:ea typeface="Malgun Gothic" panose="020B0503020000020004" pitchFamily="34" charset="-127"/>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Low">
                        <a:lnSpc>
                          <a:spcPct val="150000"/>
                        </a:lnSpc>
                        <a:spcAft>
                          <a:spcPts val="0"/>
                        </a:spcAft>
                      </a:pPr>
                      <a:r>
                        <a:rPr lang="en-MY" sz="1400">
                          <a:effectLst/>
                        </a:rPr>
                        <a:t>Satisfied</a:t>
                      </a:r>
                      <a:endParaRPr lang="en-MY" sz="2000">
                        <a:effectLst/>
                        <a:latin typeface="Times New Roman" panose="02020603050405020304" pitchFamily="18" charset="0"/>
                        <a:ea typeface="Malgun Gothic" panose="020B0503020000020004" pitchFamily="34" charset="-127"/>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84689800"/>
                  </a:ext>
                </a:extLst>
              </a:tr>
              <a:tr h="142875">
                <a:tc>
                  <a:txBody>
                    <a:bodyPr/>
                    <a:lstStyle/>
                    <a:p>
                      <a:pPr algn="justLow">
                        <a:lnSpc>
                          <a:spcPct val="150000"/>
                        </a:lnSpc>
                        <a:spcAft>
                          <a:spcPts val="0"/>
                        </a:spcAft>
                      </a:pPr>
                      <a:r>
                        <a:rPr lang="en-MY" sz="1400">
                          <a:effectLst/>
                        </a:rPr>
                        <a:t>System effectiveness. </a:t>
                      </a:r>
                      <a:endParaRPr lang="en-MY" sz="2000">
                        <a:effectLst/>
                        <a:latin typeface="Times New Roman" panose="02020603050405020304" pitchFamily="18" charset="0"/>
                        <a:ea typeface="Malgun Gothic" panose="020B0503020000020004" pitchFamily="34" charset="-127"/>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pPr>
                      <a:endParaRPr lang="en-MY" sz="1800" dirty="0">
                        <a:effectLst/>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pPr>
                      <a:endParaRPr lang="en-MY" sz="1800">
                        <a:effectLst/>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pPr>
                      <a:endParaRPr lang="en-MY" sz="1800">
                        <a:effectLst/>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Low">
                        <a:lnSpc>
                          <a:spcPct val="150000"/>
                        </a:lnSpc>
                        <a:spcAft>
                          <a:spcPts val="0"/>
                        </a:spcAft>
                      </a:pPr>
                      <a:r>
                        <a:rPr lang="en-MY" sz="1400">
                          <a:effectLst/>
                        </a:rPr>
                        <a:t>√</a:t>
                      </a:r>
                      <a:endParaRPr lang="en-MY" sz="2000">
                        <a:effectLst/>
                        <a:latin typeface="Times New Roman" panose="02020603050405020304" pitchFamily="18" charset="0"/>
                        <a:ea typeface="Malgun Gothic" panose="020B0503020000020004" pitchFamily="34" charset="-127"/>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40681645"/>
                  </a:ext>
                </a:extLst>
              </a:tr>
              <a:tr h="0">
                <a:tc>
                  <a:txBody>
                    <a:bodyPr/>
                    <a:lstStyle/>
                    <a:p>
                      <a:pPr algn="justLow">
                        <a:lnSpc>
                          <a:spcPct val="150000"/>
                        </a:lnSpc>
                        <a:spcAft>
                          <a:spcPts val="0"/>
                        </a:spcAft>
                      </a:pPr>
                      <a:r>
                        <a:rPr lang="en-MY" sz="1400" dirty="0">
                          <a:effectLst/>
                        </a:rPr>
                        <a:t>System can accept data without error.</a:t>
                      </a:r>
                      <a:endParaRPr lang="en-MY" sz="2000" dirty="0">
                        <a:effectLst/>
                        <a:latin typeface="Times New Roman" panose="02020603050405020304" pitchFamily="18" charset="0"/>
                        <a:ea typeface="Malgun Gothic" panose="020B0503020000020004" pitchFamily="34" charset="-127"/>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pPr>
                      <a:endParaRPr lang="en-MY" sz="1800" dirty="0">
                        <a:effectLst/>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pPr>
                      <a:endParaRPr lang="en-MY" sz="1800">
                        <a:effectLst/>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pPr>
                      <a:endParaRPr lang="en-MY" sz="1800">
                        <a:effectLst/>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Low">
                        <a:lnSpc>
                          <a:spcPct val="150000"/>
                        </a:lnSpc>
                        <a:spcAft>
                          <a:spcPts val="0"/>
                        </a:spcAft>
                      </a:pPr>
                      <a:r>
                        <a:rPr lang="en-MY" sz="1400">
                          <a:effectLst/>
                        </a:rPr>
                        <a:t>√</a:t>
                      </a:r>
                      <a:endParaRPr lang="en-MY" sz="2000">
                        <a:effectLst/>
                        <a:latin typeface="Times New Roman" panose="02020603050405020304" pitchFamily="18" charset="0"/>
                        <a:ea typeface="Malgun Gothic" panose="020B0503020000020004" pitchFamily="34" charset="-127"/>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3374965"/>
                  </a:ext>
                </a:extLst>
              </a:tr>
              <a:tr h="168275">
                <a:tc>
                  <a:txBody>
                    <a:bodyPr/>
                    <a:lstStyle/>
                    <a:p>
                      <a:pPr algn="justLow">
                        <a:lnSpc>
                          <a:spcPct val="150000"/>
                        </a:lnSpc>
                        <a:spcAft>
                          <a:spcPts val="0"/>
                        </a:spcAft>
                      </a:pPr>
                      <a:r>
                        <a:rPr lang="en-MY" sz="1400">
                          <a:effectLst/>
                        </a:rPr>
                        <a:t>System helpfulness in diagnosing migraine.</a:t>
                      </a:r>
                      <a:endParaRPr lang="en-MY" sz="2000">
                        <a:effectLst/>
                        <a:latin typeface="Times New Roman" panose="02020603050405020304" pitchFamily="18" charset="0"/>
                        <a:ea typeface="Malgun Gothic" panose="020B0503020000020004" pitchFamily="34" charset="-127"/>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pPr>
                      <a:endParaRPr lang="en-MY" sz="1800" dirty="0">
                        <a:effectLst/>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pPr>
                      <a:endParaRPr lang="en-MY" sz="1800" dirty="0">
                        <a:effectLst/>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Low">
                        <a:lnSpc>
                          <a:spcPct val="150000"/>
                        </a:lnSpc>
                        <a:spcAft>
                          <a:spcPts val="0"/>
                        </a:spcAft>
                      </a:pPr>
                      <a:r>
                        <a:rPr lang="en-MY" sz="1400">
                          <a:effectLst/>
                        </a:rPr>
                        <a:t>√</a:t>
                      </a:r>
                      <a:endParaRPr lang="en-MY" sz="2000">
                        <a:effectLst/>
                        <a:latin typeface="Times New Roman" panose="02020603050405020304" pitchFamily="18" charset="0"/>
                        <a:ea typeface="Malgun Gothic" panose="020B0503020000020004" pitchFamily="34" charset="-127"/>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pPr>
                      <a:endParaRPr lang="en-MY" sz="1800">
                        <a:effectLst/>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58030471"/>
                  </a:ext>
                </a:extLst>
              </a:tr>
              <a:tr h="0">
                <a:tc>
                  <a:txBody>
                    <a:bodyPr/>
                    <a:lstStyle/>
                    <a:p>
                      <a:pPr algn="justLow">
                        <a:lnSpc>
                          <a:spcPct val="150000"/>
                        </a:lnSpc>
                        <a:spcAft>
                          <a:spcPts val="0"/>
                        </a:spcAft>
                      </a:pPr>
                      <a:r>
                        <a:rPr lang="en-MY" sz="1400">
                          <a:effectLst/>
                        </a:rPr>
                        <a:t>System interactive buttons work successfully.</a:t>
                      </a:r>
                      <a:endParaRPr lang="en-MY" sz="2000">
                        <a:effectLst/>
                        <a:latin typeface="Times New Roman" panose="02020603050405020304" pitchFamily="18" charset="0"/>
                        <a:ea typeface="Malgun Gothic" panose="020B0503020000020004" pitchFamily="34" charset="-127"/>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pPr>
                      <a:endParaRPr lang="en-MY" sz="1800">
                        <a:effectLst/>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pPr>
                      <a:endParaRPr lang="en-MY" sz="1800" dirty="0">
                        <a:effectLst/>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pPr>
                      <a:endParaRPr lang="en-MY" sz="1800">
                        <a:effectLst/>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Low">
                        <a:lnSpc>
                          <a:spcPct val="150000"/>
                        </a:lnSpc>
                        <a:spcAft>
                          <a:spcPts val="0"/>
                        </a:spcAft>
                      </a:pPr>
                      <a:r>
                        <a:rPr lang="en-MY" sz="1400">
                          <a:effectLst/>
                        </a:rPr>
                        <a:t>√</a:t>
                      </a:r>
                      <a:endParaRPr lang="en-MY" sz="2000">
                        <a:effectLst/>
                        <a:latin typeface="Times New Roman" panose="02020603050405020304" pitchFamily="18" charset="0"/>
                        <a:ea typeface="Malgun Gothic" panose="020B0503020000020004" pitchFamily="34" charset="-127"/>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4953053"/>
                  </a:ext>
                </a:extLst>
              </a:tr>
              <a:tr h="0">
                <a:tc>
                  <a:txBody>
                    <a:bodyPr/>
                    <a:lstStyle/>
                    <a:p>
                      <a:pPr algn="justLow">
                        <a:lnSpc>
                          <a:spcPct val="150000"/>
                        </a:lnSpc>
                        <a:spcAft>
                          <a:spcPts val="0"/>
                        </a:spcAft>
                      </a:pPr>
                      <a:r>
                        <a:rPr lang="en-MY" sz="1400">
                          <a:effectLst/>
                        </a:rPr>
                        <a:t>Time efficiency.</a:t>
                      </a:r>
                      <a:endParaRPr lang="en-MY" sz="2000">
                        <a:effectLst/>
                        <a:latin typeface="Times New Roman" panose="02020603050405020304" pitchFamily="18" charset="0"/>
                        <a:ea typeface="Malgun Gothic" panose="020B0503020000020004" pitchFamily="34" charset="-127"/>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pPr>
                      <a:endParaRPr lang="en-MY" sz="1800">
                        <a:effectLst/>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pPr>
                      <a:endParaRPr lang="en-MY" sz="1800" dirty="0">
                        <a:effectLst/>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Low">
                        <a:lnSpc>
                          <a:spcPct val="150000"/>
                        </a:lnSpc>
                        <a:spcAft>
                          <a:spcPts val="0"/>
                        </a:spcAft>
                      </a:pPr>
                      <a:r>
                        <a:rPr lang="en-MY" sz="1400">
                          <a:effectLst/>
                        </a:rPr>
                        <a:t>√</a:t>
                      </a:r>
                      <a:endParaRPr lang="en-MY" sz="2000">
                        <a:effectLst/>
                        <a:latin typeface="Times New Roman" panose="02020603050405020304" pitchFamily="18" charset="0"/>
                        <a:ea typeface="Malgun Gothic" panose="020B0503020000020004" pitchFamily="34" charset="-127"/>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pPr>
                      <a:endParaRPr lang="en-MY" sz="1800">
                        <a:effectLst/>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47625467"/>
                  </a:ext>
                </a:extLst>
              </a:tr>
              <a:tr h="0">
                <a:tc>
                  <a:txBody>
                    <a:bodyPr/>
                    <a:lstStyle/>
                    <a:p>
                      <a:pPr algn="justLow">
                        <a:lnSpc>
                          <a:spcPct val="150000"/>
                        </a:lnSpc>
                        <a:spcAft>
                          <a:spcPts val="0"/>
                        </a:spcAft>
                      </a:pPr>
                      <a:r>
                        <a:rPr lang="en-MY" sz="1400">
                          <a:effectLst/>
                        </a:rPr>
                        <a:t>User interface. </a:t>
                      </a:r>
                      <a:endParaRPr lang="en-MY" sz="2000">
                        <a:effectLst/>
                        <a:latin typeface="Times New Roman" panose="02020603050405020304" pitchFamily="18" charset="0"/>
                        <a:ea typeface="Malgun Gothic" panose="020B0503020000020004" pitchFamily="34" charset="-127"/>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pPr>
                      <a:endParaRPr lang="en-MY" sz="1800">
                        <a:effectLst/>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pPr>
                      <a:endParaRPr lang="en-MY" sz="1800" dirty="0">
                        <a:effectLst/>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Low">
                        <a:lnSpc>
                          <a:spcPct val="150000"/>
                        </a:lnSpc>
                        <a:spcAft>
                          <a:spcPts val="0"/>
                        </a:spcAft>
                      </a:pPr>
                      <a:r>
                        <a:rPr lang="en-MY" sz="1400" dirty="0">
                          <a:effectLst/>
                        </a:rPr>
                        <a:t>√</a:t>
                      </a:r>
                      <a:endParaRPr lang="en-MY" sz="2000" dirty="0">
                        <a:effectLst/>
                        <a:latin typeface="Times New Roman" panose="02020603050405020304" pitchFamily="18" charset="0"/>
                        <a:ea typeface="Malgun Gothic" panose="020B0503020000020004" pitchFamily="34" charset="-127"/>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pPr>
                      <a:endParaRPr lang="en-MY" sz="1800">
                        <a:effectLst/>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43165724"/>
                  </a:ext>
                </a:extLst>
              </a:tr>
              <a:tr h="0">
                <a:tc>
                  <a:txBody>
                    <a:bodyPr/>
                    <a:lstStyle/>
                    <a:p>
                      <a:pPr algn="justLow">
                        <a:lnSpc>
                          <a:spcPct val="150000"/>
                        </a:lnSpc>
                        <a:spcAft>
                          <a:spcPts val="0"/>
                        </a:spcAft>
                      </a:pPr>
                      <a:r>
                        <a:rPr lang="en-MY" sz="1400">
                          <a:effectLst/>
                        </a:rPr>
                        <a:t>Ease of use.</a:t>
                      </a:r>
                      <a:endParaRPr lang="en-MY" sz="2000">
                        <a:effectLst/>
                        <a:latin typeface="Times New Roman" panose="02020603050405020304" pitchFamily="18" charset="0"/>
                        <a:ea typeface="Malgun Gothic" panose="020B0503020000020004" pitchFamily="34" charset="-127"/>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pPr>
                      <a:endParaRPr lang="en-MY" sz="1800">
                        <a:effectLst/>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pPr>
                      <a:endParaRPr lang="en-MY" sz="1800">
                        <a:effectLst/>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pPr>
                      <a:endParaRPr lang="en-MY" sz="1800" dirty="0">
                        <a:effectLst/>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Low">
                        <a:lnSpc>
                          <a:spcPct val="150000"/>
                        </a:lnSpc>
                        <a:spcAft>
                          <a:spcPts val="0"/>
                        </a:spcAft>
                      </a:pPr>
                      <a:r>
                        <a:rPr lang="en-MY" sz="1400">
                          <a:effectLst/>
                        </a:rPr>
                        <a:t>√</a:t>
                      </a:r>
                      <a:endParaRPr lang="en-MY" sz="2000">
                        <a:effectLst/>
                        <a:latin typeface="Times New Roman" panose="02020603050405020304" pitchFamily="18" charset="0"/>
                        <a:ea typeface="Malgun Gothic" panose="020B0503020000020004" pitchFamily="34" charset="-127"/>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05028664"/>
                  </a:ext>
                </a:extLst>
              </a:tr>
              <a:tr h="0">
                <a:tc>
                  <a:txBody>
                    <a:bodyPr/>
                    <a:lstStyle/>
                    <a:p>
                      <a:pPr algn="justLow">
                        <a:lnSpc>
                          <a:spcPct val="150000"/>
                        </a:lnSpc>
                        <a:spcAft>
                          <a:spcPts val="0"/>
                        </a:spcAft>
                      </a:pPr>
                      <a:r>
                        <a:rPr lang="en-MY" sz="1400">
                          <a:effectLst/>
                        </a:rPr>
                        <a:t>Data can be stored into database.</a:t>
                      </a:r>
                      <a:endParaRPr lang="en-MY" sz="2000">
                        <a:effectLst/>
                        <a:latin typeface="Times New Roman" panose="02020603050405020304" pitchFamily="18" charset="0"/>
                        <a:ea typeface="Malgun Gothic" panose="020B0503020000020004" pitchFamily="34" charset="-127"/>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pPr>
                      <a:endParaRPr lang="en-MY" sz="1800">
                        <a:effectLst/>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pPr>
                      <a:endParaRPr lang="en-MY" sz="1800">
                        <a:effectLst/>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pPr>
                      <a:endParaRPr lang="en-MY" sz="1800" dirty="0">
                        <a:effectLst/>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Low">
                        <a:lnSpc>
                          <a:spcPct val="150000"/>
                        </a:lnSpc>
                        <a:spcAft>
                          <a:spcPts val="0"/>
                        </a:spcAft>
                      </a:pPr>
                      <a:r>
                        <a:rPr lang="en-MY" sz="1400" dirty="0">
                          <a:effectLst/>
                        </a:rPr>
                        <a:t>√</a:t>
                      </a:r>
                      <a:endParaRPr lang="en-MY" sz="2000" dirty="0">
                        <a:effectLst/>
                        <a:latin typeface="Times New Roman" panose="02020603050405020304" pitchFamily="18" charset="0"/>
                        <a:ea typeface="Malgun Gothic" panose="020B0503020000020004" pitchFamily="34" charset="-127"/>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65088811"/>
                  </a:ext>
                </a:extLst>
              </a:tr>
            </a:tbl>
          </a:graphicData>
        </a:graphic>
      </p:graphicFrame>
    </p:spTree>
    <p:extLst>
      <p:ext uri="{BB962C8B-B14F-4D97-AF65-F5344CB8AC3E}">
        <p14:creationId xmlns:p14="http://schemas.microsoft.com/office/powerpoint/2010/main" val="13760148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A46BD5A-39C6-483C-8E12-CDCD607AFD0D}"/>
              </a:ext>
            </a:extLst>
          </p:cNvPr>
          <p:cNvSpPr txBox="1">
            <a:spLocks/>
          </p:cNvSpPr>
          <p:nvPr/>
        </p:nvSpPr>
        <p:spPr>
          <a:xfrm>
            <a:off x="299803" y="224852"/>
            <a:ext cx="11467476" cy="6445770"/>
          </a:xfrm>
          <a:prstGeom prst="rect">
            <a:avLst/>
          </a:prstGeom>
          <a:solidFill>
            <a:schemeClr val="accent5">
              <a:lumMod val="7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MY" sz="6000" b="1" dirty="0">
              <a:solidFill>
                <a:schemeClr val="bg1"/>
              </a:solidFill>
            </a:endParaRPr>
          </a:p>
        </p:txBody>
      </p:sp>
      <p:pic>
        <p:nvPicPr>
          <p:cNvPr id="8" name="Picture 7">
            <a:extLst>
              <a:ext uri="{FF2B5EF4-FFF2-40B4-BE49-F238E27FC236}">
                <a16:creationId xmlns:a16="http://schemas.microsoft.com/office/drawing/2014/main" id="{47961094-1944-4D3E-9587-99EDC89301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0919" y="419608"/>
            <a:ext cx="5401456" cy="6011171"/>
          </a:xfrm>
          <a:prstGeom prst="rect">
            <a:avLst/>
          </a:prstGeom>
        </p:spPr>
      </p:pic>
      <p:pic>
        <p:nvPicPr>
          <p:cNvPr id="10" name="Picture 9">
            <a:extLst>
              <a:ext uri="{FF2B5EF4-FFF2-40B4-BE49-F238E27FC236}">
                <a16:creationId xmlns:a16="http://schemas.microsoft.com/office/drawing/2014/main" id="{159CB95B-8675-46EC-A9F5-037434DDF2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4721" y="419608"/>
            <a:ext cx="5671279" cy="6011171"/>
          </a:xfrm>
          <a:prstGeom prst="rect">
            <a:avLst/>
          </a:prstGeom>
        </p:spPr>
      </p:pic>
    </p:spTree>
    <p:extLst>
      <p:ext uri="{BB962C8B-B14F-4D97-AF65-F5344CB8AC3E}">
        <p14:creationId xmlns:p14="http://schemas.microsoft.com/office/powerpoint/2010/main" val="16324434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A46BD5A-39C6-483C-8E12-CDCD607AFD0D}"/>
              </a:ext>
            </a:extLst>
          </p:cNvPr>
          <p:cNvSpPr txBox="1">
            <a:spLocks/>
          </p:cNvSpPr>
          <p:nvPr/>
        </p:nvSpPr>
        <p:spPr>
          <a:xfrm>
            <a:off x="838200" y="2766218"/>
            <a:ext cx="10515600" cy="1325563"/>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MY" sz="6000" b="1" dirty="0">
                <a:solidFill>
                  <a:schemeClr val="bg1"/>
                </a:solidFill>
              </a:rPr>
              <a:t>Screen Demo Video</a:t>
            </a:r>
          </a:p>
        </p:txBody>
      </p:sp>
    </p:spTree>
    <p:extLst>
      <p:ext uri="{BB962C8B-B14F-4D97-AF65-F5344CB8AC3E}">
        <p14:creationId xmlns:p14="http://schemas.microsoft.com/office/powerpoint/2010/main" val="8820009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66962-5A1D-4A08-940D-6D1FB76767FB}"/>
              </a:ext>
            </a:extLst>
          </p:cNvPr>
          <p:cNvSpPr>
            <a:spLocks noGrp="1"/>
          </p:cNvSpPr>
          <p:nvPr>
            <p:ph type="title"/>
          </p:nvPr>
        </p:nvSpPr>
        <p:spPr>
          <a:solidFill>
            <a:schemeClr val="accent1">
              <a:lumMod val="50000"/>
            </a:schemeClr>
          </a:solidFill>
        </p:spPr>
        <p:txBody>
          <a:bodyPr/>
          <a:lstStyle/>
          <a:p>
            <a:r>
              <a:rPr lang="en-MY" b="1" dirty="0">
                <a:solidFill>
                  <a:schemeClr val="bg1"/>
                </a:solidFill>
              </a:rPr>
              <a:t>Problem Statement</a:t>
            </a:r>
          </a:p>
        </p:txBody>
      </p:sp>
      <p:sp>
        <p:nvSpPr>
          <p:cNvPr id="4" name="Content Placeholder 5">
            <a:extLst>
              <a:ext uri="{FF2B5EF4-FFF2-40B4-BE49-F238E27FC236}">
                <a16:creationId xmlns:a16="http://schemas.microsoft.com/office/drawing/2014/main" id="{A9791EFC-EEEC-4458-8FE9-22405F864DF7}"/>
              </a:ext>
            </a:extLst>
          </p:cNvPr>
          <p:cNvSpPr>
            <a:spLocks noGrp="1"/>
          </p:cNvSpPr>
          <p:nvPr>
            <p:ph idx="1"/>
          </p:nvPr>
        </p:nvSpPr>
        <p:spPr>
          <a:xfrm>
            <a:off x="838200" y="1825625"/>
            <a:ext cx="10515600" cy="4351338"/>
          </a:xfrm>
          <a:solidFill>
            <a:schemeClr val="accent1">
              <a:lumMod val="60000"/>
              <a:lumOff val="40000"/>
            </a:schemeClr>
          </a:solidFill>
          <a:ln>
            <a:solidFill>
              <a:schemeClr val="accent1">
                <a:lumMod val="60000"/>
                <a:lumOff val="40000"/>
              </a:schemeClr>
            </a:solidFill>
          </a:ln>
        </p:spPr>
        <p:txBody>
          <a:bodyPr/>
          <a:lstStyle/>
          <a:p>
            <a:pPr>
              <a:lnSpc>
                <a:spcPct val="100000"/>
              </a:lnSpc>
            </a:pPr>
            <a:r>
              <a:rPr lang="en-MY" dirty="0">
                <a:latin typeface="Times New Roman" panose="02020603050405020304" pitchFamily="18" charset="0"/>
                <a:cs typeface="Times New Roman" panose="02020603050405020304" pitchFamily="18" charset="0"/>
              </a:rPr>
              <a:t>Unrelated symptoms that might be minor on their own could be warning signs of a more serious medical disease or condition (</a:t>
            </a:r>
            <a:r>
              <a:rPr lang="en-MY" dirty="0" err="1">
                <a:latin typeface="Times New Roman" panose="02020603050405020304" pitchFamily="18" charset="0"/>
                <a:cs typeface="Times New Roman" panose="02020603050405020304" pitchFamily="18" charset="0"/>
              </a:rPr>
              <a:t>Chunha</a:t>
            </a:r>
            <a:r>
              <a:rPr lang="en-MY" dirty="0">
                <a:latin typeface="Times New Roman" panose="02020603050405020304" pitchFamily="18" charset="0"/>
                <a:cs typeface="Times New Roman" panose="02020603050405020304" pitchFamily="18" charset="0"/>
              </a:rPr>
              <a:t> et al., 2019). </a:t>
            </a:r>
          </a:p>
          <a:p>
            <a:pPr>
              <a:lnSpc>
                <a:spcPct val="100000"/>
              </a:lnSpc>
            </a:pPr>
            <a:r>
              <a:rPr lang="en-MY" dirty="0">
                <a:latin typeface="Times New Roman" panose="02020603050405020304" pitchFamily="18" charset="0"/>
                <a:cs typeface="Times New Roman" panose="02020603050405020304" pitchFamily="18" charset="0"/>
              </a:rPr>
              <a:t>There is no particular test that can determine migraine. Hence, physical symptoms are being used in order to diagnose whether a person suffers migraine or not (Chandra 2014). </a:t>
            </a:r>
            <a:endParaRPr lang="en-MY" dirty="0">
              <a:effectLst/>
              <a:latin typeface="Times New Roman" panose="02020603050405020304" pitchFamily="18" charset="0"/>
              <a:cs typeface="Times New Roman" panose="02020603050405020304" pitchFamily="18" charset="0"/>
            </a:endParaRPr>
          </a:p>
          <a:p>
            <a:pPr>
              <a:lnSpc>
                <a:spcPct val="100000"/>
              </a:lnSpc>
            </a:pPr>
            <a:r>
              <a:rPr lang="en-MY" dirty="0">
                <a:latin typeface="Times New Roman" panose="02020603050405020304" pitchFamily="18" charset="0"/>
                <a:cs typeface="Times New Roman" panose="02020603050405020304" pitchFamily="18" charset="0"/>
              </a:rPr>
              <a:t>In order to help people identify the level of migraine that they are suffering based on the symptoms occur, a fuzzy expert system is developed to do the diagnosis for migraine.</a:t>
            </a:r>
            <a:endParaRPr lang="en-MY" dirty="0">
              <a:effectLst/>
              <a:latin typeface="Times New Roman" panose="02020603050405020304" pitchFamily="18" charset="0"/>
              <a:cs typeface="Times New Roman" panose="02020603050405020304" pitchFamily="18" charset="0"/>
            </a:endParaRPr>
          </a:p>
          <a:p>
            <a:endParaRPr lang="en-MY" dirty="0"/>
          </a:p>
        </p:txBody>
      </p:sp>
    </p:spTree>
    <p:extLst>
      <p:ext uri="{BB962C8B-B14F-4D97-AF65-F5344CB8AC3E}">
        <p14:creationId xmlns:p14="http://schemas.microsoft.com/office/powerpoint/2010/main" val="28855854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66962-5A1D-4A08-940D-6D1FB76767FB}"/>
              </a:ext>
            </a:extLst>
          </p:cNvPr>
          <p:cNvSpPr>
            <a:spLocks noGrp="1"/>
          </p:cNvSpPr>
          <p:nvPr>
            <p:ph type="title"/>
          </p:nvPr>
        </p:nvSpPr>
        <p:spPr>
          <a:solidFill>
            <a:schemeClr val="accent1">
              <a:lumMod val="50000"/>
            </a:schemeClr>
          </a:solidFill>
        </p:spPr>
        <p:txBody>
          <a:bodyPr/>
          <a:lstStyle/>
          <a:p>
            <a:r>
              <a:rPr lang="en-MY" b="1" dirty="0">
                <a:solidFill>
                  <a:schemeClr val="bg1"/>
                </a:solidFill>
              </a:rPr>
              <a:t>Conclusion</a:t>
            </a:r>
          </a:p>
        </p:txBody>
      </p:sp>
      <p:sp>
        <p:nvSpPr>
          <p:cNvPr id="4" name="Content Placeholder 5">
            <a:extLst>
              <a:ext uri="{FF2B5EF4-FFF2-40B4-BE49-F238E27FC236}">
                <a16:creationId xmlns:a16="http://schemas.microsoft.com/office/drawing/2014/main" id="{A9791EFC-EEEC-4458-8FE9-22405F864DF7}"/>
              </a:ext>
            </a:extLst>
          </p:cNvPr>
          <p:cNvSpPr>
            <a:spLocks noGrp="1"/>
          </p:cNvSpPr>
          <p:nvPr>
            <p:ph idx="1"/>
          </p:nvPr>
        </p:nvSpPr>
        <p:spPr>
          <a:xfrm>
            <a:off x="838200" y="1825625"/>
            <a:ext cx="10515600" cy="4351338"/>
          </a:xfrm>
          <a:solidFill>
            <a:schemeClr val="accent1">
              <a:lumMod val="60000"/>
              <a:lumOff val="40000"/>
            </a:schemeClr>
          </a:solidFill>
        </p:spPr>
        <p:txBody>
          <a:bodyPr>
            <a:normAutofit/>
          </a:bodyPr>
          <a:lstStyle/>
          <a:p>
            <a:pPr marL="0" indent="0" algn="just">
              <a:buNone/>
            </a:pPr>
            <a:r>
              <a:rPr lang="en-MY" sz="2400" b="0" i="0" u="none" strike="noStrike" baseline="0" dirty="0"/>
              <a:t>As a conclusion, all phases in the system development is being done based on the above brief conceptual framework in order to build a well functional system that can diagnose migraine. There are two analysis that are being done which are result analysis and system functionality analysis. The results of all steps are shown in the chapter and is being combined with the expert rules outcome in doing result analysis. This research can be improvise for future work or research by using a suitable and latest method.</a:t>
            </a:r>
            <a:endParaRPr lang="en-MY" sz="3600" dirty="0"/>
          </a:p>
        </p:txBody>
      </p:sp>
    </p:spTree>
    <p:extLst>
      <p:ext uri="{BB962C8B-B14F-4D97-AF65-F5344CB8AC3E}">
        <p14:creationId xmlns:p14="http://schemas.microsoft.com/office/powerpoint/2010/main" val="32921550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66962-5A1D-4A08-940D-6D1FB76767FB}"/>
              </a:ext>
            </a:extLst>
          </p:cNvPr>
          <p:cNvSpPr>
            <a:spLocks noGrp="1"/>
          </p:cNvSpPr>
          <p:nvPr>
            <p:ph type="title"/>
          </p:nvPr>
        </p:nvSpPr>
        <p:spPr>
          <a:xfrm>
            <a:off x="257331" y="125282"/>
            <a:ext cx="11677337" cy="579256"/>
          </a:xfrm>
          <a:solidFill>
            <a:schemeClr val="accent1">
              <a:lumMod val="50000"/>
            </a:schemeClr>
          </a:solidFill>
        </p:spPr>
        <p:txBody>
          <a:bodyPr>
            <a:normAutofit fontScale="90000"/>
          </a:bodyPr>
          <a:lstStyle/>
          <a:p>
            <a:r>
              <a:rPr lang="en-MY" b="1" dirty="0">
                <a:solidFill>
                  <a:schemeClr val="bg1"/>
                </a:solidFill>
              </a:rPr>
              <a:t>References</a:t>
            </a:r>
          </a:p>
        </p:txBody>
      </p:sp>
      <p:sp>
        <p:nvSpPr>
          <p:cNvPr id="4" name="Content Placeholder 5">
            <a:extLst>
              <a:ext uri="{FF2B5EF4-FFF2-40B4-BE49-F238E27FC236}">
                <a16:creationId xmlns:a16="http://schemas.microsoft.com/office/drawing/2014/main" id="{A9791EFC-EEEC-4458-8FE9-22405F864DF7}"/>
              </a:ext>
            </a:extLst>
          </p:cNvPr>
          <p:cNvSpPr>
            <a:spLocks noGrp="1"/>
          </p:cNvSpPr>
          <p:nvPr>
            <p:ph idx="1"/>
          </p:nvPr>
        </p:nvSpPr>
        <p:spPr>
          <a:xfrm>
            <a:off x="254832" y="839449"/>
            <a:ext cx="11677337" cy="5893269"/>
          </a:xfrm>
          <a:solidFill>
            <a:schemeClr val="accent1">
              <a:lumMod val="60000"/>
              <a:lumOff val="40000"/>
            </a:schemeClr>
          </a:solidFill>
        </p:spPr>
        <p:txBody>
          <a:bodyPr>
            <a:normAutofit lnSpcReduction="10000"/>
          </a:bodyPr>
          <a:lstStyle/>
          <a:p>
            <a:r>
              <a:rPr lang="en-MY" sz="1600" b="0" i="0" u="none" strike="noStrike" baseline="0" dirty="0" err="1">
                <a:latin typeface="Times New Roman" panose="02020603050405020304" pitchFamily="18" charset="0"/>
              </a:rPr>
              <a:t>Abiyev</a:t>
            </a:r>
            <a:r>
              <a:rPr lang="en-MY" sz="1600" b="0" i="0" u="none" strike="noStrike" baseline="0" dirty="0">
                <a:latin typeface="Times New Roman" panose="02020603050405020304" pitchFamily="18" charset="0"/>
              </a:rPr>
              <a:t>, </a:t>
            </a:r>
            <a:r>
              <a:rPr lang="en-MY" sz="1600" b="0" i="0" u="none" strike="noStrike" baseline="0" dirty="0" err="1">
                <a:latin typeface="Times New Roman" panose="02020603050405020304" pitchFamily="18" charset="0"/>
              </a:rPr>
              <a:t>Rahib</a:t>
            </a:r>
            <a:r>
              <a:rPr lang="en-MY" sz="1600" b="0" i="0" u="none" strike="noStrike" baseline="0" dirty="0">
                <a:latin typeface="Times New Roman" panose="02020603050405020304" pitchFamily="18" charset="0"/>
              </a:rPr>
              <a:t> H. and </a:t>
            </a:r>
            <a:r>
              <a:rPr lang="en-MY" sz="1600" b="0" i="0" u="none" strike="noStrike" baseline="0" dirty="0" err="1">
                <a:latin typeface="Times New Roman" panose="02020603050405020304" pitchFamily="18" charset="0"/>
              </a:rPr>
              <a:t>Sanan</a:t>
            </a:r>
            <a:r>
              <a:rPr lang="en-MY" sz="1600" b="0" i="0" u="none" strike="noStrike" baseline="0" dirty="0">
                <a:latin typeface="Times New Roman" panose="02020603050405020304" pitchFamily="18" charset="0"/>
              </a:rPr>
              <a:t> </a:t>
            </a:r>
            <a:r>
              <a:rPr lang="en-MY" sz="1600" b="0" i="0" u="none" strike="noStrike" baseline="0" dirty="0" err="1">
                <a:latin typeface="Times New Roman" panose="02020603050405020304" pitchFamily="18" charset="0"/>
              </a:rPr>
              <a:t>Abizade</a:t>
            </a:r>
            <a:r>
              <a:rPr lang="en-MY" sz="1600" b="0" i="0" u="none" strike="noStrike" baseline="0" dirty="0">
                <a:latin typeface="Times New Roman" panose="02020603050405020304" pitchFamily="18" charset="0"/>
              </a:rPr>
              <a:t>. 2019. “Diagnosing Parkinson’s Diseases Using Fuzzy Neural System.” 1–18. </a:t>
            </a:r>
          </a:p>
          <a:p>
            <a:r>
              <a:rPr lang="en-MY" sz="1600" b="0" i="0" u="none" strike="noStrike" baseline="0" dirty="0">
                <a:latin typeface="Times New Roman" panose="02020603050405020304" pitchFamily="18" charset="0"/>
              </a:rPr>
              <a:t>Adams, Henry E. 1987. “Everything You Want to Know About Depression.” </a:t>
            </a:r>
            <a:r>
              <a:rPr lang="en-MY" sz="1600" b="0" i="1" u="none" strike="noStrike" baseline="0" dirty="0">
                <a:latin typeface="Times New Roman" panose="02020603050405020304" pitchFamily="18" charset="0"/>
              </a:rPr>
              <a:t>Contemporary Psychology: A Journal of Reviews </a:t>
            </a:r>
            <a:r>
              <a:rPr lang="en-MY" sz="1600" b="0" i="0" u="none" strike="noStrike" baseline="0" dirty="0">
                <a:latin typeface="Times New Roman" panose="02020603050405020304" pitchFamily="18" charset="0"/>
              </a:rPr>
              <a:t>32(9):802–3. </a:t>
            </a:r>
          </a:p>
          <a:p>
            <a:r>
              <a:rPr lang="en-MY" sz="1600" b="0" i="0" u="none" strike="noStrike" baseline="0" dirty="0" err="1">
                <a:latin typeface="Times New Roman" panose="02020603050405020304" pitchFamily="18" charset="0"/>
              </a:rPr>
              <a:t>Adeli</a:t>
            </a:r>
            <a:r>
              <a:rPr lang="en-MY" sz="1600" b="0" i="0" u="none" strike="noStrike" baseline="0" dirty="0">
                <a:latin typeface="Times New Roman" panose="02020603050405020304" pitchFamily="18" charset="0"/>
              </a:rPr>
              <a:t>, Ali and Mehdi Neshat. 2010. “A Fuzzy Expert System for Heart Disease Diagnosis.” in </a:t>
            </a:r>
            <a:r>
              <a:rPr lang="en-MY" sz="1600" b="0" i="1" u="none" strike="noStrike" baseline="0" dirty="0">
                <a:latin typeface="Times New Roman" panose="02020603050405020304" pitchFamily="18" charset="0"/>
              </a:rPr>
              <a:t>Proceedings of the International </a:t>
            </a:r>
            <a:r>
              <a:rPr lang="en-MY" sz="1600" b="0" i="1" u="none" strike="noStrike" baseline="0" dirty="0" err="1">
                <a:latin typeface="Times New Roman" panose="02020603050405020304" pitchFamily="18" charset="0"/>
              </a:rPr>
              <a:t>MultiConference</a:t>
            </a:r>
            <a:r>
              <a:rPr lang="en-MY" sz="1600" b="0" i="1" u="none" strike="noStrike" baseline="0" dirty="0">
                <a:latin typeface="Times New Roman" panose="02020603050405020304" pitchFamily="18" charset="0"/>
              </a:rPr>
              <a:t> of Engineers and Computer Scientists 2010, IMECS 2010</a:t>
            </a:r>
            <a:r>
              <a:rPr lang="en-MY" sz="1600" b="0" i="0" u="none" strike="noStrike" baseline="0" dirty="0">
                <a:latin typeface="Times New Roman" panose="02020603050405020304" pitchFamily="18" charset="0"/>
              </a:rPr>
              <a:t>. </a:t>
            </a:r>
          </a:p>
          <a:p>
            <a:r>
              <a:rPr lang="en-MY" sz="1600" b="0" i="0" u="none" strike="noStrike" baseline="0" dirty="0">
                <a:latin typeface="Times New Roman" panose="02020603050405020304" pitchFamily="18" charset="0"/>
              </a:rPr>
              <a:t>Al-</a:t>
            </a:r>
            <a:r>
              <a:rPr lang="en-MY" sz="1600" b="0" i="0" u="none" strike="noStrike" baseline="0" dirty="0" err="1">
                <a:latin typeface="Times New Roman" panose="02020603050405020304" pitchFamily="18" charset="0"/>
              </a:rPr>
              <a:t>shawwa</a:t>
            </a:r>
            <a:r>
              <a:rPr lang="en-MY" sz="1600" b="0" i="0" u="none" strike="noStrike" baseline="0" dirty="0">
                <a:latin typeface="Times New Roman" panose="02020603050405020304" pitchFamily="18" charset="0"/>
              </a:rPr>
              <a:t>, Mohammed and </a:t>
            </a:r>
            <a:r>
              <a:rPr lang="en-MY" sz="1600" b="0" i="0" u="none" strike="noStrike" baseline="0" dirty="0" err="1">
                <a:latin typeface="Times New Roman" panose="02020603050405020304" pitchFamily="18" charset="0"/>
              </a:rPr>
              <a:t>Samy</a:t>
            </a:r>
            <a:r>
              <a:rPr lang="en-MY" sz="1600" b="0" i="0" u="none" strike="noStrike" baseline="0" dirty="0">
                <a:latin typeface="Times New Roman" panose="02020603050405020304" pitchFamily="18" charset="0"/>
              </a:rPr>
              <a:t> S. Abu-</a:t>
            </a:r>
            <a:r>
              <a:rPr lang="en-MY" sz="1600" b="0" i="0" u="none" strike="noStrike" baseline="0" dirty="0" err="1">
                <a:latin typeface="Times New Roman" panose="02020603050405020304" pitchFamily="18" charset="0"/>
              </a:rPr>
              <a:t>naser</a:t>
            </a:r>
            <a:r>
              <a:rPr lang="en-MY" sz="1600" b="0" i="0" u="none" strike="noStrike" baseline="0" dirty="0">
                <a:latin typeface="Times New Roman" panose="02020603050405020304" pitchFamily="18" charset="0"/>
              </a:rPr>
              <a:t>. 2019. “Knowledge Based System for Apple Problems Using CLIPS.” (April). </a:t>
            </a:r>
          </a:p>
          <a:p>
            <a:r>
              <a:rPr lang="en-MY" sz="1600" b="0" i="0" u="none" strike="noStrike" baseline="0" dirty="0">
                <a:latin typeface="Times New Roman" panose="02020603050405020304" pitchFamily="18" charset="0"/>
              </a:rPr>
              <a:t>Al-</a:t>
            </a:r>
            <a:r>
              <a:rPr lang="en-MY" sz="1600" b="0" i="0" u="none" strike="noStrike" baseline="0" dirty="0" err="1">
                <a:latin typeface="Times New Roman" panose="02020603050405020304" pitchFamily="18" charset="0"/>
              </a:rPr>
              <a:t>shayea</a:t>
            </a:r>
            <a:r>
              <a:rPr lang="en-MY" sz="1600" b="0" i="0" u="none" strike="noStrike" baseline="0" dirty="0">
                <a:latin typeface="Times New Roman" panose="02020603050405020304" pitchFamily="18" charset="0"/>
              </a:rPr>
              <a:t>, </a:t>
            </a:r>
            <a:r>
              <a:rPr lang="en-MY" sz="1600" b="0" i="0" u="none" strike="noStrike" baseline="0" dirty="0" err="1">
                <a:latin typeface="Times New Roman" panose="02020603050405020304" pitchFamily="18" charset="0"/>
              </a:rPr>
              <a:t>Qeethara</a:t>
            </a:r>
            <a:r>
              <a:rPr lang="en-MY" sz="1600" b="0" i="0" u="none" strike="noStrike" baseline="0" dirty="0">
                <a:latin typeface="Times New Roman" panose="02020603050405020304" pitchFamily="18" charset="0"/>
              </a:rPr>
              <a:t> </a:t>
            </a:r>
            <a:r>
              <a:rPr lang="en-MY" sz="1600" b="0" i="0" u="none" strike="noStrike" baseline="0" dirty="0" err="1">
                <a:latin typeface="Times New Roman" panose="02020603050405020304" pitchFamily="18" charset="0"/>
              </a:rPr>
              <a:t>Kadhim</a:t>
            </a:r>
            <a:r>
              <a:rPr lang="en-MY" sz="1600" b="0" i="0" u="none" strike="noStrike" baseline="0" dirty="0">
                <a:latin typeface="Times New Roman" panose="02020603050405020304" pitchFamily="18" charset="0"/>
              </a:rPr>
              <a:t>, </a:t>
            </a:r>
            <a:r>
              <a:rPr lang="en-MY" sz="1600" b="0" i="0" u="none" strike="noStrike" baseline="0" dirty="0" err="1">
                <a:latin typeface="Times New Roman" panose="02020603050405020304" pitchFamily="18" charset="0"/>
              </a:rPr>
              <a:t>Itedal</a:t>
            </a:r>
            <a:r>
              <a:rPr lang="en-MY" sz="1600" b="0" i="0" u="none" strike="noStrike" baseline="0" dirty="0">
                <a:latin typeface="Times New Roman" panose="02020603050405020304" pitchFamily="18" charset="0"/>
              </a:rPr>
              <a:t> S. H. Bahia, and Juan Manuel. 2010. “Urinary System Diseases Diagnosis Using Artificial Neural Networks.” 10(7):118–22. </a:t>
            </a:r>
          </a:p>
          <a:p>
            <a:r>
              <a:rPr lang="en-MY" sz="1600" b="0" i="0" u="none" strike="noStrike" baseline="0" dirty="0" err="1">
                <a:latin typeface="Times New Roman" panose="02020603050405020304" pitchFamily="18" charset="0"/>
              </a:rPr>
              <a:t>Amiri</a:t>
            </a:r>
            <a:r>
              <a:rPr lang="en-MY" sz="1600" b="0" i="0" u="none" strike="noStrike" baseline="0" dirty="0">
                <a:latin typeface="Times New Roman" panose="02020603050405020304" pitchFamily="18" charset="0"/>
              </a:rPr>
              <a:t>, Fatemeh </a:t>
            </a:r>
            <a:r>
              <a:rPr lang="en-MY" sz="1600" b="0" i="0" u="none" strike="noStrike" baseline="0" dirty="0" err="1">
                <a:latin typeface="Times New Roman" panose="02020603050405020304" pitchFamily="18" charset="0"/>
              </a:rPr>
              <a:t>Mohammadi</a:t>
            </a:r>
            <a:r>
              <a:rPr lang="en-MY" sz="1600" b="0" i="0" u="none" strike="noStrike" baseline="0" dirty="0">
                <a:latin typeface="Times New Roman" panose="02020603050405020304" pitchFamily="18" charset="0"/>
              </a:rPr>
              <a:t> and </a:t>
            </a:r>
            <a:r>
              <a:rPr lang="en-MY" sz="1600" b="0" i="0" u="none" strike="noStrike" baseline="0" dirty="0" err="1">
                <a:latin typeface="Times New Roman" panose="02020603050405020304" pitchFamily="18" charset="0"/>
              </a:rPr>
              <a:t>Ameneh</a:t>
            </a:r>
            <a:r>
              <a:rPr lang="en-MY" sz="1600" b="0" i="0" u="none" strike="noStrike" baseline="0" dirty="0">
                <a:latin typeface="Times New Roman" panose="02020603050405020304" pitchFamily="18" charset="0"/>
              </a:rPr>
              <a:t> </a:t>
            </a:r>
            <a:r>
              <a:rPr lang="en-MY" sz="1600" b="0" i="0" u="none" strike="noStrike" baseline="0" dirty="0" err="1">
                <a:latin typeface="Times New Roman" panose="02020603050405020304" pitchFamily="18" charset="0"/>
              </a:rPr>
              <a:t>Khadivar</a:t>
            </a:r>
            <a:r>
              <a:rPr lang="en-MY" sz="1600" b="0" i="0" u="none" strike="noStrike" baseline="0" dirty="0">
                <a:latin typeface="Times New Roman" panose="02020603050405020304" pitchFamily="18" charset="0"/>
              </a:rPr>
              <a:t>. 2017. “Fuzzy Expert System for Diagnosis and Treatment of Musculoskeletal Disorders in Wrist.” </a:t>
            </a:r>
            <a:r>
              <a:rPr lang="en-MY" sz="1600" b="0" i="1" u="none" strike="noStrike" baseline="0" dirty="0" err="1">
                <a:latin typeface="Times New Roman" panose="02020603050405020304" pitchFamily="18" charset="0"/>
              </a:rPr>
              <a:t>Tehnicki</a:t>
            </a:r>
            <a:r>
              <a:rPr lang="en-MY" sz="1600" b="0" i="1" u="none" strike="noStrike" baseline="0" dirty="0">
                <a:latin typeface="Times New Roman" panose="02020603050405020304" pitchFamily="18" charset="0"/>
              </a:rPr>
              <a:t> </a:t>
            </a:r>
            <a:r>
              <a:rPr lang="en-MY" sz="1600" b="0" i="1" u="none" strike="noStrike" baseline="0" dirty="0" err="1">
                <a:latin typeface="Times New Roman" panose="02020603050405020304" pitchFamily="18" charset="0"/>
              </a:rPr>
              <a:t>Vjesnik</a:t>
            </a:r>
            <a:r>
              <a:rPr lang="en-MY" sz="1600" b="0" i="1" u="none" strike="noStrike" baseline="0" dirty="0">
                <a:latin typeface="Times New Roman" panose="02020603050405020304" pitchFamily="18" charset="0"/>
              </a:rPr>
              <a:t> </a:t>
            </a:r>
            <a:r>
              <a:rPr lang="en-MY" sz="1600" b="0" i="0" u="none" strike="noStrike" baseline="0" dirty="0">
                <a:latin typeface="Times New Roman" panose="02020603050405020304" pitchFamily="18" charset="0"/>
              </a:rPr>
              <a:t>24:147–55. </a:t>
            </a:r>
          </a:p>
          <a:p>
            <a:r>
              <a:rPr lang="en-MY" sz="1600" b="0" i="0" u="none" strike="noStrike" baseline="0" dirty="0" err="1">
                <a:latin typeface="Times New Roman" panose="02020603050405020304" pitchFamily="18" charset="0"/>
              </a:rPr>
              <a:t>Aoe</a:t>
            </a:r>
            <a:r>
              <a:rPr lang="en-MY" sz="1600" b="0" i="0" u="none" strike="noStrike" baseline="0" dirty="0">
                <a:latin typeface="Times New Roman" panose="02020603050405020304" pitchFamily="18" charset="0"/>
              </a:rPr>
              <a:t>, Jo, </a:t>
            </a:r>
            <a:r>
              <a:rPr lang="en-MY" sz="1600" b="0" i="0" u="none" strike="noStrike" baseline="0" dirty="0" err="1">
                <a:latin typeface="Times New Roman" panose="02020603050405020304" pitchFamily="18" charset="0"/>
              </a:rPr>
              <a:t>Ryohei</a:t>
            </a:r>
            <a:r>
              <a:rPr lang="en-MY" sz="1600" b="0" i="0" u="none" strike="noStrike" baseline="0" dirty="0">
                <a:latin typeface="Times New Roman" panose="02020603050405020304" pitchFamily="18" charset="0"/>
              </a:rPr>
              <a:t> </a:t>
            </a:r>
            <a:r>
              <a:rPr lang="en-MY" sz="1600" b="0" i="0" u="none" strike="noStrike" baseline="0" dirty="0" err="1">
                <a:latin typeface="Times New Roman" panose="02020603050405020304" pitchFamily="18" charset="0"/>
              </a:rPr>
              <a:t>Fukuma</a:t>
            </a:r>
            <a:r>
              <a:rPr lang="en-MY" sz="1600" b="0" i="0" u="none" strike="noStrike" baseline="0" dirty="0">
                <a:latin typeface="Times New Roman" panose="02020603050405020304" pitchFamily="18" charset="0"/>
              </a:rPr>
              <a:t>, </a:t>
            </a:r>
            <a:r>
              <a:rPr lang="en-MY" sz="1600" b="0" i="0" u="none" strike="noStrike" baseline="0" dirty="0" err="1">
                <a:latin typeface="Times New Roman" panose="02020603050405020304" pitchFamily="18" charset="0"/>
              </a:rPr>
              <a:t>Takufumi</a:t>
            </a:r>
            <a:r>
              <a:rPr lang="en-MY" sz="1600" b="0" i="0" u="none" strike="noStrike" baseline="0" dirty="0">
                <a:latin typeface="Times New Roman" panose="02020603050405020304" pitchFamily="18" charset="0"/>
              </a:rPr>
              <a:t> Yanagisawa, Tatsuya Harada, </a:t>
            </a:r>
            <a:r>
              <a:rPr lang="en-MY" sz="1600" b="0" i="0" u="none" strike="noStrike" baseline="0" dirty="0" err="1">
                <a:latin typeface="Times New Roman" panose="02020603050405020304" pitchFamily="18" charset="0"/>
              </a:rPr>
              <a:t>Masataka</a:t>
            </a:r>
            <a:r>
              <a:rPr lang="en-MY" sz="1600" b="0" i="0" u="none" strike="noStrike" baseline="0" dirty="0">
                <a:latin typeface="Times New Roman" panose="02020603050405020304" pitchFamily="18" charset="0"/>
              </a:rPr>
              <a:t> Tanaka, Maki Kobayashi, You Inoue, Shota Yamamoto, </a:t>
            </a:r>
            <a:r>
              <a:rPr lang="en-MY" sz="1600" b="0" i="0" u="none" strike="noStrike" baseline="0" dirty="0" err="1">
                <a:latin typeface="Times New Roman" panose="02020603050405020304" pitchFamily="18" charset="0"/>
              </a:rPr>
              <a:t>Yuichiro</a:t>
            </a:r>
            <a:r>
              <a:rPr lang="en-MY" sz="1600" b="0" i="0" u="none" strike="noStrike" baseline="0" dirty="0">
                <a:latin typeface="Times New Roman" panose="02020603050405020304" pitchFamily="18" charset="0"/>
              </a:rPr>
              <a:t> Ohnishi, and Haruhiko </a:t>
            </a:r>
            <a:r>
              <a:rPr lang="en-MY" sz="1600" b="0" i="0" u="none" strike="noStrike" baseline="0" dirty="0" err="1">
                <a:latin typeface="Times New Roman" panose="02020603050405020304" pitchFamily="18" charset="0"/>
              </a:rPr>
              <a:t>Kishima</a:t>
            </a:r>
            <a:r>
              <a:rPr lang="en-MY" sz="1600" b="0" i="0" u="none" strike="noStrike" baseline="0" dirty="0">
                <a:latin typeface="Times New Roman" panose="02020603050405020304" pitchFamily="18" charset="0"/>
              </a:rPr>
              <a:t>. 2019. “Automatic Diagnosis of Neurological Diseases Using MEG Signals with a Deep Neural Network.” </a:t>
            </a:r>
            <a:r>
              <a:rPr lang="en-MY" sz="1600" b="0" i="1" u="none" strike="noStrike" baseline="0" dirty="0">
                <a:latin typeface="Times New Roman" panose="02020603050405020304" pitchFamily="18" charset="0"/>
              </a:rPr>
              <a:t>Scientific Reports </a:t>
            </a:r>
            <a:r>
              <a:rPr lang="en-MY" sz="1600" b="0" i="0" u="none" strike="noStrike" baseline="0" dirty="0">
                <a:latin typeface="Times New Roman" panose="02020603050405020304" pitchFamily="18" charset="0"/>
              </a:rPr>
              <a:t>9(1):1–9. </a:t>
            </a:r>
          </a:p>
          <a:p>
            <a:r>
              <a:rPr lang="en-MY" sz="1600" b="0" i="0" u="none" strike="noStrike" baseline="0" dirty="0">
                <a:latin typeface="Times New Roman" panose="02020603050405020304" pitchFamily="18" charset="0"/>
              </a:rPr>
              <a:t>B, Giorgio Morales, </a:t>
            </a:r>
            <a:r>
              <a:rPr lang="en-MY" sz="1600" b="0" i="0" u="none" strike="noStrike" baseline="0" dirty="0" err="1">
                <a:latin typeface="Times New Roman" panose="02020603050405020304" pitchFamily="18" charset="0"/>
              </a:rPr>
              <a:t>Itamar</a:t>
            </a:r>
            <a:r>
              <a:rPr lang="en-MY" sz="1600" b="0" i="0" u="none" strike="noStrike" baseline="0" dirty="0">
                <a:latin typeface="Times New Roman" panose="02020603050405020304" pitchFamily="18" charset="0"/>
              </a:rPr>
              <a:t> Salazar-</a:t>
            </a:r>
            <a:r>
              <a:rPr lang="en-MY" sz="1600" b="0" i="0" u="none" strike="noStrike" baseline="0" dirty="0" err="1">
                <a:latin typeface="Times New Roman" panose="02020603050405020304" pitchFamily="18" charset="0"/>
              </a:rPr>
              <a:t>reque</a:t>
            </a:r>
            <a:r>
              <a:rPr lang="en-MY" sz="1600" b="0" i="0" u="none" strike="noStrike" baseline="0" dirty="0">
                <a:latin typeface="Times New Roman" panose="02020603050405020304" pitchFamily="18" charset="0"/>
              </a:rPr>
              <a:t>, Joel </a:t>
            </a:r>
            <a:r>
              <a:rPr lang="en-MY" sz="1600" b="0" i="0" u="none" strike="noStrike" baseline="0" dirty="0" err="1">
                <a:latin typeface="Times New Roman" panose="02020603050405020304" pitchFamily="18" charset="0"/>
              </a:rPr>
              <a:t>Telles</a:t>
            </a:r>
            <a:r>
              <a:rPr lang="en-MY" sz="1600" b="0" i="0" u="none" strike="noStrike" baseline="0" dirty="0">
                <a:latin typeface="Times New Roman" panose="02020603050405020304" pitchFamily="18" charset="0"/>
              </a:rPr>
              <a:t>, and D. Daniel. 2019. </a:t>
            </a:r>
            <a:r>
              <a:rPr lang="en-MY" sz="1600" b="0" i="1" u="none" strike="noStrike" baseline="0" dirty="0">
                <a:latin typeface="Times New Roman" panose="02020603050405020304" pitchFamily="18" charset="0"/>
              </a:rPr>
              <a:t>Artificial Intelligence Applications and Innovations - </a:t>
            </a:r>
            <a:r>
              <a:rPr lang="en-MY" sz="1600" b="0" i="1" u="none" strike="noStrike" baseline="0" dirty="0" err="1">
                <a:latin typeface="Times New Roman" panose="02020603050405020304" pitchFamily="18" charset="0"/>
              </a:rPr>
              <a:t>Bramer</a:t>
            </a:r>
            <a:r>
              <a:rPr lang="en-MY" sz="1600" b="0" i="1" u="none" strike="noStrike" baseline="0" dirty="0">
                <a:latin typeface="Times New Roman" panose="02020603050405020304" pitchFamily="18" charset="0"/>
              </a:rPr>
              <a:t> </a:t>
            </a:r>
            <a:r>
              <a:rPr lang="en-MY" sz="1600" b="0" i="1" u="none" strike="noStrike" baseline="0" dirty="0" err="1">
                <a:latin typeface="Times New Roman" panose="02020603050405020304" pitchFamily="18" charset="0"/>
              </a:rPr>
              <a:t>Max.Pdf</a:t>
            </a:r>
            <a:r>
              <a:rPr lang="en-MY" sz="1600" b="0" i="0" u="none" strike="noStrike" baseline="0" dirty="0">
                <a:latin typeface="Times New Roman" panose="02020603050405020304" pitchFamily="18" charset="0"/>
              </a:rPr>
              <a:t>. Springer International Publishing. </a:t>
            </a:r>
          </a:p>
          <a:p>
            <a:r>
              <a:rPr lang="en-MY" sz="1600" b="0" i="0" u="none" strike="noStrike" baseline="0" dirty="0">
                <a:latin typeface="Times New Roman" panose="02020603050405020304" pitchFamily="18" charset="0"/>
              </a:rPr>
              <a:t>Balogh, Erin P., Bryan T. Miller, and John R. Ball. 2016. </a:t>
            </a:r>
            <a:r>
              <a:rPr lang="en-MY" sz="1600" b="0" i="1" u="none" strike="noStrike" baseline="0" dirty="0">
                <a:latin typeface="Times New Roman" panose="02020603050405020304" pitchFamily="18" charset="0"/>
              </a:rPr>
              <a:t>Improving Diagnosis in Health Care</a:t>
            </a:r>
            <a:r>
              <a:rPr lang="en-MY" sz="1600" b="0" i="0" u="none" strike="noStrike" baseline="0" dirty="0">
                <a:latin typeface="Times New Roman" panose="02020603050405020304" pitchFamily="18" charset="0"/>
              </a:rPr>
              <a:t>. </a:t>
            </a:r>
          </a:p>
          <a:p>
            <a:r>
              <a:rPr lang="en-MY" sz="1600" b="0" i="0" u="none" strike="noStrike" baseline="0" dirty="0" err="1">
                <a:latin typeface="Times New Roman" panose="02020603050405020304" pitchFamily="18" charset="0"/>
              </a:rPr>
              <a:t>Bartleson</a:t>
            </a:r>
            <a:r>
              <a:rPr lang="en-MY" sz="1600" b="0" i="0" u="none" strike="noStrike" baseline="0" dirty="0">
                <a:latin typeface="Times New Roman" panose="02020603050405020304" pitchFamily="18" charset="0"/>
              </a:rPr>
              <a:t>, </a:t>
            </a:r>
            <a:r>
              <a:rPr lang="en-MY" sz="1600" b="0" i="0" u="none" strike="noStrike" baseline="0" dirty="0" err="1">
                <a:latin typeface="Times New Roman" panose="02020603050405020304" pitchFamily="18" charset="0"/>
              </a:rPr>
              <a:t>Jd</a:t>
            </a:r>
            <a:r>
              <a:rPr lang="en-MY" sz="1600" b="0" i="0" u="none" strike="noStrike" baseline="0" dirty="0">
                <a:latin typeface="Times New Roman" panose="02020603050405020304" pitchFamily="18" charset="0"/>
              </a:rPr>
              <a:t> and Fred Michael </a:t>
            </a:r>
            <a:r>
              <a:rPr lang="en-MY" sz="1600" b="0" i="0" u="none" strike="noStrike" baseline="0" dirty="0" err="1">
                <a:latin typeface="Times New Roman" panose="02020603050405020304" pitchFamily="18" charset="0"/>
              </a:rPr>
              <a:t>Cutrer</a:t>
            </a:r>
            <a:r>
              <a:rPr lang="en-MY" sz="1600" b="0" i="0" u="none" strike="noStrike" baseline="0" dirty="0">
                <a:latin typeface="Times New Roman" panose="02020603050405020304" pitchFamily="18" charset="0"/>
              </a:rPr>
              <a:t>. 2015. “Migraine Update. Diagnosis and Treatment.” (May 2010). </a:t>
            </a:r>
          </a:p>
          <a:p>
            <a:r>
              <a:rPr lang="en-MY" sz="1600" b="0" i="0" u="none" strike="noStrike" baseline="0" dirty="0">
                <a:latin typeface="Times New Roman" panose="02020603050405020304" pitchFamily="18" charset="0"/>
              </a:rPr>
              <a:t>Carey, John, Johns Hopkins Otolaryngology-head, Neck Surgery, Michael </a:t>
            </a:r>
            <a:r>
              <a:rPr lang="en-MY" sz="1600" b="0" i="0" u="none" strike="noStrike" baseline="0" dirty="0" err="1">
                <a:latin typeface="Times New Roman" panose="02020603050405020304" pitchFamily="18" charset="0"/>
              </a:rPr>
              <a:t>Teixido</a:t>
            </a:r>
            <a:r>
              <a:rPr lang="en-MY" sz="1600" b="0" i="0" u="none" strike="noStrike" baseline="0" dirty="0">
                <a:latin typeface="Times New Roman" panose="02020603050405020304" pitchFamily="18" charset="0"/>
              </a:rPr>
              <a:t>, and John Carey. 1998. “Migraine. More than a Headache.” </a:t>
            </a:r>
            <a:r>
              <a:rPr lang="en-MY" sz="1600" b="0" i="1" u="none" strike="noStrike" baseline="0" dirty="0">
                <a:latin typeface="Times New Roman" panose="02020603050405020304" pitchFamily="18" charset="0"/>
              </a:rPr>
              <a:t>Harvard Health Letter / from Harvard Medical School </a:t>
            </a:r>
            <a:r>
              <a:rPr lang="en-MY" sz="1600" b="0" i="0" u="none" strike="noStrike" baseline="0" dirty="0">
                <a:latin typeface="Times New Roman" panose="02020603050405020304" pitchFamily="18" charset="0"/>
              </a:rPr>
              <a:t>23(3):4–5. </a:t>
            </a:r>
          </a:p>
          <a:p>
            <a:r>
              <a:rPr lang="en-MY" sz="1600" b="0" i="0" u="none" strike="noStrike" baseline="0" dirty="0">
                <a:latin typeface="Times New Roman" panose="02020603050405020304" pitchFamily="18" charset="0"/>
              </a:rPr>
              <a:t>Cavallaro, Fausto. 2015. “A Takagi-</a:t>
            </a:r>
            <a:r>
              <a:rPr lang="en-MY" sz="1600" b="0" i="0" u="none" strike="noStrike" baseline="0" dirty="0" err="1">
                <a:latin typeface="Times New Roman" panose="02020603050405020304" pitchFamily="18" charset="0"/>
              </a:rPr>
              <a:t>Sugeno</a:t>
            </a:r>
            <a:r>
              <a:rPr lang="en-MY" sz="1600" b="0" i="0" u="none" strike="noStrike" baseline="0" dirty="0">
                <a:latin typeface="Times New Roman" panose="02020603050405020304" pitchFamily="18" charset="0"/>
              </a:rPr>
              <a:t> Fuzzy Inference System for Developing a Sustainability Index of Biomass.” </a:t>
            </a:r>
            <a:r>
              <a:rPr lang="en-MY" sz="1600" b="0" i="1" u="none" strike="noStrike" baseline="0" dirty="0">
                <a:latin typeface="Times New Roman" panose="02020603050405020304" pitchFamily="18" charset="0"/>
              </a:rPr>
              <a:t>Sustainability (Switzerland) </a:t>
            </a:r>
            <a:r>
              <a:rPr lang="en-MY" sz="1600" b="0" i="0" u="none" strike="noStrike" baseline="0" dirty="0">
                <a:latin typeface="Times New Roman" panose="02020603050405020304" pitchFamily="18" charset="0"/>
              </a:rPr>
              <a:t>7(9):12359–71. </a:t>
            </a:r>
            <a:endParaRPr lang="en-MY" dirty="0"/>
          </a:p>
        </p:txBody>
      </p:sp>
    </p:spTree>
    <p:extLst>
      <p:ext uri="{BB962C8B-B14F-4D97-AF65-F5344CB8AC3E}">
        <p14:creationId xmlns:p14="http://schemas.microsoft.com/office/powerpoint/2010/main" val="37015897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66962-5A1D-4A08-940D-6D1FB76767FB}"/>
              </a:ext>
            </a:extLst>
          </p:cNvPr>
          <p:cNvSpPr>
            <a:spLocks noGrp="1"/>
          </p:cNvSpPr>
          <p:nvPr>
            <p:ph type="title"/>
          </p:nvPr>
        </p:nvSpPr>
        <p:spPr>
          <a:xfrm>
            <a:off x="212361" y="149901"/>
            <a:ext cx="11767278" cy="641377"/>
          </a:xfrm>
          <a:solidFill>
            <a:schemeClr val="accent1">
              <a:lumMod val="50000"/>
            </a:schemeClr>
          </a:solidFill>
        </p:spPr>
        <p:txBody>
          <a:bodyPr>
            <a:normAutofit fontScale="90000"/>
          </a:bodyPr>
          <a:lstStyle/>
          <a:p>
            <a:r>
              <a:rPr lang="en-MY" b="1" dirty="0">
                <a:solidFill>
                  <a:schemeClr val="bg1"/>
                </a:solidFill>
              </a:rPr>
              <a:t>References</a:t>
            </a:r>
          </a:p>
        </p:txBody>
      </p:sp>
      <p:sp>
        <p:nvSpPr>
          <p:cNvPr id="4" name="Content Placeholder 5">
            <a:extLst>
              <a:ext uri="{FF2B5EF4-FFF2-40B4-BE49-F238E27FC236}">
                <a16:creationId xmlns:a16="http://schemas.microsoft.com/office/drawing/2014/main" id="{A9791EFC-EEEC-4458-8FE9-22405F864DF7}"/>
              </a:ext>
            </a:extLst>
          </p:cNvPr>
          <p:cNvSpPr>
            <a:spLocks noGrp="1"/>
          </p:cNvSpPr>
          <p:nvPr>
            <p:ph idx="1"/>
          </p:nvPr>
        </p:nvSpPr>
        <p:spPr>
          <a:xfrm>
            <a:off x="212361" y="989351"/>
            <a:ext cx="11767278" cy="5503524"/>
          </a:xfrm>
          <a:solidFill>
            <a:schemeClr val="accent1">
              <a:lumMod val="60000"/>
              <a:lumOff val="40000"/>
            </a:schemeClr>
          </a:solidFill>
        </p:spPr>
        <p:txBody>
          <a:bodyPr>
            <a:normAutofit fontScale="92500" lnSpcReduction="20000"/>
          </a:bodyPr>
          <a:lstStyle/>
          <a:p>
            <a:r>
              <a:rPr lang="en-MY" sz="1800" b="0" i="0" u="none" strike="noStrike" baseline="0" dirty="0">
                <a:latin typeface="Times New Roman" panose="02020603050405020304" pitchFamily="18" charset="0"/>
              </a:rPr>
              <a:t>Chandra, Vishal. 2014. “Fuzzy Expert System for Migraine Analysis and Diagnosis.” </a:t>
            </a:r>
            <a:r>
              <a:rPr lang="en-MY" sz="1800" b="0" i="1" u="none" strike="noStrike" baseline="0" dirty="0">
                <a:latin typeface="Times New Roman" panose="02020603050405020304" pitchFamily="18" charset="0"/>
              </a:rPr>
              <a:t>International Journal of Science and Research (IJSR) </a:t>
            </a:r>
            <a:r>
              <a:rPr lang="en-MY" sz="1800" b="0" i="0" u="none" strike="noStrike" baseline="0" dirty="0">
                <a:latin typeface="Times New Roman" panose="02020603050405020304" pitchFamily="18" charset="0"/>
              </a:rPr>
              <a:t>3(6):956–59. </a:t>
            </a:r>
          </a:p>
          <a:p>
            <a:r>
              <a:rPr lang="en-MY" sz="1800" b="0" i="0" u="none" strike="noStrike" baseline="0" dirty="0">
                <a:latin typeface="Times New Roman" panose="02020603050405020304" pitchFamily="18" charset="0"/>
              </a:rPr>
              <a:t>Chowdhury, </a:t>
            </a:r>
            <a:r>
              <a:rPr lang="en-MY" sz="1800" b="0" i="0" u="none" strike="noStrike" baseline="0" dirty="0" err="1">
                <a:latin typeface="Times New Roman" panose="02020603050405020304" pitchFamily="18" charset="0"/>
              </a:rPr>
              <a:t>Tanjia</a:t>
            </a:r>
            <a:r>
              <a:rPr lang="en-MY" sz="1800" b="0" i="0" u="none" strike="noStrike" baseline="0" dirty="0">
                <a:latin typeface="Times New Roman" panose="02020603050405020304" pitchFamily="18" charset="0"/>
              </a:rPr>
              <a:t>. 2018. “Fuzzy Logic Based Expert System for Detecting Colorectal Cancer.” 389–93. </a:t>
            </a:r>
          </a:p>
          <a:p>
            <a:r>
              <a:rPr lang="en-MY" sz="1800" b="0" i="0" u="none" strike="noStrike" baseline="0" dirty="0" err="1">
                <a:latin typeface="Times New Roman" panose="02020603050405020304" pitchFamily="18" charset="0"/>
              </a:rPr>
              <a:t>Eckardt</a:t>
            </a:r>
            <a:r>
              <a:rPr lang="en-MY" sz="1800" b="0" i="0" u="none" strike="noStrike" baseline="0" dirty="0">
                <a:latin typeface="Times New Roman" panose="02020603050405020304" pitchFamily="18" charset="0"/>
              </a:rPr>
              <a:t>, M., U. Ruch, and M. Schnabel. 1988. “Knowledge Based System for Diagnosing </a:t>
            </a:r>
            <a:r>
              <a:rPr lang="en-MY" sz="1800" b="0" i="0" u="none" strike="noStrike" baseline="0" dirty="0" err="1">
                <a:latin typeface="Times New Roman" panose="02020603050405020304" pitchFamily="18" charset="0"/>
              </a:rPr>
              <a:t>Anemia</a:t>
            </a:r>
            <a:r>
              <a:rPr lang="en-MY" sz="1800" b="0" i="0" u="none" strike="noStrike" baseline="0" dirty="0">
                <a:latin typeface="Times New Roman" panose="02020603050405020304" pitchFamily="18" charset="0"/>
              </a:rPr>
              <a:t>.” (April):562–562. </a:t>
            </a:r>
          </a:p>
          <a:p>
            <a:r>
              <a:rPr lang="en-MY" sz="1800" b="0" i="0" u="none" strike="noStrike" baseline="0" dirty="0">
                <a:latin typeface="Times New Roman" panose="02020603050405020304" pitchFamily="18" charset="0"/>
              </a:rPr>
              <a:t>Faculty, Gaza, Computer Engineering </a:t>
            </a:r>
            <a:r>
              <a:rPr lang="en-MY" sz="1800" b="0" i="0" u="none" strike="noStrike" baseline="0" dirty="0" err="1">
                <a:latin typeface="Times New Roman" panose="02020603050405020304" pitchFamily="18" charset="0"/>
              </a:rPr>
              <a:t>Ecom</a:t>
            </a:r>
            <a:r>
              <a:rPr lang="en-MY" sz="1800" b="0" i="0" u="none" strike="noStrike" baseline="0" dirty="0">
                <a:latin typeface="Times New Roman" panose="02020603050405020304" pitchFamily="18" charset="0"/>
              </a:rPr>
              <a:t>, Artificial Intelligence </a:t>
            </a:r>
            <a:r>
              <a:rPr lang="en-MY" sz="1800" b="0" i="0" u="none" strike="noStrike" baseline="0" dirty="0" err="1">
                <a:latin typeface="Times New Roman" panose="02020603050405020304" pitchFamily="18" charset="0"/>
              </a:rPr>
              <a:t>Eng</a:t>
            </a:r>
            <a:r>
              <a:rPr lang="en-MY" sz="1800" b="0" i="0" u="none" strike="noStrike" baseline="0" dirty="0">
                <a:latin typeface="Times New Roman" panose="02020603050405020304" pitchFamily="18" charset="0"/>
              </a:rPr>
              <a:t>, and </a:t>
            </a:r>
            <a:r>
              <a:rPr lang="en-MY" sz="1800" b="0" i="0" u="none" strike="noStrike" baseline="0" dirty="0" err="1">
                <a:latin typeface="Times New Roman" panose="02020603050405020304" pitchFamily="18" charset="0"/>
              </a:rPr>
              <a:t>Ibraheem</a:t>
            </a:r>
            <a:r>
              <a:rPr lang="en-MY" sz="1800" b="0" i="0" u="none" strike="noStrike" baseline="0" dirty="0">
                <a:latin typeface="Times New Roman" panose="02020603050405020304" pitchFamily="18" charset="0"/>
              </a:rPr>
              <a:t> </a:t>
            </a:r>
            <a:r>
              <a:rPr lang="en-MY" sz="1800" b="0" i="0" u="none" strike="noStrike" baseline="0" dirty="0" err="1">
                <a:latin typeface="Times New Roman" panose="02020603050405020304" pitchFamily="18" charset="0"/>
              </a:rPr>
              <a:t>Lubbad</a:t>
            </a:r>
            <a:r>
              <a:rPr lang="en-MY" sz="1800" b="0" i="0" u="none" strike="noStrike" baseline="0" dirty="0">
                <a:latin typeface="Times New Roman" panose="02020603050405020304" pitchFamily="18" charset="0"/>
              </a:rPr>
              <a:t>. n.d. “Fuzzy Expert Systems.” (x). </a:t>
            </a:r>
          </a:p>
          <a:p>
            <a:r>
              <a:rPr lang="en-MY" sz="1800" b="0" i="0" u="none" strike="noStrike" baseline="0" dirty="0">
                <a:latin typeface="Times New Roman" panose="02020603050405020304" pitchFamily="18" charset="0"/>
              </a:rPr>
              <a:t>GEMAN, O., C. O. TURCU, and A. GRAUR. 2013. “Parkinson’s Disease Assessment Using Fuzzy Expert System and Nonlinear Dynamics.” </a:t>
            </a:r>
            <a:r>
              <a:rPr lang="en-MY" sz="1800" b="0" i="1" u="none" strike="noStrike" baseline="0" dirty="0">
                <a:latin typeface="Times New Roman" panose="02020603050405020304" pitchFamily="18" charset="0"/>
              </a:rPr>
              <a:t>Advances in Electrical and Computer Engineering </a:t>
            </a:r>
            <a:r>
              <a:rPr lang="en-MY" sz="1800" b="0" i="0" u="none" strike="noStrike" baseline="0" dirty="0">
                <a:latin typeface="Times New Roman" panose="02020603050405020304" pitchFamily="18" charset="0"/>
              </a:rPr>
              <a:t>13(1):41–46. </a:t>
            </a:r>
          </a:p>
          <a:p>
            <a:r>
              <a:rPr lang="en-MY" sz="1800" b="0" i="0" u="none" strike="noStrike" baseline="0" dirty="0" err="1">
                <a:latin typeface="Times New Roman" panose="02020603050405020304" pitchFamily="18" charset="0"/>
              </a:rPr>
              <a:t>Geman</a:t>
            </a:r>
            <a:r>
              <a:rPr lang="en-MY" sz="1800" b="0" i="0" u="none" strike="noStrike" baseline="0" dirty="0">
                <a:latin typeface="Times New Roman" panose="02020603050405020304" pitchFamily="18" charset="0"/>
              </a:rPr>
              <a:t>, </a:t>
            </a:r>
            <a:r>
              <a:rPr lang="en-MY" sz="1800" b="0" i="0" u="none" strike="noStrike" baseline="0" dirty="0" err="1">
                <a:latin typeface="Times New Roman" panose="02020603050405020304" pitchFamily="18" charset="0"/>
              </a:rPr>
              <a:t>Oana</a:t>
            </a:r>
            <a:r>
              <a:rPr lang="en-MY" sz="1800" b="0" i="0" u="none" strike="noStrike" baseline="0" dirty="0">
                <a:latin typeface="Times New Roman" panose="02020603050405020304" pitchFamily="18" charset="0"/>
              </a:rPr>
              <a:t>, </a:t>
            </a:r>
            <a:r>
              <a:rPr lang="en-MY" sz="1800" b="0" i="0" u="none" strike="noStrike" baseline="0" dirty="0" err="1">
                <a:latin typeface="Times New Roman" panose="02020603050405020304" pitchFamily="18" charset="0"/>
              </a:rPr>
              <a:t>Corneliu-octavian</a:t>
            </a:r>
            <a:r>
              <a:rPr lang="en-MY" sz="1800" b="0" i="0" u="none" strike="noStrike" baseline="0" dirty="0">
                <a:latin typeface="Times New Roman" panose="02020603050405020304" pitchFamily="18" charset="0"/>
              </a:rPr>
              <a:t> </a:t>
            </a:r>
            <a:r>
              <a:rPr lang="en-MY" sz="1800" b="0" i="0" u="none" strike="noStrike" baseline="0" dirty="0" err="1">
                <a:latin typeface="Times New Roman" panose="02020603050405020304" pitchFamily="18" charset="0"/>
              </a:rPr>
              <a:t>Turcu</a:t>
            </a:r>
            <a:r>
              <a:rPr lang="en-MY" sz="1800" b="0" i="0" u="none" strike="noStrike" baseline="0" dirty="0">
                <a:latin typeface="Times New Roman" panose="02020603050405020304" pitchFamily="18" charset="0"/>
              </a:rPr>
              <a:t>, and Adrian </a:t>
            </a:r>
            <a:r>
              <a:rPr lang="en-MY" sz="1800" b="0" i="0" u="none" strike="noStrike" baseline="0" dirty="0" err="1">
                <a:latin typeface="Times New Roman" panose="02020603050405020304" pitchFamily="18" charset="0"/>
              </a:rPr>
              <a:t>Graur</a:t>
            </a:r>
            <a:r>
              <a:rPr lang="en-MY" sz="1800" b="0" i="0" u="none" strike="noStrike" baseline="0" dirty="0">
                <a:latin typeface="Times New Roman" panose="02020603050405020304" pitchFamily="18" charset="0"/>
              </a:rPr>
              <a:t>. 2014. “Parkinson’s Disease Assessment Using Fuzzy Expert System and Nonlinear Dynamics.” (February 2013). </a:t>
            </a:r>
          </a:p>
          <a:p>
            <a:r>
              <a:rPr lang="en-MY" sz="1800" b="0" i="0" u="none" strike="noStrike" baseline="0" dirty="0">
                <a:latin typeface="Times New Roman" panose="02020603050405020304" pitchFamily="18" charset="0"/>
              </a:rPr>
              <a:t>Hassan, </a:t>
            </a:r>
            <a:r>
              <a:rPr lang="en-MY" sz="1800" b="0" i="0" u="none" strike="noStrike" baseline="0" dirty="0" err="1">
                <a:latin typeface="Times New Roman" panose="02020603050405020304" pitchFamily="18" charset="0"/>
              </a:rPr>
              <a:t>Norlida</a:t>
            </a:r>
            <a:r>
              <a:rPr lang="en-MY" sz="1800" b="0" i="0" u="none" strike="noStrike" baseline="0" dirty="0">
                <a:latin typeface="Times New Roman" panose="02020603050405020304" pitchFamily="18" charset="0"/>
              </a:rPr>
              <a:t>, </a:t>
            </a:r>
            <a:r>
              <a:rPr lang="en-MY" sz="1800" b="0" i="0" u="none" strike="noStrike" baseline="0" dirty="0" err="1">
                <a:latin typeface="Times New Roman" panose="02020603050405020304" pitchFamily="18" charset="0"/>
              </a:rPr>
              <a:t>Nureize</a:t>
            </a:r>
            <a:r>
              <a:rPr lang="en-MY" sz="1800" b="0" i="0" u="none" strike="noStrike" baseline="0" dirty="0">
                <a:latin typeface="Times New Roman" panose="02020603050405020304" pitchFamily="18" charset="0"/>
              </a:rPr>
              <a:t> </a:t>
            </a:r>
            <a:r>
              <a:rPr lang="en-MY" sz="1800" b="0" i="0" u="none" strike="noStrike" baseline="0" dirty="0" err="1">
                <a:latin typeface="Times New Roman" panose="02020603050405020304" pitchFamily="18" charset="0"/>
              </a:rPr>
              <a:t>Arbaiy</a:t>
            </a:r>
            <a:r>
              <a:rPr lang="en-MY" sz="1800" b="0" i="0" u="none" strike="noStrike" baseline="0" dirty="0">
                <a:latin typeface="Times New Roman" panose="02020603050405020304" pitchFamily="18" charset="0"/>
              </a:rPr>
              <a:t>, Noor </a:t>
            </a:r>
            <a:r>
              <a:rPr lang="en-MY" sz="1800" b="0" i="0" u="none" strike="noStrike" baseline="0" dirty="0" err="1">
                <a:latin typeface="Times New Roman" panose="02020603050405020304" pitchFamily="18" charset="0"/>
              </a:rPr>
              <a:t>Aziyan</a:t>
            </a:r>
            <a:r>
              <a:rPr lang="en-MY" sz="1800" b="0" i="0" u="none" strike="noStrike" baseline="0" dirty="0">
                <a:latin typeface="Times New Roman" panose="02020603050405020304" pitchFamily="18" charset="0"/>
              </a:rPr>
              <a:t> Ahmad Shah, and </a:t>
            </a:r>
            <a:r>
              <a:rPr lang="en-MY" sz="1800" b="0" i="0" u="none" strike="noStrike" baseline="0" dirty="0" err="1">
                <a:latin typeface="Times New Roman" panose="02020603050405020304" pitchFamily="18" charset="0"/>
              </a:rPr>
              <a:t>Zehan</a:t>
            </a:r>
            <a:r>
              <a:rPr lang="en-MY" sz="1800" b="0" i="0" u="none" strike="noStrike" baseline="0" dirty="0">
                <a:latin typeface="Times New Roman" panose="02020603050405020304" pitchFamily="18" charset="0"/>
              </a:rPr>
              <a:t> </a:t>
            </a:r>
            <a:r>
              <a:rPr lang="en-MY" sz="1800" b="0" i="0" u="none" strike="noStrike" baseline="0" dirty="0" err="1">
                <a:latin typeface="Times New Roman" panose="02020603050405020304" pitchFamily="18" charset="0"/>
              </a:rPr>
              <a:t>Afizah</a:t>
            </a:r>
            <a:r>
              <a:rPr lang="en-MY" sz="1800" b="0" i="0" u="none" strike="noStrike" baseline="0" dirty="0">
                <a:latin typeface="Times New Roman" panose="02020603050405020304" pitchFamily="18" charset="0"/>
              </a:rPr>
              <a:t>. 2017. “Fuzzy Expert System for Heart Attack Diagnosis.” </a:t>
            </a:r>
            <a:r>
              <a:rPr lang="en-MY" sz="1800" b="0" i="1" u="none" strike="noStrike" baseline="0" dirty="0">
                <a:latin typeface="Times New Roman" panose="02020603050405020304" pitchFamily="18" charset="0"/>
              </a:rPr>
              <a:t>IOP Conference Series: Materials Science and Engineering </a:t>
            </a:r>
            <a:r>
              <a:rPr lang="en-MY" sz="1800" b="0" i="0" u="none" strike="noStrike" baseline="0" dirty="0">
                <a:latin typeface="Times New Roman" panose="02020603050405020304" pitchFamily="18" charset="0"/>
              </a:rPr>
              <a:t>226(1). </a:t>
            </a:r>
          </a:p>
          <a:p>
            <a:r>
              <a:rPr lang="en-MY" sz="1800" b="0" i="0" u="none" strike="noStrike" baseline="0" dirty="0" err="1">
                <a:latin typeface="Times New Roman" panose="02020603050405020304" pitchFamily="18" charset="0"/>
              </a:rPr>
              <a:t>Hassanzad</a:t>
            </a:r>
            <a:r>
              <a:rPr lang="en-MY" sz="1800" b="0" i="0" u="none" strike="noStrike" baseline="0" dirty="0">
                <a:latin typeface="Times New Roman" panose="02020603050405020304" pitchFamily="18" charset="0"/>
              </a:rPr>
              <a:t>, Maryam, Azam </a:t>
            </a:r>
            <a:r>
              <a:rPr lang="en-MY" sz="1800" b="0" i="0" u="none" strike="noStrike" baseline="0" dirty="0" err="1">
                <a:latin typeface="Times New Roman" panose="02020603050405020304" pitchFamily="18" charset="0"/>
              </a:rPr>
              <a:t>Orooji</a:t>
            </a:r>
            <a:r>
              <a:rPr lang="en-MY" sz="1800" b="0" i="0" u="none" strike="noStrike" baseline="0" dirty="0">
                <a:latin typeface="Times New Roman" panose="02020603050405020304" pitchFamily="18" charset="0"/>
              </a:rPr>
              <a:t>, Ali </a:t>
            </a:r>
            <a:r>
              <a:rPr lang="en-MY" sz="1800" b="0" i="0" u="none" strike="noStrike" baseline="0" dirty="0" err="1">
                <a:latin typeface="Times New Roman" panose="02020603050405020304" pitchFamily="18" charset="0"/>
              </a:rPr>
              <a:t>Valinejadi</a:t>
            </a:r>
            <a:r>
              <a:rPr lang="en-MY" sz="1800" b="0" i="0" u="none" strike="noStrike" baseline="0" dirty="0">
                <a:latin typeface="Times New Roman" panose="02020603050405020304" pitchFamily="18" charset="0"/>
              </a:rPr>
              <a:t>, and </a:t>
            </a:r>
            <a:r>
              <a:rPr lang="en-MY" sz="1800" b="0" i="0" u="none" strike="noStrike" baseline="0" dirty="0" err="1">
                <a:latin typeface="Times New Roman" panose="02020603050405020304" pitchFamily="18" charset="0"/>
              </a:rPr>
              <a:t>Aliakbar</a:t>
            </a:r>
            <a:r>
              <a:rPr lang="en-MY" sz="1800" b="0" i="0" u="none" strike="noStrike" baseline="0" dirty="0">
                <a:latin typeface="Times New Roman" panose="02020603050405020304" pitchFamily="18" charset="0"/>
              </a:rPr>
              <a:t> Velayati. 2019. “A Fuzzy Rule-Based Expert System for Diagnosing Cystic Fibrosis.” 9(12):5974–84. </a:t>
            </a:r>
          </a:p>
          <a:p>
            <a:r>
              <a:rPr lang="en-MY" sz="1800" b="0" i="0" u="none" strike="noStrike" baseline="0" dirty="0">
                <a:latin typeface="Times New Roman" panose="02020603050405020304" pitchFamily="18" charset="0"/>
              </a:rPr>
              <a:t>J, </a:t>
            </a:r>
            <a:r>
              <a:rPr lang="en-MY" sz="1800" b="0" i="0" u="none" strike="noStrike" baseline="0" dirty="0" err="1">
                <a:latin typeface="Times New Roman" panose="02020603050405020304" pitchFamily="18" charset="0"/>
              </a:rPr>
              <a:t>Ayangbekun</a:t>
            </a:r>
            <a:r>
              <a:rPr lang="en-MY" sz="1800" b="0" i="0" u="none" strike="noStrike" baseline="0" dirty="0">
                <a:latin typeface="Times New Roman" panose="02020603050405020304" pitchFamily="18" charset="0"/>
              </a:rPr>
              <a:t> Oluwafemi and </a:t>
            </a:r>
            <a:r>
              <a:rPr lang="en-MY" sz="1800" b="0" i="0" u="none" strike="noStrike" baseline="0" dirty="0" err="1">
                <a:latin typeface="Times New Roman" panose="02020603050405020304" pitchFamily="18" charset="0"/>
              </a:rPr>
              <a:t>Jimoh</a:t>
            </a:r>
            <a:r>
              <a:rPr lang="en-MY" sz="1800" b="0" i="0" u="none" strike="noStrike" baseline="0" dirty="0">
                <a:latin typeface="Times New Roman" panose="02020603050405020304" pitchFamily="18" charset="0"/>
              </a:rPr>
              <a:t> Ibrahim A. 2015. “Expert System for Diagnosis Neurodegenerative Diseases.” 04(04):694–98. </a:t>
            </a:r>
          </a:p>
          <a:p>
            <a:r>
              <a:rPr lang="en-MY" sz="1800" b="0" i="0" u="none" strike="noStrike" baseline="0" dirty="0" err="1">
                <a:latin typeface="Times New Roman" panose="02020603050405020304" pitchFamily="18" charset="0"/>
              </a:rPr>
              <a:t>Joram</a:t>
            </a:r>
            <a:r>
              <a:rPr lang="en-MY" sz="1800" b="0" i="0" u="none" strike="noStrike" baseline="0" dirty="0">
                <a:latin typeface="Times New Roman" panose="02020603050405020304" pitchFamily="18" charset="0"/>
              </a:rPr>
              <a:t>, Mutai K., Bii K. Harrison, and </a:t>
            </a:r>
            <a:r>
              <a:rPr lang="en-MY" sz="1800" b="0" i="0" u="none" strike="noStrike" baseline="0" dirty="0" err="1">
                <a:latin typeface="Times New Roman" panose="02020603050405020304" pitchFamily="18" charset="0"/>
              </a:rPr>
              <a:t>Kiplang’at</a:t>
            </a:r>
            <a:r>
              <a:rPr lang="en-MY" sz="1800" b="0" i="0" u="none" strike="noStrike" baseline="0" dirty="0">
                <a:latin typeface="Times New Roman" panose="02020603050405020304" pitchFamily="18" charset="0"/>
              </a:rPr>
              <a:t> N. Joseph. 2017. “A Knowledge-Based System for Life Insurance Underwriting.” </a:t>
            </a:r>
            <a:r>
              <a:rPr lang="en-MY" sz="1800" b="0" i="1" u="none" strike="noStrike" baseline="0" dirty="0">
                <a:latin typeface="Times New Roman" panose="02020603050405020304" pitchFamily="18" charset="0"/>
              </a:rPr>
              <a:t>International Journal of Information Technology and Computer Science </a:t>
            </a:r>
            <a:r>
              <a:rPr lang="en-MY" sz="1800" b="0" i="0" u="none" strike="noStrike" baseline="0" dirty="0">
                <a:latin typeface="Times New Roman" panose="02020603050405020304" pitchFamily="18" charset="0"/>
              </a:rPr>
              <a:t>9(3):40–49. </a:t>
            </a:r>
          </a:p>
          <a:p>
            <a:r>
              <a:rPr lang="en-MY" sz="1800" b="0" i="0" u="none" strike="noStrike" baseline="0" dirty="0">
                <a:latin typeface="Times New Roman" panose="02020603050405020304" pitchFamily="18" charset="0"/>
              </a:rPr>
              <a:t>Kaur, Rupinder and Amrit Kaur. 2014. “Hypertension Diagnosis Using Fuzzy Expert System.” </a:t>
            </a:r>
            <a:r>
              <a:rPr lang="en-MY" sz="1800" b="0" i="1" u="none" strike="noStrike" baseline="0" dirty="0">
                <a:latin typeface="Times New Roman" panose="02020603050405020304" pitchFamily="18" charset="0"/>
              </a:rPr>
              <a:t>International Journal of Engineering Research and Applications (IJERA) </a:t>
            </a:r>
            <a:r>
              <a:rPr lang="en-MY" sz="1800" b="0" i="0" u="none" strike="noStrike" baseline="0" dirty="0">
                <a:latin typeface="Times New Roman" panose="02020603050405020304" pitchFamily="18" charset="0"/>
              </a:rPr>
              <a:t>14(March):2248–9622. </a:t>
            </a:r>
          </a:p>
          <a:p>
            <a:r>
              <a:rPr lang="en-MY" sz="1800" b="0" i="0" u="none" strike="noStrike" baseline="0" dirty="0" err="1">
                <a:latin typeface="Times New Roman" panose="02020603050405020304" pitchFamily="18" charset="0"/>
              </a:rPr>
              <a:t>Krashenyi</a:t>
            </a:r>
            <a:r>
              <a:rPr lang="en-MY" sz="1800" b="0" i="0" u="none" strike="noStrike" baseline="0" dirty="0">
                <a:latin typeface="Times New Roman" panose="02020603050405020304" pitchFamily="18" charset="0"/>
              </a:rPr>
              <a:t>, Igor, Javier Ramírez, Anton Popov, and Juan Manuel </a:t>
            </a:r>
            <a:r>
              <a:rPr lang="en-MY" sz="1800" b="0" i="0" u="none" strike="noStrike" baseline="0" dirty="0" err="1">
                <a:latin typeface="Times New Roman" panose="02020603050405020304" pitchFamily="18" charset="0"/>
              </a:rPr>
              <a:t>Górriz</a:t>
            </a:r>
            <a:r>
              <a:rPr lang="en-MY" sz="1800" b="0" i="0" u="none" strike="noStrike" baseline="0" dirty="0">
                <a:latin typeface="Times New Roman" panose="02020603050405020304" pitchFamily="18" charset="0"/>
              </a:rPr>
              <a:t>. 2016. “Fuzzy Computer-Aided Alzheimer’s Disease Diagnosis Based on MRI Data.” </a:t>
            </a:r>
            <a:r>
              <a:rPr lang="en-MY" sz="1800" b="0" i="1" u="none" strike="noStrike" baseline="0" dirty="0">
                <a:latin typeface="Times New Roman" panose="02020603050405020304" pitchFamily="18" charset="0"/>
              </a:rPr>
              <a:t>Current Alzheimer Research </a:t>
            </a:r>
            <a:r>
              <a:rPr lang="en-MY" sz="1800" b="0" i="0" u="none" strike="noStrike" baseline="0" dirty="0">
                <a:latin typeface="Times New Roman" panose="02020603050405020304" pitchFamily="18" charset="0"/>
              </a:rPr>
              <a:t>13(5):545–56. </a:t>
            </a:r>
          </a:p>
        </p:txBody>
      </p:sp>
    </p:spTree>
    <p:extLst>
      <p:ext uri="{BB962C8B-B14F-4D97-AF65-F5344CB8AC3E}">
        <p14:creationId xmlns:p14="http://schemas.microsoft.com/office/powerpoint/2010/main" val="940482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66962-5A1D-4A08-940D-6D1FB76767FB}"/>
              </a:ext>
            </a:extLst>
          </p:cNvPr>
          <p:cNvSpPr>
            <a:spLocks noGrp="1"/>
          </p:cNvSpPr>
          <p:nvPr>
            <p:ph type="title"/>
          </p:nvPr>
        </p:nvSpPr>
        <p:spPr>
          <a:solidFill>
            <a:schemeClr val="accent1">
              <a:lumMod val="50000"/>
            </a:schemeClr>
          </a:solidFill>
        </p:spPr>
        <p:txBody>
          <a:bodyPr/>
          <a:lstStyle/>
          <a:p>
            <a:r>
              <a:rPr lang="en-MY" b="1" dirty="0">
                <a:solidFill>
                  <a:schemeClr val="bg1"/>
                </a:solidFill>
              </a:rPr>
              <a:t>Objectives</a:t>
            </a:r>
          </a:p>
        </p:txBody>
      </p:sp>
      <p:sp>
        <p:nvSpPr>
          <p:cNvPr id="4" name="Content Placeholder 5">
            <a:extLst>
              <a:ext uri="{FF2B5EF4-FFF2-40B4-BE49-F238E27FC236}">
                <a16:creationId xmlns:a16="http://schemas.microsoft.com/office/drawing/2014/main" id="{A9791EFC-EEEC-4458-8FE9-22405F864DF7}"/>
              </a:ext>
            </a:extLst>
          </p:cNvPr>
          <p:cNvSpPr>
            <a:spLocks noGrp="1"/>
          </p:cNvSpPr>
          <p:nvPr>
            <p:ph idx="1"/>
          </p:nvPr>
        </p:nvSpPr>
        <p:spPr>
          <a:xfrm>
            <a:off x="838200" y="1979612"/>
            <a:ext cx="10515600" cy="2593975"/>
          </a:xfrm>
          <a:solidFill>
            <a:schemeClr val="accent1">
              <a:lumMod val="60000"/>
              <a:lumOff val="40000"/>
            </a:schemeClr>
          </a:solidFill>
        </p:spPr>
        <p:txBody>
          <a:bodyPr/>
          <a:lstStyle/>
          <a:p>
            <a:pPr>
              <a:lnSpc>
                <a:spcPct val="150000"/>
              </a:lnSpc>
              <a:buFont typeface="Wingdings" panose="05000000000000000000" pitchFamily="2" charset="2"/>
              <a:buChar char="v"/>
            </a:pPr>
            <a:r>
              <a:rPr lang="en-MY" dirty="0">
                <a:latin typeface="Times New Roman" panose="02020603050405020304" pitchFamily="18" charset="0"/>
                <a:cs typeface="Times New Roman" panose="02020603050405020304" pitchFamily="18" charset="0"/>
              </a:rPr>
              <a:t>To identify how expert diagnoses migraine.</a:t>
            </a:r>
            <a:endParaRPr lang="en-MY" dirty="0">
              <a:effectLst/>
              <a:latin typeface="Times New Roman" panose="02020603050405020304" pitchFamily="18" charset="0"/>
              <a:cs typeface="Times New Roman" panose="02020603050405020304" pitchFamily="18" charset="0"/>
            </a:endParaRPr>
          </a:p>
          <a:p>
            <a:pPr>
              <a:lnSpc>
                <a:spcPct val="150000"/>
              </a:lnSpc>
              <a:buFont typeface="Wingdings" panose="05000000000000000000" pitchFamily="2" charset="2"/>
              <a:buChar char="v"/>
            </a:pPr>
            <a:r>
              <a:rPr lang="en-MY" dirty="0">
                <a:latin typeface="Times New Roman" panose="02020603050405020304" pitchFamily="18" charset="0"/>
                <a:cs typeface="Times New Roman" panose="02020603050405020304" pitchFamily="18" charset="0"/>
              </a:rPr>
              <a:t>To develop a fuzzy expert system to diagnose migraine.</a:t>
            </a:r>
            <a:endParaRPr lang="en-MY" dirty="0">
              <a:effectLst/>
              <a:latin typeface="Times New Roman" panose="02020603050405020304" pitchFamily="18" charset="0"/>
              <a:cs typeface="Times New Roman" panose="02020603050405020304" pitchFamily="18" charset="0"/>
            </a:endParaRPr>
          </a:p>
          <a:p>
            <a:pPr>
              <a:lnSpc>
                <a:spcPct val="150000"/>
              </a:lnSpc>
              <a:buFont typeface="Wingdings" panose="05000000000000000000" pitchFamily="2" charset="2"/>
              <a:buChar char="v"/>
            </a:pPr>
            <a:r>
              <a:rPr lang="en-MY" dirty="0">
                <a:latin typeface="Times New Roman" panose="02020603050405020304" pitchFamily="18" charset="0"/>
                <a:cs typeface="Times New Roman" panose="02020603050405020304" pitchFamily="18" charset="0"/>
              </a:rPr>
              <a:t>To evaluate the functionality of the system in diagnosing the disease.</a:t>
            </a:r>
            <a:endParaRPr lang="en-MY"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515837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66962-5A1D-4A08-940D-6D1FB76767FB}"/>
              </a:ext>
            </a:extLst>
          </p:cNvPr>
          <p:cNvSpPr>
            <a:spLocks noGrp="1"/>
          </p:cNvSpPr>
          <p:nvPr>
            <p:ph type="title"/>
          </p:nvPr>
        </p:nvSpPr>
        <p:spPr>
          <a:solidFill>
            <a:schemeClr val="accent1">
              <a:lumMod val="50000"/>
            </a:schemeClr>
          </a:solidFill>
        </p:spPr>
        <p:txBody>
          <a:bodyPr/>
          <a:lstStyle/>
          <a:p>
            <a:r>
              <a:rPr lang="en-MY" b="1" dirty="0">
                <a:solidFill>
                  <a:schemeClr val="bg1"/>
                </a:solidFill>
              </a:rPr>
              <a:t>Scope</a:t>
            </a:r>
          </a:p>
        </p:txBody>
      </p:sp>
      <p:sp>
        <p:nvSpPr>
          <p:cNvPr id="4" name="Content Placeholder 5">
            <a:extLst>
              <a:ext uri="{FF2B5EF4-FFF2-40B4-BE49-F238E27FC236}">
                <a16:creationId xmlns:a16="http://schemas.microsoft.com/office/drawing/2014/main" id="{A9791EFC-EEEC-4458-8FE9-22405F864DF7}"/>
              </a:ext>
            </a:extLst>
          </p:cNvPr>
          <p:cNvSpPr>
            <a:spLocks noGrp="1"/>
          </p:cNvSpPr>
          <p:nvPr>
            <p:ph idx="1"/>
          </p:nvPr>
        </p:nvSpPr>
        <p:spPr>
          <a:xfrm>
            <a:off x="838200" y="1825625"/>
            <a:ext cx="10515600" cy="3060276"/>
          </a:xfrm>
          <a:solidFill>
            <a:schemeClr val="accent1">
              <a:lumMod val="40000"/>
              <a:lumOff val="60000"/>
            </a:schemeClr>
          </a:solidFill>
        </p:spPr>
        <p:txBody>
          <a:bodyPr/>
          <a:lstStyle/>
          <a:p>
            <a:endParaRPr lang="en-MY" dirty="0"/>
          </a:p>
        </p:txBody>
      </p:sp>
      <p:graphicFrame>
        <p:nvGraphicFramePr>
          <p:cNvPr id="5" name="Table 4">
            <a:extLst>
              <a:ext uri="{FF2B5EF4-FFF2-40B4-BE49-F238E27FC236}">
                <a16:creationId xmlns:a16="http://schemas.microsoft.com/office/drawing/2014/main" id="{BF3931A1-55B0-4191-A215-74F119ECAFB2}"/>
              </a:ext>
            </a:extLst>
          </p:cNvPr>
          <p:cNvGraphicFramePr>
            <a:graphicFrameLocks/>
          </p:cNvGraphicFramePr>
          <p:nvPr>
            <p:extLst>
              <p:ext uri="{D42A27DB-BD31-4B8C-83A1-F6EECF244321}">
                <p14:modId xmlns:p14="http://schemas.microsoft.com/office/powerpoint/2010/main" val="1270168089"/>
              </p:ext>
            </p:extLst>
          </p:nvPr>
        </p:nvGraphicFramePr>
        <p:xfrm>
          <a:off x="838200" y="1851023"/>
          <a:ext cx="10515600" cy="3034878"/>
        </p:xfrm>
        <a:graphic>
          <a:graphicData uri="http://schemas.openxmlformats.org/drawingml/2006/table">
            <a:tbl>
              <a:tblPr firstRow="1" bandRow="1">
                <a:tableStyleId>{5C22544A-7EE6-4342-B048-85BDC9FD1C3A}</a:tableStyleId>
              </a:tblPr>
              <a:tblGrid>
                <a:gridCol w="2001253">
                  <a:extLst>
                    <a:ext uri="{9D8B030D-6E8A-4147-A177-3AD203B41FA5}">
                      <a16:colId xmlns:a16="http://schemas.microsoft.com/office/drawing/2014/main" val="62236252"/>
                    </a:ext>
                  </a:extLst>
                </a:gridCol>
                <a:gridCol w="8514347">
                  <a:extLst>
                    <a:ext uri="{9D8B030D-6E8A-4147-A177-3AD203B41FA5}">
                      <a16:colId xmlns:a16="http://schemas.microsoft.com/office/drawing/2014/main" val="795119986"/>
                    </a:ext>
                  </a:extLst>
                </a:gridCol>
              </a:tblGrid>
              <a:tr h="523255">
                <a:tc>
                  <a:txBody>
                    <a:bodyPr/>
                    <a:lstStyle/>
                    <a:p>
                      <a:r>
                        <a:rPr lang="en-MY" sz="2400" dirty="0">
                          <a:latin typeface="Times New Roman" panose="02020603050405020304" pitchFamily="18" charset="0"/>
                          <a:cs typeface="Times New Roman" panose="02020603050405020304" pitchFamily="18" charset="0"/>
                        </a:rPr>
                        <a:t>ITEM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r>
                        <a:rPr lang="en-MY" sz="2400" dirty="0">
                          <a:latin typeface="Times New Roman" panose="02020603050405020304" pitchFamily="18" charset="0"/>
                          <a:cs typeface="Times New Roman" panose="02020603050405020304" pitchFamily="18" charset="0"/>
                        </a:rPr>
                        <a:t>DESCRIPTION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1139989600"/>
                  </a:ext>
                </a:extLst>
              </a:tr>
              <a:tr h="941858">
                <a:tc>
                  <a:txBody>
                    <a:bodyPr/>
                    <a:lstStyle/>
                    <a:p>
                      <a:r>
                        <a:rPr lang="en-MY" sz="2400" dirty="0">
                          <a:latin typeface="Times New Roman" panose="02020603050405020304" pitchFamily="18" charset="0"/>
                          <a:cs typeface="Times New Roman" panose="02020603050405020304" pitchFamily="18" charset="0"/>
                        </a:rPr>
                        <a:t>User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MY" sz="2400" kern="1200" dirty="0">
                          <a:solidFill>
                            <a:schemeClr val="dk1"/>
                          </a:solidFill>
                          <a:effectLst/>
                          <a:latin typeface="Times New Roman" panose="02020603050405020304" pitchFamily="18" charset="0"/>
                          <a:ea typeface="+mn-ea"/>
                          <a:cs typeface="Times New Roman" panose="02020603050405020304" pitchFamily="18" charset="0"/>
                        </a:rPr>
                        <a:t>People who want to identify the cause of the symptoms whether it is indeed migraine or not.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18082737"/>
                  </a:ext>
                </a:extLst>
              </a:tr>
              <a:tr h="523255">
                <a:tc>
                  <a:txBody>
                    <a:bodyPr/>
                    <a:lstStyle/>
                    <a:p>
                      <a:r>
                        <a:rPr lang="en-MY" sz="2400" dirty="0">
                          <a:latin typeface="Times New Roman" panose="02020603050405020304" pitchFamily="18" charset="0"/>
                          <a:cs typeface="Times New Roman" panose="02020603050405020304" pitchFamily="18" charset="0"/>
                        </a:rPr>
                        <a:t>Data Used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r>
                        <a:rPr lang="en-MY" sz="2400" kern="1200" dirty="0">
                          <a:solidFill>
                            <a:schemeClr val="dk1"/>
                          </a:solidFill>
                          <a:effectLst/>
                          <a:latin typeface="Times New Roman" panose="02020603050405020304" pitchFamily="18" charset="0"/>
                          <a:ea typeface="+mn-ea"/>
                          <a:cs typeface="Times New Roman" panose="02020603050405020304" pitchFamily="18" charset="0"/>
                        </a:rPr>
                        <a:t>Extracted by doing interview with an expert in </a:t>
                      </a:r>
                      <a:r>
                        <a:rPr lang="en-MY" sz="2400" kern="1200" dirty="0" err="1">
                          <a:solidFill>
                            <a:schemeClr val="dk1"/>
                          </a:solidFill>
                          <a:effectLst/>
                          <a:latin typeface="Times New Roman" panose="02020603050405020304" pitchFamily="18" charset="0"/>
                          <a:ea typeface="+mn-ea"/>
                          <a:cs typeface="Times New Roman" panose="02020603050405020304" pitchFamily="18" charset="0"/>
                        </a:rPr>
                        <a:t>Klinik</a:t>
                      </a:r>
                      <a:r>
                        <a:rPr lang="en-MY" sz="2400" kern="1200" dirty="0">
                          <a:solidFill>
                            <a:schemeClr val="dk1"/>
                          </a:solidFill>
                          <a:effectLst/>
                          <a:latin typeface="Times New Roman" panose="02020603050405020304" pitchFamily="18" charset="0"/>
                          <a:ea typeface="+mn-ea"/>
                          <a:cs typeface="Times New Roman" panose="02020603050405020304" pitchFamily="18" charset="0"/>
                        </a:rPr>
                        <a:t> </a:t>
                      </a:r>
                      <a:r>
                        <a:rPr lang="en-MY" sz="2400" kern="1200" dirty="0" err="1">
                          <a:solidFill>
                            <a:schemeClr val="dk1"/>
                          </a:solidFill>
                          <a:effectLst/>
                          <a:latin typeface="Times New Roman" panose="02020603050405020304" pitchFamily="18" charset="0"/>
                          <a:ea typeface="+mn-ea"/>
                          <a:cs typeface="Times New Roman" panose="02020603050405020304" pitchFamily="18" charset="0"/>
                        </a:rPr>
                        <a:t>Nuraeen</a:t>
                      </a:r>
                      <a:r>
                        <a:rPr lang="en-MY" sz="2400" kern="1200" dirty="0">
                          <a:solidFill>
                            <a:schemeClr val="dk1"/>
                          </a:solidFill>
                          <a:effectLst/>
                          <a:latin typeface="Times New Roman" panose="02020603050405020304" pitchFamily="18" charset="0"/>
                          <a:ea typeface="+mn-ea"/>
                          <a:cs typeface="Times New Roman" panose="02020603050405020304" pitchFamily="18" charset="0"/>
                        </a:rPr>
                        <a:t>.</a:t>
                      </a:r>
                      <a:endParaRPr lang="en-MY"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3834175689"/>
                  </a:ext>
                </a:extLst>
              </a:tr>
              <a:tr h="523255">
                <a:tc>
                  <a:txBody>
                    <a:bodyPr/>
                    <a:lstStyle/>
                    <a:p>
                      <a:r>
                        <a:rPr lang="en-MY" sz="2400" dirty="0">
                          <a:latin typeface="Times New Roman" panose="02020603050405020304" pitchFamily="18" charset="0"/>
                          <a:cs typeface="Times New Roman" panose="02020603050405020304" pitchFamily="18" charset="0"/>
                        </a:rPr>
                        <a:t>Method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r>
                        <a:rPr lang="en-MY" sz="2400" dirty="0">
                          <a:latin typeface="Times New Roman" panose="02020603050405020304" pitchFamily="18" charset="0"/>
                          <a:cs typeface="Times New Roman" panose="02020603050405020304" pitchFamily="18" charset="0"/>
                        </a:rPr>
                        <a:t>Fuzzy Expert System.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3833981505"/>
                  </a:ext>
                </a:extLst>
              </a:tr>
              <a:tr h="523255">
                <a:tc>
                  <a:txBody>
                    <a:bodyPr/>
                    <a:lstStyle/>
                    <a:p>
                      <a:r>
                        <a:rPr lang="en-MY" sz="2400" dirty="0">
                          <a:latin typeface="Times New Roman" panose="02020603050405020304" pitchFamily="18" charset="0"/>
                          <a:cs typeface="Times New Roman" panose="02020603050405020304" pitchFamily="18" charset="0"/>
                        </a:rPr>
                        <a:t>Evaluation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r>
                        <a:rPr lang="en-MY" sz="2400" dirty="0">
                          <a:latin typeface="Times New Roman" panose="02020603050405020304" pitchFamily="18" charset="0"/>
                          <a:cs typeface="Times New Roman" panose="02020603050405020304" pitchFamily="18" charset="0"/>
                        </a:rPr>
                        <a:t>Test the functionality of the system.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197222876"/>
                  </a:ext>
                </a:extLst>
              </a:tr>
            </a:tbl>
          </a:graphicData>
        </a:graphic>
      </p:graphicFrame>
    </p:spTree>
    <p:extLst>
      <p:ext uri="{BB962C8B-B14F-4D97-AF65-F5344CB8AC3E}">
        <p14:creationId xmlns:p14="http://schemas.microsoft.com/office/powerpoint/2010/main" val="16076411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66962-5A1D-4A08-940D-6D1FB76767FB}"/>
              </a:ext>
            </a:extLst>
          </p:cNvPr>
          <p:cNvSpPr>
            <a:spLocks noGrp="1"/>
          </p:cNvSpPr>
          <p:nvPr>
            <p:ph type="title"/>
          </p:nvPr>
        </p:nvSpPr>
        <p:spPr>
          <a:xfrm>
            <a:off x="163643" y="116744"/>
            <a:ext cx="11775006" cy="782665"/>
          </a:xfrm>
          <a:solidFill>
            <a:schemeClr val="accent1">
              <a:lumMod val="50000"/>
            </a:schemeClr>
          </a:solidFill>
        </p:spPr>
        <p:txBody>
          <a:bodyPr>
            <a:normAutofit/>
          </a:bodyPr>
          <a:lstStyle/>
          <a:p>
            <a:r>
              <a:rPr lang="en-MY" b="1" dirty="0">
                <a:solidFill>
                  <a:schemeClr val="bg1"/>
                </a:solidFill>
              </a:rPr>
              <a:t>Application using Fuzzy System</a:t>
            </a:r>
          </a:p>
        </p:txBody>
      </p:sp>
      <p:pic>
        <p:nvPicPr>
          <p:cNvPr id="5" name="Content Placeholder 4">
            <a:extLst>
              <a:ext uri="{FF2B5EF4-FFF2-40B4-BE49-F238E27FC236}">
                <a16:creationId xmlns:a16="http://schemas.microsoft.com/office/drawing/2014/main" id="{4243AF37-D1D3-4838-BF09-15DD7A37EBE2}"/>
              </a:ext>
            </a:extLst>
          </p:cNvPr>
          <p:cNvPicPr>
            <a:picLocks noGrp="1" noChangeAspect="1"/>
          </p:cNvPicPr>
          <p:nvPr>
            <p:ph idx="1"/>
          </p:nvPr>
        </p:nvPicPr>
        <p:blipFill>
          <a:blip r:embed="rId2"/>
          <a:stretch>
            <a:fillRect/>
          </a:stretch>
        </p:blipFill>
        <p:spPr>
          <a:xfrm>
            <a:off x="163643" y="1026827"/>
            <a:ext cx="11775006" cy="5714428"/>
          </a:xfrm>
          <a:solidFill>
            <a:schemeClr val="accent1">
              <a:lumMod val="40000"/>
              <a:lumOff val="60000"/>
            </a:schemeClr>
          </a:solidFill>
        </p:spPr>
      </p:pic>
    </p:spTree>
    <p:extLst>
      <p:ext uri="{BB962C8B-B14F-4D97-AF65-F5344CB8AC3E}">
        <p14:creationId xmlns:p14="http://schemas.microsoft.com/office/powerpoint/2010/main" val="3653503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66962-5A1D-4A08-940D-6D1FB76767FB}"/>
              </a:ext>
            </a:extLst>
          </p:cNvPr>
          <p:cNvSpPr>
            <a:spLocks noGrp="1"/>
          </p:cNvSpPr>
          <p:nvPr>
            <p:ph type="title"/>
          </p:nvPr>
        </p:nvSpPr>
        <p:spPr>
          <a:xfrm>
            <a:off x="118673" y="23623"/>
            <a:ext cx="11842230" cy="620954"/>
          </a:xfrm>
          <a:solidFill>
            <a:schemeClr val="accent1">
              <a:lumMod val="50000"/>
            </a:schemeClr>
          </a:solidFill>
        </p:spPr>
        <p:txBody>
          <a:bodyPr>
            <a:noAutofit/>
          </a:bodyPr>
          <a:lstStyle/>
          <a:p>
            <a:r>
              <a:rPr lang="en-MY" sz="3200" b="1" dirty="0">
                <a:solidFill>
                  <a:schemeClr val="bg1"/>
                </a:solidFill>
              </a:rPr>
              <a:t>Migraine Diagnosis using Fuzzy Expert System Conceptual Framework</a:t>
            </a:r>
          </a:p>
        </p:txBody>
      </p:sp>
      <p:pic>
        <p:nvPicPr>
          <p:cNvPr id="5" name="Content Placeholder 4">
            <a:extLst>
              <a:ext uri="{FF2B5EF4-FFF2-40B4-BE49-F238E27FC236}">
                <a16:creationId xmlns:a16="http://schemas.microsoft.com/office/drawing/2014/main" id="{A69A7D0B-3DF1-456B-9C06-CFC1493E10C8}"/>
              </a:ext>
            </a:extLst>
          </p:cNvPr>
          <p:cNvPicPr>
            <a:picLocks noGrp="1" noChangeAspect="1"/>
          </p:cNvPicPr>
          <p:nvPr>
            <p:ph idx="1"/>
          </p:nvPr>
        </p:nvPicPr>
        <p:blipFill>
          <a:blip r:embed="rId2"/>
          <a:stretch>
            <a:fillRect/>
          </a:stretch>
        </p:blipFill>
        <p:spPr>
          <a:xfrm>
            <a:off x="118672" y="749508"/>
            <a:ext cx="11842230" cy="5988005"/>
          </a:xfrm>
          <a:prstGeom prst="rect">
            <a:avLst/>
          </a:prstGeom>
        </p:spPr>
      </p:pic>
    </p:spTree>
    <p:extLst>
      <p:ext uri="{BB962C8B-B14F-4D97-AF65-F5344CB8AC3E}">
        <p14:creationId xmlns:p14="http://schemas.microsoft.com/office/powerpoint/2010/main" val="17193084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66962-5A1D-4A08-940D-6D1FB76767FB}"/>
              </a:ext>
            </a:extLst>
          </p:cNvPr>
          <p:cNvSpPr>
            <a:spLocks noGrp="1"/>
          </p:cNvSpPr>
          <p:nvPr>
            <p:ph type="title"/>
          </p:nvPr>
        </p:nvSpPr>
        <p:spPr>
          <a:xfrm>
            <a:off x="164892" y="68573"/>
            <a:ext cx="11902190" cy="680214"/>
          </a:xfrm>
          <a:solidFill>
            <a:schemeClr val="accent1">
              <a:lumMod val="50000"/>
            </a:schemeClr>
          </a:solidFill>
        </p:spPr>
        <p:txBody>
          <a:bodyPr>
            <a:normAutofit fontScale="90000"/>
          </a:bodyPr>
          <a:lstStyle/>
          <a:p>
            <a:r>
              <a:rPr lang="en-MY" sz="3600" b="1" dirty="0">
                <a:solidFill>
                  <a:schemeClr val="bg1"/>
                </a:solidFill>
              </a:rPr>
              <a:t>Migraine Diagnosis using Fuzzy Expert System Methodology Framework</a:t>
            </a:r>
          </a:p>
        </p:txBody>
      </p:sp>
      <p:sp>
        <p:nvSpPr>
          <p:cNvPr id="6" name="Content Placeholder 5">
            <a:extLst>
              <a:ext uri="{FF2B5EF4-FFF2-40B4-BE49-F238E27FC236}">
                <a16:creationId xmlns:a16="http://schemas.microsoft.com/office/drawing/2014/main" id="{A5465B2F-ABEB-4C61-95FA-587B0792D621}"/>
              </a:ext>
            </a:extLst>
          </p:cNvPr>
          <p:cNvSpPr>
            <a:spLocks noGrp="1"/>
          </p:cNvSpPr>
          <p:nvPr>
            <p:ph idx="1"/>
          </p:nvPr>
        </p:nvSpPr>
        <p:spPr/>
        <p:txBody>
          <a:bodyPr/>
          <a:lstStyle/>
          <a:p>
            <a:endParaRPr lang="en-MY"/>
          </a:p>
        </p:txBody>
      </p:sp>
      <p:pic>
        <p:nvPicPr>
          <p:cNvPr id="7" name="Content Placeholder 3">
            <a:extLst>
              <a:ext uri="{FF2B5EF4-FFF2-40B4-BE49-F238E27FC236}">
                <a16:creationId xmlns:a16="http://schemas.microsoft.com/office/drawing/2014/main" id="{605B5B7C-200D-4C4B-BDD2-B80D3120AD93}"/>
              </a:ext>
            </a:extLst>
          </p:cNvPr>
          <p:cNvPicPr>
            <a:picLocks noChangeAspect="1"/>
          </p:cNvPicPr>
          <p:nvPr/>
        </p:nvPicPr>
        <p:blipFill>
          <a:blip r:embed="rId2"/>
          <a:stretch>
            <a:fillRect/>
          </a:stretch>
        </p:blipFill>
        <p:spPr>
          <a:xfrm>
            <a:off x="164892" y="793758"/>
            <a:ext cx="11902190" cy="5995670"/>
          </a:xfrm>
          <a:prstGeom prst="rect">
            <a:avLst/>
          </a:prstGeom>
        </p:spPr>
      </p:pic>
    </p:spTree>
    <p:extLst>
      <p:ext uri="{BB962C8B-B14F-4D97-AF65-F5344CB8AC3E}">
        <p14:creationId xmlns:p14="http://schemas.microsoft.com/office/powerpoint/2010/main" val="35772643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66962-5A1D-4A08-940D-6D1FB76767FB}"/>
              </a:ext>
            </a:extLst>
          </p:cNvPr>
          <p:cNvSpPr>
            <a:spLocks noGrp="1"/>
          </p:cNvSpPr>
          <p:nvPr>
            <p:ph type="title"/>
          </p:nvPr>
        </p:nvSpPr>
        <p:spPr>
          <a:solidFill>
            <a:schemeClr val="accent1">
              <a:lumMod val="50000"/>
            </a:schemeClr>
          </a:solidFill>
        </p:spPr>
        <p:txBody>
          <a:bodyPr/>
          <a:lstStyle/>
          <a:p>
            <a:r>
              <a:rPr lang="en-MY" b="1" dirty="0">
                <a:solidFill>
                  <a:schemeClr val="bg1"/>
                </a:solidFill>
              </a:rPr>
              <a:t>Analysis Phase: Data Collection</a:t>
            </a:r>
          </a:p>
        </p:txBody>
      </p:sp>
      <p:pic>
        <p:nvPicPr>
          <p:cNvPr id="5" name="Content Placeholder 4">
            <a:extLst>
              <a:ext uri="{FF2B5EF4-FFF2-40B4-BE49-F238E27FC236}">
                <a16:creationId xmlns:a16="http://schemas.microsoft.com/office/drawing/2014/main" id="{BA444789-4B9E-4F4F-AE44-0F1341163D52}"/>
              </a:ext>
            </a:extLst>
          </p:cNvPr>
          <p:cNvPicPr>
            <a:picLocks noGrp="1" noChangeAspect="1"/>
          </p:cNvPicPr>
          <p:nvPr>
            <p:ph idx="1"/>
          </p:nvPr>
        </p:nvPicPr>
        <p:blipFill>
          <a:blip r:embed="rId2"/>
          <a:stretch>
            <a:fillRect/>
          </a:stretch>
        </p:blipFill>
        <p:spPr>
          <a:xfrm>
            <a:off x="2017422" y="2231223"/>
            <a:ext cx="8157155" cy="3060457"/>
          </a:xfrm>
          <a:prstGeom prst="rect">
            <a:avLst/>
          </a:prstGeom>
          <a:solidFill>
            <a:schemeClr val="bg2"/>
          </a:solidFill>
        </p:spPr>
      </p:pic>
    </p:spTree>
    <p:extLst>
      <p:ext uri="{BB962C8B-B14F-4D97-AF65-F5344CB8AC3E}">
        <p14:creationId xmlns:p14="http://schemas.microsoft.com/office/powerpoint/2010/main" val="9129407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66962-5A1D-4A08-940D-6D1FB76767FB}"/>
              </a:ext>
            </a:extLst>
          </p:cNvPr>
          <p:cNvSpPr>
            <a:spLocks noGrp="1"/>
          </p:cNvSpPr>
          <p:nvPr>
            <p:ph type="title"/>
          </p:nvPr>
        </p:nvSpPr>
        <p:spPr>
          <a:xfrm>
            <a:off x="164891" y="89407"/>
            <a:ext cx="11827239" cy="551436"/>
          </a:xfrm>
          <a:solidFill>
            <a:schemeClr val="accent1">
              <a:lumMod val="50000"/>
            </a:schemeClr>
          </a:solidFill>
        </p:spPr>
        <p:txBody>
          <a:bodyPr>
            <a:noAutofit/>
          </a:bodyPr>
          <a:lstStyle/>
          <a:p>
            <a:r>
              <a:rPr lang="en-MY" sz="3600" b="1" dirty="0">
                <a:solidFill>
                  <a:schemeClr val="bg1"/>
                </a:solidFill>
              </a:rPr>
              <a:t>Analysis Phase: Data Preparation (Raw Data)</a:t>
            </a:r>
          </a:p>
        </p:txBody>
      </p:sp>
      <p:graphicFrame>
        <p:nvGraphicFramePr>
          <p:cNvPr id="3" name="Content Placeholder 2">
            <a:extLst>
              <a:ext uri="{FF2B5EF4-FFF2-40B4-BE49-F238E27FC236}">
                <a16:creationId xmlns:a16="http://schemas.microsoft.com/office/drawing/2014/main" id="{2126DA72-18E8-432E-B944-A3C5ED8D4AD4}"/>
              </a:ext>
            </a:extLst>
          </p:cNvPr>
          <p:cNvGraphicFramePr>
            <a:graphicFrameLocks noGrp="1"/>
          </p:cNvGraphicFramePr>
          <p:nvPr>
            <p:ph idx="1"/>
            <p:extLst>
              <p:ext uri="{D42A27DB-BD31-4B8C-83A1-F6EECF244321}">
                <p14:modId xmlns:p14="http://schemas.microsoft.com/office/powerpoint/2010/main" val="1144024531"/>
              </p:ext>
            </p:extLst>
          </p:nvPr>
        </p:nvGraphicFramePr>
        <p:xfrm>
          <a:off x="164890" y="788987"/>
          <a:ext cx="6055326" cy="5913913"/>
        </p:xfrm>
        <a:graphic>
          <a:graphicData uri="http://schemas.openxmlformats.org/drawingml/2006/table">
            <a:tbl>
              <a:tblPr firstRow="1" firstCol="1" bandRow="1">
                <a:tableStyleId>{5C22544A-7EE6-4342-B048-85BDC9FD1C3A}</a:tableStyleId>
              </a:tblPr>
              <a:tblGrid>
                <a:gridCol w="2480496">
                  <a:extLst>
                    <a:ext uri="{9D8B030D-6E8A-4147-A177-3AD203B41FA5}">
                      <a16:colId xmlns:a16="http://schemas.microsoft.com/office/drawing/2014/main" val="3826757117"/>
                    </a:ext>
                  </a:extLst>
                </a:gridCol>
                <a:gridCol w="2042760">
                  <a:extLst>
                    <a:ext uri="{9D8B030D-6E8A-4147-A177-3AD203B41FA5}">
                      <a16:colId xmlns:a16="http://schemas.microsoft.com/office/drawing/2014/main" val="7130840"/>
                    </a:ext>
                  </a:extLst>
                </a:gridCol>
                <a:gridCol w="1532070">
                  <a:extLst>
                    <a:ext uri="{9D8B030D-6E8A-4147-A177-3AD203B41FA5}">
                      <a16:colId xmlns:a16="http://schemas.microsoft.com/office/drawing/2014/main" val="1486420125"/>
                    </a:ext>
                  </a:extLst>
                </a:gridCol>
              </a:tblGrid>
              <a:tr h="439287">
                <a:tc>
                  <a:txBody>
                    <a:bodyPr/>
                    <a:lstStyle/>
                    <a:p>
                      <a:pPr>
                        <a:lnSpc>
                          <a:spcPct val="150000"/>
                        </a:lnSpc>
                        <a:spcAft>
                          <a:spcPts val="0"/>
                        </a:spcAft>
                      </a:pPr>
                      <a:r>
                        <a:rPr lang="en-MY" sz="1400" dirty="0">
                          <a:effectLst/>
                          <a:latin typeface="Aharoni" panose="02010803020104030203" pitchFamily="2" charset="-79"/>
                          <a:cs typeface="Aharoni" panose="02010803020104030203" pitchFamily="2" charset="-79"/>
                        </a:rPr>
                        <a:t>Linguistic variables (input)</a:t>
                      </a:r>
                      <a:endParaRPr lang="en-MY" sz="1600" dirty="0">
                        <a:effectLst/>
                        <a:latin typeface="Aharoni" panose="02010803020104030203" pitchFamily="2" charset="-79"/>
                        <a:ea typeface="Malgun Gothic" panose="020B0503020000020004" pitchFamily="34" charset="-127"/>
                        <a:cs typeface="Aharoni" panose="02010803020104030203" pitchFamily="2" charset="-79"/>
                      </a:endParaRPr>
                    </a:p>
                  </a:txBody>
                  <a:tcPr marL="55760" marR="55760" marT="0" marB="0"/>
                </a:tc>
                <a:tc>
                  <a:txBody>
                    <a:bodyPr/>
                    <a:lstStyle/>
                    <a:p>
                      <a:pPr>
                        <a:lnSpc>
                          <a:spcPct val="150000"/>
                        </a:lnSpc>
                        <a:spcAft>
                          <a:spcPts val="0"/>
                        </a:spcAft>
                      </a:pPr>
                      <a:r>
                        <a:rPr lang="en-MY" sz="1400">
                          <a:effectLst/>
                          <a:latin typeface="Aharoni" panose="02010803020104030203" pitchFamily="2" charset="-79"/>
                          <a:cs typeface="Aharoni" panose="02010803020104030203" pitchFamily="2" charset="-79"/>
                        </a:rPr>
                        <a:t>Linguistic values</a:t>
                      </a:r>
                      <a:endParaRPr lang="en-MY" sz="1600">
                        <a:effectLst/>
                        <a:latin typeface="Aharoni" panose="02010803020104030203" pitchFamily="2" charset="-79"/>
                        <a:ea typeface="Malgun Gothic" panose="020B0503020000020004" pitchFamily="34" charset="-127"/>
                        <a:cs typeface="Aharoni" panose="02010803020104030203" pitchFamily="2" charset="-79"/>
                      </a:endParaRPr>
                    </a:p>
                  </a:txBody>
                  <a:tcPr marL="55760" marR="55760" marT="0" marB="0"/>
                </a:tc>
                <a:tc>
                  <a:txBody>
                    <a:bodyPr/>
                    <a:lstStyle/>
                    <a:p>
                      <a:pPr>
                        <a:lnSpc>
                          <a:spcPct val="150000"/>
                        </a:lnSpc>
                        <a:spcAft>
                          <a:spcPts val="0"/>
                        </a:spcAft>
                      </a:pPr>
                      <a:r>
                        <a:rPr lang="en-MY" sz="1400" dirty="0">
                          <a:effectLst/>
                          <a:latin typeface="Aharoni" panose="02010803020104030203" pitchFamily="2" charset="-79"/>
                          <a:cs typeface="Aharoni" panose="02010803020104030203" pitchFamily="2" charset="-79"/>
                        </a:rPr>
                        <a:t>Range</a:t>
                      </a:r>
                      <a:endParaRPr lang="en-MY" sz="1600" dirty="0">
                        <a:effectLst/>
                        <a:latin typeface="Aharoni" panose="02010803020104030203" pitchFamily="2" charset="-79"/>
                        <a:ea typeface="Malgun Gothic" panose="020B0503020000020004" pitchFamily="34" charset="-127"/>
                        <a:cs typeface="Aharoni" panose="02010803020104030203" pitchFamily="2" charset="-79"/>
                      </a:endParaRPr>
                    </a:p>
                  </a:txBody>
                  <a:tcPr marL="55760" marR="55760" marT="0" marB="0"/>
                </a:tc>
                <a:extLst>
                  <a:ext uri="{0D108BD9-81ED-4DB2-BD59-A6C34878D82A}">
                    <a16:rowId xmlns:a16="http://schemas.microsoft.com/office/drawing/2014/main" val="2569873971"/>
                  </a:ext>
                </a:extLst>
              </a:tr>
              <a:tr h="392255">
                <a:tc rowSpan="4">
                  <a:txBody>
                    <a:bodyPr/>
                    <a:lstStyle/>
                    <a:p>
                      <a:pPr>
                        <a:lnSpc>
                          <a:spcPct val="150000"/>
                        </a:lnSpc>
                        <a:spcAft>
                          <a:spcPts val="0"/>
                        </a:spcAft>
                      </a:pPr>
                      <a:r>
                        <a:rPr lang="en-MY" sz="1400">
                          <a:effectLst/>
                        </a:rPr>
                        <a:t>Intensity of headache</a:t>
                      </a:r>
                      <a:endParaRPr lang="en-MY" sz="1600">
                        <a:effectLst/>
                        <a:latin typeface="Times New Roman" panose="02020603050405020304" pitchFamily="18" charset="0"/>
                        <a:ea typeface="Malgun Gothic" panose="020B0503020000020004" pitchFamily="34" charset="-127"/>
                        <a:cs typeface="Arial" panose="020B0604020202020204" pitchFamily="34" charset="0"/>
                      </a:endParaRPr>
                    </a:p>
                  </a:txBody>
                  <a:tcPr marL="55760" marR="55760" marT="0" marB="0"/>
                </a:tc>
                <a:tc>
                  <a:txBody>
                    <a:bodyPr/>
                    <a:lstStyle/>
                    <a:p>
                      <a:pPr>
                        <a:lnSpc>
                          <a:spcPct val="150000"/>
                        </a:lnSpc>
                        <a:spcAft>
                          <a:spcPts val="0"/>
                        </a:spcAft>
                      </a:pPr>
                      <a:r>
                        <a:rPr lang="en-MY" sz="1400">
                          <a:effectLst/>
                        </a:rPr>
                        <a:t>Very Mild </a:t>
                      </a:r>
                      <a:endParaRPr lang="en-MY" sz="1600">
                        <a:effectLst/>
                        <a:latin typeface="Times New Roman" panose="02020603050405020304" pitchFamily="18" charset="0"/>
                        <a:ea typeface="Malgun Gothic" panose="020B0503020000020004" pitchFamily="34" charset="-127"/>
                        <a:cs typeface="Arial" panose="020B0604020202020204" pitchFamily="34" charset="0"/>
                      </a:endParaRPr>
                    </a:p>
                  </a:txBody>
                  <a:tcPr marL="55760" marR="55760" marT="0" marB="0"/>
                </a:tc>
                <a:tc>
                  <a:txBody>
                    <a:bodyPr/>
                    <a:lstStyle/>
                    <a:p>
                      <a:pPr>
                        <a:lnSpc>
                          <a:spcPct val="150000"/>
                        </a:lnSpc>
                        <a:spcAft>
                          <a:spcPts val="0"/>
                        </a:spcAft>
                      </a:pPr>
                      <a:r>
                        <a:rPr lang="en-MY" sz="1400">
                          <a:effectLst/>
                        </a:rPr>
                        <a:t>[0 – 0.1]</a:t>
                      </a:r>
                      <a:endParaRPr lang="en-MY" sz="1600">
                        <a:effectLst/>
                        <a:latin typeface="Times New Roman" panose="02020603050405020304" pitchFamily="18" charset="0"/>
                        <a:ea typeface="Malgun Gothic" panose="020B0503020000020004" pitchFamily="34" charset="-127"/>
                        <a:cs typeface="Arial" panose="020B0604020202020204" pitchFamily="34" charset="0"/>
                      </a:endParaRPr>
                    </a:p>
                  </a:txBody>
                  <a:tcPr marL="55760" marR="55760" marT="0" marB="0"/>
                </a:tc>
                <a:extLst>
                  <a:ext uri="{0D108BD9-81ED-4DB2-BD59-A6C34878D82A}">
                    <a16:rowId xmlns:a16="http://schemas.microsoft.com/office/drawing/2014/main" val="3000337202"/>
                  </a:ext>
                </a:extLst>
              </a:tr>
              <a:tr h="397899">
                <a:tc vMerge="1">
                  <a:txBody>
                    <a:bodyPr/>
                    <a:lstStyle/>
                    <a:p>
                      <a:endParaRPr lang="en-MY"/>
                    </a:p>
                  </a:txBody>
                  <a:tcPr/>
                </a:tc>
                <a:tc>
                  <a:txBody>
                    <a:bodyPr/>
                    <a:lstStyle/>
                    <a:p>
                      <a:pPr>
                        <a:lnSpc>
                          <a:spcPct val="150000"/>
                        </a:lnSpc>
                        <a:spcAft>
                          <a:spcPts val="0"/>
                        </a:spcAft>
                      </a:pPr>
                      <a:r>
                        <a:rPr lang="en-MY" sz="1400">
                          <a:effectLst/>
                        </a:rPr>
                        <a:t>Mild</a:t>
                      </a:r>
                      <a:endParaRPr lang="en-MY" sz="1600">
                        <a:effectLst/>
                        <a:latin typeface="Times New Roman" panose="02020603050405020304" pitchFamily="18" charset="0"/>
                        <a:ea typeface="Malgun Gothic" panose="020B0503020000020004" pitchFamily="34" charset="-127"/>
                        <a:cs typeface="Arial" panose="020B0604020202020204" pitchFamily="34" charset="0"/>
                      </a:endParaRPr>
                    </a:p>
                  </a:txBody>
                  <a:tcPr marL="55760" marR="55760" marT="0" marB="0"/>
                </a:tc>
                <a:tc>
                  <a:txBody>
                    <a:bodyPr/>
                    <a:lstStyle/>
                    <a:p>
                      <a:pPr>
                        <a:lnSpc>
                          <a:spcPct val="150000"/>
                        </a:lnSpc>
                        <a:spcAft>
                          <a:spcPts val="0"/>
                        </a:spcAft>
                      </a:pPr>
                      <a:r>
                        <a:rPr lang="en-MY" sz="1400">
                          <a:effectLst/>
                        </a:rPr>
                        <a:t>[0.1 – 0.4]</a:t>
                      </a:r>
                      <a:endParaRPr lang="en-MY" sz="1600">
                        <a:effectLst/>
                        <a:latin typeface="Times New Roman" panose="02020603050405020304" pitchFamily="18" charset="0"/>
                        <a:ea typeface="Malgun Gothic" panose="020B0503020000020004" pitchFamily="34" charset="-127"/>
                        <a:cs typeface="Arial" panose="020B0604020202020204" pitchFamily="34" charset="0"/>
                      </a:endParaRPr>
                    </a:p>
                  </a:txBody>
                  <a:tcPr marL="55760" marR="55760" marT="0" marB="0"/>
                </a:tc>
                <a:extLst>
                  <a:ext uri="{0D108BD9-81ED-4DB2-BD59-A6C34878D82A}">
                    <a16:rowId xmlns:a16="http://schemas.microsoft.com/office/drawing/2014/main" val="65765353"/>
                  </a:ext>
                </a:extLst>
              </a:tr>
              <a:tr h="389431">
                <a:tc vMerge="1">
                  <a:txBody>
                    <a:bodyPr/>
                    <a:lstStyle/>
                    <a:p>
                      <a:endParaRPr lang="en-MY"/>
                    </a:p>
                  </a:txBody>
                  <a:tcPr/>
                </a:tc>
                <a:tc>
                  <a:txBody>
                    <a:bodyPr/>
                    <a:lstStyle/>
                    <a:p>
                      <a:pPr>
                        <a:lnSpc>
                          <a:spcPct val="150000"/>
                        </a:lnSpc>
                        <a:spcAft>
                          <a:spcPts val="0"/>
                        </a:spcAft>
                      </a:pPr>
                      <a:r>
                        <a:rPr lang="en-MY" sz="1400">
                          <a:effectLst/>
                        </a:rPr>
                        <a:t>Moderate </a:t>
                      </a:r>
                      <a:endParaRPr lang="en-MY" sz="1600">
                        <a:effectLst/>
                        <a:latin typeface="Times New Roman" panose="02020603050405020304" pitchFamily="18" charset="0"/>
                        <a:ea typeface="Malgun Gothic" panose="020B0503020000020004" pitchFamily="34" charset="-127"/>
                        <a:cs typeface="Arial" panose="020B0604020202020204" pitchFamily="34" charset="0"/>
                      </a:endParaRPr>
                    </a:p>
                  </a:txBody>
                  <a:tcPr marL="55760" marR="55760" marT="0" marB="0"/>
                </a:tc>
                <a:tc>
                  <a:txBody>
                    <a:bodyPr/>
                    <a:lstStyle/>
                    <a:p>
                      <a:pPr>
                        <a:lnSpc>
                          <a:spcPct val="150000"/>
                        </a:lnSpc>
                        <a:spcAft>
                          <a:spcPts val="0"/>
                        </a:spcAft>
                      </a:pPr>
                      <a:r>
                        <a:rPr lang="en-MY" sz="1400">
                          <a:effectLst/>
                        </a:rPr>
                        <a:t>[0.35 – 0.65]</a:t>
                      </a:r>
                      <a:endParaRPr lang="en-MY" sz="1600">
                        <a:effectLst/>
                        <a:latin typeface="Times New Roman" panose="02020603050405020304" pitchFamily="18" charset="0"/>
                        <a:ea typeface="Malgun Gothic" panose="020B0503020000020004" pitchFamily="34" charset="-127"/>
                        <a:cs typeface="Arial" panose="020B0604020202020204" pitchFamily="34" charset="0"/>
                      </a:endParaRPr>
                    </a:p>
                  </a:txBody>
                  <a:tcPr marL="55760" marR="55760" marT="0" marB="0"/>
                </a:tc>
                <a:extLst>
                  <a:ext uri="{0D108BD9-81ED-4DB2-BD59-A6C34878D82A}">
                    <a16:rowId xmlns:a16="http://schemas.microsoft.com/office/drawing/2014/main" val="2375847698"/>
                  </a:ext>
                </a:extLst>
              </a:tr>
              <a:tr h="395076">
                <a:tc vMerge="1">
                  <a:txBody>
                    <a:bodyPr/>
                    <a:lstStyle/>
                    <a:p>
                      <a:endParaRPr lang="en-MY"/>
                    </a:p>
                  </a:txBody>
                  <a:tcPr/>
                </a:tc>
                <a:tc>
                  <a:txBody>
                    <a:bodyPr/>
                    <a:lstStyle/>
                    <a:p>
                      <a:pPr>
                        <a:lnSpc>
                          <a:spcPct val="150000"/>
                        </a:lnSpc>
                        <a:spcAft>
                          <a:spcPts val="0"/>
                        </a:spcAft>
                      </a:pPr>
                      <a:r>
                        <a:rPr lang="en-MY" sz="1400">
                          <a:effectLst/>
                        </a:rPr>
                        <a:t>Severe</a:t>
                      </a:r>
                      <a:endParaRPr lang="en-MY" sz="1600">
                        <a:effectLst/>
                        <a:latin typeface="Times New Roman" panose="02020603050405020304" pitchFamily="18" charset="0"/>
                        <a:ea typeface="Malgun Gothic" panose="020B0503020000020004" pitchFamily="34" charset="-127"/>
                        <a:cs typeface="Arial" panose="020B0604020202020204" pitchFamily="34" charset="0"/>
                      </a:endParaRPr>
                    </a:p>
                  </a:txBody>
                  <a:tcPr marL="55760" marR="55760" marT="0" marB="0"/>
                </a:tc>
                <a:tc>
                  <a:txBody>
                    <a:bodyPr/>
                    <a:lstStyle/>
                    <a:p>
                      <a:pPr>
                        <a:lnSpc>
                          <a:spcPct val="150000"/>
                        </a:lnSpc>
                        <a:spcAft>
                          <a:spcPts val="0"/>
                        </a:spcAft>
                      </a:pPr>
                      <a:r>
                        <a:rPr lang="en-MY" sz="1400">
                          <a:effectLst/>
                        </a:rPr>
                        <a:t>[0.6 – 1]</a:t>
                      </a:r>
                      <a:endParaRPr lang="en-MY" sz="1600">
                        <a:effectLst/>
                        <a:latin typeface="Times New Roman" panose="02020603050405020304" pitchFamily="18" charset="0"/>
                        <a:ea typeface="Malgun Gothic" panose="020B0503020000020004" pitchFamily="34" charset="-127"/>
                        <a:cs typeface="Arial" panose="020B0604020202020204" pitchFamily="34" charset="0"/>
                      </a:endParaRPr>
                    </a:p>
                  </a:txBody>
                  <a:tcPr marL="55760" marR="55760" marT="0" marB="0"/>
                </a:tc>
                <a:extLst>
                  <a:ext uri="{0D108BD9-81ED-4DB2-BD59-A6C34878D82A}">
                    <a16:rowId xmlns:a16="http://schemas.microsoft.com/office/drawing/2014/main" val="2266292328"/>
                  </a:ext>
                </a:extLst>
              </a:tr>
              <a:tr h="388492">
                <a:tc rowSpan="4">
                  <a:txBody>
                    <a:bodyPr/>
                    <a:lstStyle/>
                    <a:p>
                      <a:pPr>
                        <a:lnSpc>
                          <a:spcPct val="150000"/>
                        </a:lnSpc>
                        <a:spcAft>
                          <a:spcPts val="0"/>
                        </a:spcAft>
                      </a:pPr>
                      <a:r>
                        <a:rPr lang="en-MY" sz="1400">
                          <a:effectLst/>
                        </a:rPr>
                        <a:t>Duration of headache</a:t>
                      </a:r>
                      <a:endParaRPr lang="en-MY" sz="1600">
                        <a:effectLst/>
                        <a:latin typeface="Times New Roman" panose="02020603050405020304" pitchFamily="18" charset="0"/>
                        <a:ea typeface="Malgun Gothic" panose="020B0503020000020004" pitchFamily="34" charset="-127"/>
                        <a:cs typeface="Arial" panose="020B0604020202020204" pitchFamily="34" charset="0"/>
                      </a:endParaRPr>
                    </a:p>
                  </a:txBody>
                  <a:tcPr marL="55760" marR="55760" marT="0" marB="0"/>
                </a:tc>
                <a:tc>
                  <a:txBody>
                    <a:bodyPr/>
                    <a:lstStyle/>
                    <a:p>
                      <a:pPr>
                        <a:lnSpc>
                          <a:spcPct val="150000"/>
                        </a:lnSpc>
                        <a:spcAft>
                          <a:spcPts val="0"/>
                        </a:spcAft>
                      </a:pPr>
                      <a:r>
                        <a:rPr lang="en-MY" sz="1400">
                          <a:effectLst/>
                        </a:rPr>
                        <a:t>Very Short </a:t>
                      </a:r>
                      <a:endParaRPr lang="en-MY" sz="1600">
                        <a:effectLst/>
                        <a:latin typeface="Times New Roman" panose="02020603050405020304" pitchFamily="18" charset="0"/>
                        <a:ea typeface="Malgun Gothic" panose="020B0503020000020004" pitchFamily="34" charset="-127"/>
                        <a:cs typeface="Arial" panose="020B0604020202020204" pitchFamily="34" charset="0"/>
                      </a:endParaRPr>
                    </a:p>
                  </a:txBody>
                  <a:tcPr marL="55760" marR="55760" marT="0" marB="0"/>
                </a:tc>
                <a:tc>
                  <a:txBody>
                    <a:bodyPr/>
                    <a:lstStyle/>
                    <a:p>
                      <a:pPr>
                        <a:lnSpc>
                          <a:spcPct val="150000"/>
                        </a:lnSpc>
                        <a:spcAft>
                          <a:spcPts val="0"/>
                        </a:spcAft>
                      </a:pPr>
                      <a:r>
                        <a:rPr lang="en-MY" sz="1400">
                          <a:effectLst/>
                        </a:rPr>
                        <a:t>[0 – 0.056]</a:t>
                      </a:r>
                      <a:endParaRPr lang="en-MY" sz="1600">
                        <a:effectLst/>
                        <a:latin typeface="Times New Roman" panose="02020603050405020304" pitchFamily="18" charset="0"/>
                        <a:ea typeface="Malgun Gothic" panose="020B0503020000020004" pitchFamily="34" charset="-127"/>
                        <a:cs typeface="Arial" panose="020B0604020202020204" pitchFamily="34" charset="0"/>
                      </a:endParaRPr>
                    </a:p>
                  </a:txBody>
                  <a:tcPr marL="55760" marR="55760" marT="0" marB="0"/>
                </a:tc>
                <a:extLst>
                  <a:ext uri="{0D108BD9-81ED-4DB2-BD59-A6C34878D82A}">
                    <a16:rowId xmlns:a16="http://schemas.microsoft.com/office/drawing/2014/main" val="652216782"/>
                  </a:ext>
                </a:extLst>
              </a:tr>
              <a:tr h="394135">
                <a:tc vMerge="1">
                  <a:txBody>
                    <a:bodyPr/>
                    <a:lstStyle/>
                    <a:p>
                      <a:endParaRPr lang="en-MY"/>
                    </a:p>
                  </a:txBody>
                  <a:tcPr/>
                </a:tc>
                <a:tc>
                  <a:txBody>
                    <a:bodyPr/>
                    <a:lstStyle/>
                    <a:p>
                      <a:pPr algn="justLow">
                        <a:lnSpc>
                          <a:spcPct val="150000"/>
                        </a:lnSpc>
                        <a:spcAft>
                          <a:spcPts val="0"/>
                        </a:spcAft>
                      </a:pPr>
                      <a:r>
                        <a:rPr lang="en-MY" sz="1400">
                          <a:effectLst/>
                        </a:rPr>
                        <a:t>Short</a:t>
                      </a:r>
                      <a:endParaRPr lang="en-MY" sz="1600">
                        <a:effectLst/>
                        <a:latin typeface="Times New Roman" panose="02020603050405020304" pitchFamily="18" charset="0"/>
                        <a:ea typeface="Malgun Gothic" panose="020B0503020000020004" pitchFamily="34" charset="-127"/>
                        <a:cs typeface="Arial" panose="020B0604020202020204" pitchFamily="34" charset="0"/>
                      </a:endParaRPr>
                    </a:p>
                  </a:txBody>
                  <a:tcPr marL="55760" marR="55760" marT="0" marB="0"/>
                </a:tc>
                <a:tc>
                  <a:txBody>
                    <a:bodyPr/>
                    <a:lstStyle/>
                    <a:p>
                      <a:pPr algn="justLow">
                        <a:lnSpc>
                          <a:spcPct val="150000"/>
                        </a:lnSpc>
                        <a:spcAft>
                          <a:spcPts val="0"/>
                        </a:spcAft>
                      </a:pPr>
                      <a:r>
                        <a:rPr lang="en-MY" sz="1400">
                          <a:effectLst/>
                        </a:rPr>
                        <a:t>[0.042 – 0.139]</a:t>
                      </a:r>
                      <a:endParaRPr lang="en-MY" sz="1600">
                        <a:effectLst/>
                        <a:latin typeface="Times New Roman" panose="02020603050405020304" pitchFamily="18" charset="0"/>
                        <a:ea typeface="Malgun Gothic" panose="020B0503020000020004" pitchFamily="34" charset="-127"/>
                        <a:cs typeface="Arial" panose="020B0604020202020204" pitchFamily="34" charset="0"/>
                      </a:endParaRPr>
                    </a:p>
                  </a:txBody>
                  <a:tcPr marL="55760" marR="55760" marT="0" marB="0"/>
                </a:tc>
                <a:extLst>
                  <a:ext uri="{0D108BD9-81ED-4DB2-BD59-A6C34878D82A}">
                    <a16:rowId xmlns:a16="http://schemas.microsoft.com/office/drawing/2014/main" val="4285408210"/>
                  </a:ext>
                </a:extLst>
              </a:tr>
              <a:tr h="385669">
                <a:tc vMerge="1">
                  <a:txBody>
                    <a:bodyPr/>
                    <a:lstStyle/>
                    <a:p>
                      <a:endParaRPr lang="en-MY"/>
                    </a:p>
                  </a:txBody>
                  <a:tcPr/>
                </a:tc>
                <a:tc>
                  <a:txBody>
                    <a:bodyPr/>
                    <a:lstStyle/>
                    <a:p>
                      <a:pPr algn="justLow">
                        <a:lnSpc>
                          <a:spcPct val="150000"/>
                        </a:lnSpc>
                        <a:spcAft>
                          <a:spcPts val="0"/>
                        </a:spcAft>
                      </a:pPr>
                      <a:r>
                        <a:rPr lang="en-MY" sz="1400">
                          <a:effectLst/>
                        </a:rPr>
                        <a:t>Moderate</a:t>
                      </a:r>
                      <a:endParaRPr lang="en-MY" sz="1600">
                        <a:effectLst/>
                        <a:latin typeface="Times New Roman" panose="02020603050405020304" pitchFamily="18" charset="0"/>
                        <a:ea typeface="Malgun Gothic" panose="020B0503020000020004" pitchFamily="34" charset="-127"/>
                        <a:cs typeface="Arial" panose="020B0604020202020204" pitchFamily="34" charset="0"/>
                      </a:endParaRPr>
                    </a:p>
                  </a:txBody>
                  <a:tcPr marL="55760" marR="55760" marT="0" marB="0"/>
                </a:tc>
                <a:tc>
                  <a:txBody>
                    <a:bodyPr/>
                    <a:lstStyle/>
                    <a:p>
                      <a:pPr algn="justLow">
                        <a:lnSpc>
                          <a:spcPct val="150000"/>
                        </a:lnSpc>
                        <a:spcAft>
                          <a:spcPts val="0"/>
                        </a:spcAft>
                      </a:pPr>
                      <a:r>
                        <a:rPr lang="en-MY" sz="1400">
                          <a:effectLst/>
                        </a:rPr>
                        <a:t>[0.111 – 0.347]</a:t>
                      </a:r>
                      <a:endParaRPr lang="en-MY" sz="1600">
                        <a:effectLst/>
                        <a:latin typeface="Times New Roman" panose="02020603050405020304" pitchFamily="18" charset="0"/>
                        <a:ea typeface="Malgun Gothic" panose="020B0503020000020004" pitchFamily="34" charset="-127"/>
                        <a:cs typeface="Arial" panose="020B0604020202020204" pitchFamily="34" charset="0"/>
                      </a:endParaRPr>
                    </a:p>
                  </a:txBody>
                  <a:tcPr marL="55760" marR="55760" marT="0" marB="0"/>
                </a:tc>
                <a:extLst>
                  <a:ext uri="{0D108BD9-81ED-4DB2-BD59-A6C34878D82A}">
                    <a16:rowId xmlns:a16="http://schemas.microsoft.com/office/drawing/2014/main" val="687003217"/>
                  </a:ext>
                </a:extLst>
              </a:tr>
              <a:tr h="392255">
                <a:tc vMerge="1">
                  <a:txBody>
                    <a:bodyPr/>
                    <a:lstStyle/>
                    <a:p>
                      <a:endParaRPr lang="en-MY"/>
                    </a:p>
                  </a:txBody>
                  <a:tcPr/>
                </a:tc>
                <a:tc>
                  <a:txBody>
                    <a:bodyPr/>
                    <a:lstStyle/>
                    <a:p>
                      <a:pPr algn="justLow">
                        <a:lnSpc>
                          <a:spcPct val="150000"/>
                        </a:lnSpc>
                        <a:spcAft>
                          <a:spcPts val="0"/>
                        </a:spcAft>
                      </a:pPr>
                      <a:r>
                        <a:rPr lang="en-MY" sz="1400">
                          <a:effectLst/>
                        </a:rPr>
                        <a:t>Long</a:t>
                      </a:r>
                      <a:endParaRPr lang="en-MY" sz="1600">
                        <a:effectLst/>
                        <a:latin typeface="Times New Roman" panose="02020603050405020304" pitchFamily="18" charset="0"/>
                        <a:ea typeface="Malgun Gothic" panose="020B0503020000020004" pitchFamily="34" charset="-127"/>
                        <a:cs typeface="Arial" panose="020B0604020202020204" pitchFamily="34" charset="0"/>
                      </a:endParaRPr>
                    </a:p>
                  </a:txBody>
                  <a:tcPr marL="55760" marR="55760" marT="0" marB="0"/>
                </a:tc>
                <a:tc>
                  <a:txBody>
                    <a:bodyPr/>
                    <a:lstStyle/>
                    <a:p>
                      <a:pPr algn="justLow">
                        <a:lnSpc>
                          <a:spcPct val="150000"/>
                        </a:lnSpc>
                        <a:spcAft>
                          <a:spcPts val="0"/>
                        </a:spcAft>
                      </a:pPr>
                      <a:r>
                        <a:rPr lang="en-MY" sz="1400">
                          <a:effectLst/>
                        </a:rPr>
                        <a:t>[0.333 – 1]</a:t>
                      </a:r>
                      <a:endParaRPr lang="en-MY" sz="1600">
                        <a:effectLst/>
                        <a:latin typeface="Times New Roman" panose="02020603050405020304" pitchFamily="18" charset="0"/>
                        <a:ea typeface="Malgun Gothic" panose="020B0503020000020004" pitchFamily="34" charset="-127"/>
                        <a:cs typeface="Arial" panose="020B0604020202020204" pitchFamily="34" charset="0"/>
                      </a:endParaRPr>
                    </a:p>
                  </a:txBody>
                  <a:tcPr marL="55760" marR="55760" marT="0" marB="0"/>
                </a:tc>
                <a:extLst>
                  <a:ext uri="{0D108BD9-81ED-4DB2-BD59-A6C34878D82A}">
                    <a16:rowId xmlns:a16="http://schemas.microsoft.com/office/drawing/2014/main" val="3880274903"/>
                  </a:ext>
                </a:extLst>
              </a:tr>
              <a:tr h="384729">
                <a:tc rowSpan="3">
                  <a:txBody>
                    <a:bodyPr/>
                    <a:lstStyle/>
                    <a:p>
                      <a:pPr algn="justLow">
                        <a:lnSpc>
                          <a:spcPct val="150000"/>
                        </a:lnSpc>
                        <a:spcAft>
                          <a:spcPts val="0"/>
                        </a:spcAft>
                      </a:pPr>
                      <a:r>
                        <a:rPr lang="en-MY" sz="1400">
                          <a:effectLst/>
                        </a:rPr>
                        <a:t>Sensitivity to light and sound</a:t>
                      </a:r>
                      <a:endParaRPr lang="en-MY" sz="1600">
                        <a:effectLst/>
                        <a:latin typeface="Times New Roman" panose="02020603050405020304" pitchFamily="18" charset="0"/>
                        <a:ea typeface="Malgun Gothic" panose="020B0503020000020004" pitchFamily="34" charset="-127"/>
                        <a:cs typeface="Arial" panose="020B0604020202020204" pitchFamily="34" charset="0"/>
                      </a:endParaRPr>
                    </a:p>
                  </a:txBody>
                  <a:tcPr marL="55760" marR="55760" marT="0" marB="0"/>
                </a:tc>
                <a:tc>
                  <a:txBody>
                    <a:bodyPr/>
                    <a:lstStyle/>
                    <a:p>
                      <a:pPr algn="justLow">
                        <a:lnSpc>
                          <a:spcPct val="150000"/>
                        </a:lnSpc>
                        <a:spcAft>
                          <a:spcPts val="0"/>
                        </a:spcAft>
                      </a:pPr>
                      <a:r>
                        <a:rPr lang="en-MY" sz="1400">
                          <a:effectLst/>
                        </a:rPr>
                        <a:t>Not Sensitive</a:t>
                      </a:r>
                      <a:endParaRPr lang="en-MY" sz="1600">
                        <a:effectLst/>
                        <a:latin typeface="Times New Roman" panose="02020603050405020304" pitchFamily="18" charset="0"/>
                        <a:ea typeface="Malgun Gothic" panose="020B0503020000020004" pitchFamily="34" charset="-127"/>
                        <a:cs typeface="Arial" panose="020B0604020202020204" pitchFamily="34" charset="0"/>
                      </a:endParaRPr>
                    </a:p>
                  </a:txBody>
                  <a:tcPr marL="55760" marR="55760" marT="0" marB="0"/>
                </a:tc>
                <a:tc>
                  <a:txBody>
                    <a:bodyPr/>
                    <a:lstStyle/>
                    <a:p>
                      <a:pPr algn="justLow">
                        <a:lnSpc>
                          <a:spcPct val="150000"/>
                        </a:lnSpc>
                        <a:spcAft>
                          <a:spcPts val="0"/>
                        </a:spcAft>
                      </a:pPr>
                      <a:r>
                        <a:rPr lang="en-MY" sz="1400">
                          <a:effectLst/>
                        </a:rPr>
                        <a:t>[0 – 0.2]</a:t>
                      </a:r>
                      <a:endParaRPr lang="en-MY" sz="1600">
                        <a:effectLst/>
                        <a:latin typeface="Times New Roman" panose="02020603050405020304" pitchFamily="18" charset="0"/>
                        <a:ea typeface="Malgun Gothic" panose="020B0503020000020004" pitchFamily="34" charset="-127"/>
                        <a:cs typeface="Arial" panose="020B0604020202020204" pitchFamily="34" charset="0"/>
                      </a:endParaRPr>
                    </a:p>
                  </a:txBody>
                  <a:tcPr marL="55760" marR="55760" marT="0" marB="0"/>
                </a:tc>
                <a:extLst>
                  <a:ext uri="{0D108BD9-81ED-4DB2-BD59-A6C34878D82A}">
                    <a16:rowId xmlns:a16="http://schemas.microsoft.com/office/drawing/2014/main" val="643692861"/>
                  </a:ext>
                </a:extLst>
              </a:tr>
              <a:tr h="390373">
                <a:tc vMerge="1">
                  <a:txBody>
                    <a:bodyPr/>
                    <a:lstStyle/>
                    <a:p>
                      <a:endParaRPr lang="en-MY"/>
                    </a:p>
                  </a:txBody>
                  <a:tcPr/>
                </a:tc>
                <a:tc>
                  <a:txBody>
                    <a:bodyPr/>
                    <a:lstStyle/>
                    <a:p>
                      <a:pPr algn="justLow">
                        <a:lnSpc>
                          <a:spcPct val="150000"/>
                        </a:lnSpc>
                        <a:spcAft>
                          <a:spcPts val="0"/>
                        </a:spcAft>
                      </a:pPr>
                      <a:r>
                        <a:rPr lang="en-MY" sz="1400">
                          <a:effectLst/>
                        </a:rPr>
                        <a:t>Sensitive</a:t>
                      </a:r>
                      <a:endParaRPr lang="en-MY" sz="1600">
                        <a:effectLst/>
                        <a:latin typeface="Times New Roman" panose="02020603050405020304" pitchFamily="18" charset="0"/>
                        <a:ea typeface="Malgun Gothic" panose="020B0503020000020004" pitchFamily="34" charset="-127"/>
                        <a:cs typeface="Arial" panose="020B0604020202020204" pitchFamily="34" charset="0"/>
                      </a:endParaRPr>
                    </a:p>
                  </a:txBody>
                  <a:tcPr marL="55760" marR="55760" marT="0" marB="0"/>
                </a:tc>
                <a:tc>
                  <a:txBody>
                    <a:bodyPr/>
                    <a:lstStyle/>
                    <a:p>
                      <a:pPr algn="justLow">
                        <a:lnSpc>
                          <a:spcPct val="150000"/>
                        </a:lnSpc>
                        <a:spcAft>
                          <a:spcPts val="0"/>
                        </a:spcAft>
                      </a:pPr>
                      <a:r>
                        <a:rPr lang="en-MY" sz="1400">
                          <a:effectLst/>
                        </a:rPr>
                        <a:t>[0.1 - 0.7]</a:t>
                      </a:r>
                      <a:endParaRPr lang="en-MY" sz="1600">
                        <a:effectLst/>
                        <a:latin typeface="Times New Roman" panose="02020603050405020304" pitchFamily="18" charset="0"/>
                        <a:ea typeface="Malgun Gothic" panose="020B0503020000020004" pitchFamily="34" charset="-127"/>
                        <a:cs typeface="Arial" panose="020B0604020202020204" pitchFamily="34" charset="0"/>
                      </a:endParaRPr>
                    </a:p>
                  </a:txBody>
                  <a:tcPr marL="55760" marR="55760" marT="0" marB="0"/>
                </a:tc>
                <a:extLst>
                  <a:ext uri="{0D108BD9-81ED-4DB2-BD59-A6C34878D82A}">
                    <a16:rowId xmlns:a16="http://schemas.microsoft.com/office/drawing/2014/main" val="2954445967"/>
                  </a:ext>
                </a:extLst>
              </a:tr>
              <a:tr h="381907">
                <a:tc vMerge="1">
                  <a:txBody>
                    <a:bodyPr/>
                    <a:lstStyle/>
                    <a:p>
                      <a:endParaRPr lang="en-MY"/>
                    </a:p>
                  </a:txBody>
                  <a:tcPr/>
                </a:tc>
                <a:tc>
                  <a:txBody>
                    <a:bodyPr/>
                    <a:lstStyle/>
                    <a:p>
                      <a:pPr algn="justLow">
                        <a:lnSpc>
                          <a:spcPct val="150000"/>
                        </a:lnSpc>
                        <a:spcAft>
                          <a:spcPts val="0"/>
                        </a:spcAft>
                      </a:pPr>
                      <a:r>
                        <a:rPr lang="en-MY" sz="1400">
                          <a:effectLst/>
                        </a:rPr>
                        <a:t>Very sensitive</a:t>
                      </a:r>
                      <a:endParaRPr lang="en-MY" sz="1600">
                        <a:effectLst/>
                        <a:latin typeface="Times New Roman" panose="02020603050405020304" pitchFamily="18" charset="0"/>
                        <a:ea typeface="Malgun Gothic" panose="020B0503020000020004" pitchFamily="34" charset="-127"/>
                        <a:cs typeface="Arial" panose="020B0604020202020204" pitchFamily="34" charset="0"/>
                      </a:endParaRPr>
                    </a:p>
                  </a:txBody>
                  <a:tcPr marL="55760" marR="55760" marT="0" marB="0"/>
                </a:tc>
                <a:tc>
                  <a:txBody>
                    <a:bodyPr/>
                    <a:lstStyle/>
                    <a:p>
                      <a:pPr algn="justLow">
                        <a:lnSpc>
                          <a:spcPct val="150000"/>
                        </a:lnSpc>
                        <a:spcAft>
                          <a:spcPts val="0"/>
                        </a:spcAft>
                      </a:pPr>
                      <a:r>
                        <a:rPr lang="en-MY" sz="1400">
                          <a:effectLst/>
                        </a:rPr>
                        <a:t>[0.6 – 1.0]</a:t>
                      </a:r>
                      <a:endParaRPr lang="en-MY" sz="1600">
                        <a:effectLst/>
                        <a:latin typeface="Times New Roman" panose="02020603050405020304" pitchFamily="18" charset="0"/>
                        <a:ea typeface="Malgun Gothic" panose="020B0503020000020004" pitchFamily="34" charset="-127"/>
                        <a:cs typeface="Arial" panose="020B0604020202020204" pitchFamily="34" charset="0"/>
                      </a:endParaRPr>
                    </a:p>
                  </a:txBody>
                  <a:tcPr marL="55760" marR="55760" marT="0" marB="0"/>
                </a:tc>
                <a:extLst>
                  <a:ext uri="{0D108BD9-81ED-4DB2-BD59-A6C34878D82A}">
                    <a16:rowId xmlns:a16="http://schemas.microsoft.com/office/drawing/2014/main" val="2253338028"/>
                  </a:ext>
                </a:extLst>
              </a:tr>
              <a:tr h="401661">
                <a:tc rowSpan="3">
                  <a:txBody>
                    <a:bodyPr/>
                    <a:lstStyle/>
                    <a:p>
                      <a:pPr algn="justLow">
                        <a:lnSpc>
                          <a:spcPct val="150000"/>
                        </a:lnSpc>
                        <a:spcAft>
                          <a:spcPts val="0"/>
                        </a:spcAft>
                      </a:pPr>
                      <a:r>
                        <a:rPr lang="en-MY" sz="1400">
                          <a:effectLst/>
                        </a:rPr>
                        <a:t>Vomiting and nausea</a:t>
                      </a:r>
                      <a:endParaRPr lang="en-MY" sz="1600">
                        <a:effectLst/>
                        <a:latin typeface="Times New Roman" panose="02020603050405020304" pitchFamily="18" charset="0"/>
                        <a:ea typeface="Malgun Gothic" panose="020B0503020000020004" pitchFamily="34" charset="-127"/>
                        <a:cs typeface="Arial" panose="020B0604020202020204" pitchFamily="34" charset="0"/>
                      </a:endParaRPr>
                    </a:p>
                  </a:txBody>
                  <a:tcPr marL="55760" marR="55760" marT="0" marB="0"/>
                </a:tc>
                <a:tc>
                  <a:txBody>
                    <a:bodyPr/>
                    <a:lstStyle/>
                    <a:p>
                      <a:pPr algn="justLow">
                        <a:lnSpc>
                          <a:spcPct val="150000"/>
                        </a:lnSpc>
                        <a:spcAft>
                          <a:spcPts val="0"/>
                        </a:spcAft>
                      </a:pPr>
                      <a:r>
                        <a:rPr lang="en-MY" sz="1400">
                          <a:effectLst/>
                        </a:rPr>
                        <a:t>None</a:t>
                      </a:r>
                      <a:endParaRPr lang="en-MY" sz="1600">
                        <a:effectLst/>
                        <a:latin typeface="Times New Roman" panose="02020603050405020304" pitchFamily="18" charset="0"/>
                        <a:ea typeface="Malgun Gothic" panose="020B0503020000020004" pitchFamily="34" charset="-127"/>
                        <a:cs typeface="Arial" panose="020B0604020202020204" pitchFamily="34" charset="0"/>
                      </a:endParaRPr>
                    </a:p>
                  </a:txBody>
                  <a:tcPr marL="55760" marR="55760" marT="0" marB="0"/>
                </a:tc>
                <a:tc>
                  <a:txBody>
                    <a:bodyPr/>
                    <a:lstStyle/>
                    <a:p>
                      <a:pPr algn="justLow">
                        <a:lnSpc>
                          <a:spcPct val="150000"/>
                        </a:lnSpc>
                        <a:spcAft>
                          <a:spcPts val="0"/>
                        </a:spcAft>
                      </a:pPr>
                      <a:r>
                        <a:rPr lang="en-MY" sz="1400">
                          <a:effectLst/>
                        </a:rPr>
                        <a:t>[0 – 0.2]</a:t>
                      </a:r>
                      <a:endParaRPr lang="en-MY" sz="1600">
                        <a:effectLst/>
                        <a:latin typeface="Times New Roman" panose="02020603050405020304" pitchFamily="18" charset="0"/>
                        <a:ea typeface="Malgun Gothic" panose="020B0503020000020004" pitchFamily="34" charset="-127"/>
                        <a:cs typeface="Arial" panose="020B0604020202020204" pitchFamily="34" charset="0"/>
                      </a:endParaRPr>
                    </a:p>
                  </a:txBody>
                  <a:tcPr marL="55760" marR="55760" marT="0" marB="0"/>
                </a:tc>
                <a:extLst>
                  <a:ext uri="{0D108BD9-81ED-4DB2-BD59-A6C34878D82A}">
                    <a16:rowId xmlns:a16="http://schemas.microsoft.com/office/drawing/2014/main" val="637007864"/>
                  </a:ext>
                </a:extLst>
              </a:tr>
              <a:tr h="394135">
                <a:tc vMerge="1">
                  <a:txBody>
                    <a:bodyPr/>
                    <a:lstStyle/>
                    <a:p>
                      <a:endParaRPr lang="en-MY"/>
                    </a:p>
                  </a:txBody>
                  <a:tcPr/>
                </a:tc>
                <a:tc>
                  <a:txBody>
                    <a:bodyPr/>
                    <a:lstStyle/>
                    <a:p>
                      <a:pPr algn="justLow">
                        <a:lnSpc>
                          <a:spcPct val="150000"/>
                        </a:lnSpc>
                        <a:spcAft>
                          <a:spcPts val="0"/>
                        </a:spcAft>
                      </a:pPr>
                      <a:r>
                        <a:rPr lang="en-MY" sz="1400" dirty="0">
                          <a:effectLst/>
                        </a:rPr>
                        <a:t>Seldom</a:t>
                      </a:r>
                      <a:endParaRPr lang="en-MY" sz="1600" dirty="0">
                        <a:effectLst/>
                        <a:latin typeface="Times New Roman" panose="02020603050405020304" pitchFamily="18" charset="0"/>
                        <a:ea typeface="Malgun Gothic" panose="020B0503020000020004" pitchFamily="34" charset="-127"/>
                        <a:cs typeface="Arial" panose="020B0604020202020204" pitchFamily="34" charset="0"/>
                      </a:endParaRPr>
                    </a:p>
                  </a:txBody>
                  <a:tcPr marL="55760" marR="55760" marT="0" marB="0"/>
                </a:tc>
                <a:tc>
                  <a:txBody>
                    <a:bodyPr/>
                    <a:lstStyle/>
                    <a:p>
                      <a:pPr algn="justLow">
                        <a:lnSpc>
                          <a:spcPct val="150000"/>
                        </a:lnSpc>
                        <a:spcAft>
                          <a:spcPts val="0"/>
                        </a:spcAft>
                      </a:pPr>
                      <a:r>
                        <a:rPr lang="en-MY" sz="1400">
                          <a:effectLst/>
                        </a:rPr>
                        <a:t>[0.1 – 0.4]</a:t>
                      </a:r>
                      <a:endParaRPr lang="en-MY" sz="1600">
                        <a:effectLst/>
                        <a:latin typeface="Times New Roman" panose="02020603050405020304" pitchFamily="18" charset="0"/>
                        <a:ea typeface="Malgun Gothic" panose="020B0503020000020004" pitchFamily="34" charset="-127"/>
                        <a:cs typeface="Arial" panose="020B0604020202020204" pitchFamily="34" charset="0"/>
                      </a:endParaRPr>
                    </a:p>
                  </a:txBody>
                  <a:tcPr marL="55760" marR="55760" marT="0" marB="0"/>
                </a:tc>
                <a:extLst>
                  <a:ext uri="{0D108BD9-81ED-4DB2-BD59-A6C34878D82A}">
                    <a16:rowId xmlns:a16="http://schemas.microsoft.com/office/drawing/2014/main" val="3769711965"/>
                  </a:ext>
                </a:extLst>
              </a:tr>
              <a:tr h="386609">
                <a:tc vMerge="1">
                  <a:txBody>
                    <a:bodyPr/>
                    <a:lstStyle/>
                    <a:p>
                      <a:endParaRPr lang="en-MY"/>
                    </a:p>
                  </a:txBody>
                  <a:tcPr/>
                </a:tc>
                <a:tc>
                  <a:txBody>
                    <a:bodyPr/>
                    <a:lstStyle/>
                    <a:p>
                      <a:pPr algn="justLow">
                        <a:lnSpc>
                          <a:spcPct val="150000"/>
                        </a:lnSpc>
                        <a:spcAft>
                          <a:spcPts val="0"/>
                        </a:spcAft>
                      </a:pPr>
                      <a:r>
                        <a:rPr lang="en-MY" sz="1400">
                          <a:effectLst/>
                        </a:rPr>
                        <a:t>Regular</a:t>
                      </a:r>
                      <a:endParaRPr lang="en-MY" sz="1600">
                        <a:effectLst/>
                        <a:latin typeface="Times New Roman" panose="02020603050405020304" pitchFamily="18" charset="0"/>
                        <a:ea typeface="Malgun Gothic" panose="020B0503020000020004" pitchFamily="34" charset="-127"/>
                        <a:cs typeface="Arial" panose="020B0604020202020204" pitchFamily="34" charset="0"/>
                      </a:endParaRPr>
                    </a:p>
                  </a:txBody>
                  <a:tcPr marL="55760" marR="55760" marT="0" marB="0"/>
                </a:tc>
                <a:tc>
                  <a:txBody>
                    <a:bodyPr/>
                    <a:lstStyle/>
                    <a:p>
                      <a:pPr algn="justLow">
                        <a:lnSpc>
                          <a:spcPct val="150000"/>
                        </a:lnSpc>
                        <a:spcAft>
                          <a:spcPts val="0"/>
                        </a:spcAft>
                      </a:pPr>
                      <a:r>
                        <a:rPr lang="en-MY" sz="1400" dirty="0">
                          <a:effectLst/>
                        </a:rPr>
                        <a:t>[0.3 – 1.0]</a:t>
                      </a:r>
                      <a:endParaRPr lang="en-MY" sz="1600" dirty="0">
                        <a:effectLst/>
                        <a:latin typeface="Times New Roman" panose="02020603050405020304" pitchFamily="18" charset="0"/>
                        <a:ea typeface="Malgun Gothic" panose="020B0503020000020004" pitchFamily="34" charset="-127"/>
                        <a:cs typeface="Arial" panose="020B0604020202020204" pitchFamily="34" charset="0"/>
                      </a:endParaRPr>
                    </a:p>
                  </a:txBody>
                  <a:tcPr marL="55760" marR="55760" marT="0" marB="0"/>
                </a:tc>
                <a:extLst>
                  <a:ext uri="{0D108BD9-81ED-4DB2-BD59-A6C34878D82A}">
                    <a16:rowId xmlns:a16="http://schemas.microsoft.com/office/drawing/2014/main" val="940641447"/>
                  </a:ext>
                </a:extLst>
              </a:tr>
            </a:tbl>
          </a:graphicData>
        </a:graphic>
      </p:graphicFrame>
      <p:pic>
        <p:nvPicPr>
          <p:cNvPr id="1034" name="Picture 19">
            <a:extLst>
              <a:ext uri="{FF2B5EF4-FFF2-40B4-BE49-F238E27FC236}">
                <a16:creationId xmlns:a16="http://schemas.microsoft.com/office/drawing/2014/main" id="{E3ECBCDE-C6E5-4AC1-8065-3E69ABBA24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4506" t="16568" r="5042" b="45757"/>
          <a:stretch>
            <a:fillRect/>
          </a:stretch>
        </p:blipFill>
        <p:spPr bwMode="auto">
          <a:xfrm>
            <a:off x="6745574" y="1258896"/>
            <a:ext cx="5246556" cy="1580304"/>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20">
            <a:extLst>
              <a:ext uri="{FF2B5EF4-FFF2-40B4-BE49-F238E27FC236}">
                <a16:creationId xmlns:a16="http://schemas.microsoft.com/office/drawing/2014/main" id="{8F382C55-D5B4-4FEF-B3C4-C9D98AD0C7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5574" y="2883931"/>
            <a:ext cx="5246556" cy="138376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6">
            <a:extLst>
              <a:ext uri="{FF2B5EF4-FFF2-40B4-BE49-F238E27FC236}">
                <a16:creationId xmlns:a16="http://schemas.microsoft.com/office/drawing/2014/main" id="{2E17B10B-9BBB-41B9-B79C-69CC460AD7F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4077" t="16711" r="4855" b="45972"/>
          <a:stretch>
            <a:fillRect/>
          </a:stretch>
        </p:blipFill>
        <p:spPr bwMode="auto">
          <a:xfrm>
            <a:off x="6745574" y="4312423"/>
            <a:ext cx="5246556" cy="138376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21">
            <a:extLst>
              <a:ext uri="{FF2B5EF4-FFF2-40B4-BE49-F238E27FC236}">
                <a16:creationId xmlns:a16="http://schemas.microsoft.com/office/drawing/2014/main" id="{65356858-F018-4F42-8CE0-95CA0D17D01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24200" t="17270" r="5505" b="45462"/>
          <a:stretch>
            <a:fillRect/>
          </a:stretch>
        </p:blipFill>
        <p:spPr bwMode="auto">
          <a:xfrm>
            <a:off x="6745574" y="5763448"/>
            <a:ext cx="5246556" cy="10051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13114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2239</TotalTime>
  <Words>1975</Words>
  <Application>Microsoft Office PowerPoint</Application>
  <PresentationFormat>Widescreen</PresentationFormat>
  <Paragraphs>240</Paragraphs>
  <Slides>22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Aharoni</vt:lpstr>
      <vt:lpstr>Arial</vt:lpstr>
      <vt:lpstr>Baskerville Old Face</vt:lpstr>
      <vt:lpstr>Calibri</vt:lpstr>
      <vt:lpstr>Calibri Light</vt:lpstr>
      <vt:lpstr>Sitka Display</vt:lpstr>
      <vt:lpstr>Times New Roman</vt:lpstr>
      <vt:lpstr>Wingdings</vt:lpstr>
      <vt:lpstr>Office Theme</vt:lpstr>
      <vt:lpstr>Migraine Diagnosis using Fuzzy Expert System</vt:lpstr>
      <vt:lpstr>Problem Statement</vt:lpstr>
      <vt:lpstr>Objectives</vt:lpstr>
      <vt:lpstr>Scope</vt:lpstr>
      <vt:lpstr>Application using Fuzzy System</vt:lpstr>
      <vt:lpstr>Migraine Diagnosis using Fuzzy Expert System Conceptual Framework</vt:lpstr>
      <vt:lpstr>Migraine Diagnosis using Fuzzy Expert System Methodology Framework</vt:lpstr>
      <vt:lpstr>Analysis Phase: Data Collection</vt:lpstr>
      <vt:lpstr>Analysis Phase: Data Preparation (Raw Data)</vt:lpstr>
      <vt:lpstr>Analysis Phase: Data Preparation (Raw Data)</vt:lpstr>
      <vt:lpstr>Analysis Phase: Data Preparation (Clean Data)</vt:lpstr>
      <vt:lpstr>Migraine Diagnosis using Fuzzy Expert System Process Flow</vt:lpstr>
      <vt:lpstr>Technique Method</vt:lpstr>
      <vt:lpstr>PowerPoint Presentation</vt:lpstr>
      <vt:lpstr>PowerPoint Presentation</vt:lpstr>
      <vt:lpstr>Result Analysis</vt:lpstr>
      <vt:lpstr>Project Testing/ Evaluation</vt:lpstr>
      <vt:lpstr>PowerPoint Presentation</vt:lpstr>
      <vt:lpstr>PowerPoint Presentation</vt:lpstr>
      <vt:lpstr>Conclusion</vt:lpstr>
      <vt:lpstr>References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Migraine Diagnosis using Fuzzy Expert System</dc:title>
  <dc:creator>Nor Syafiqah</dc:creator>
  <cp:lastModifiedBy>Nor Syafiqah</cp:lastModifiedBy>
  <cp:revision>47</cp:revision>
  <dcterms:created xsi:type="dcterms:W3CDTF">2020-06-22T03:49:11Z</dcterms:created>
  <dcterms:modified xsi:type="dcterms:W3CDTF">2020-07-27T04:52:49Z</dcterms:modified>
</cp:coreProperties>
</file>