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1" r:id="rId3"/>
    <p:sldId id="282" r:id="rId4"/>
    <p:sldId id="283" r:id="rId5"/>
    <p:sldId id="284" r:id="rId6"/>
    <p:sldId id="262" r:id="rId7"/>
    <p:sldId id="261" r:id="rId8"/>
    <p:sldId id="263" r:id="rId9"/>
    <p:sldId id="276" r:id="rId10"/>
    <p:sldId id="267" r:id="rId11"/>
    <p:sldId id="271" r:id="rId12"/>
    <p:sldId id="285" r:id="rId13"/>
    <p:sldId id="269" r:id="rId14"/>
    <p:sldId id="273" r:id="rId15"/>
    <p:sldId id="286" r:id="rId16"/>
    <p:sldId id="291" r:id="rId17"/>
    <p:sldId id="292" r:id="rId18"/>
    <p:sldId id="295" r:id="rId19"/>
    <p:sldId id="278" r:id="rId20"/>
    <p:sldId id="287" r:id="rId21"/>
    <p:sldId id="288" r:id="rId22"/>
    <p:sldId id="289" r:id="rId23"/>
    <p:sldId id="293" r:id="rId24"/>
    <p:sldId id="26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p:scale>
          <a:sx n="75" d="100"/>
          <a:sy n="75" d="100"/>
        </p:scale>
        <p:origin x="51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0F9C27E2-D394-4D2E-9065-EA344658A84B}" type="datetimeFigureOut">
              <a:rPr lang="en-US" smtClean="0"/>
              <a:t>7/27/2020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2C352A-25F6-46F2-BD00-BFEBE437E983}" type="slidenum">
              <a:rPr lang="en-US" smtClean="0"/>
              <a:t>‹#›</a:t>
            </a:fld>
            <a:endParaRPr lang="en-US"/>
          </a:p>
        </p:txBody>
      </p:sp>
    </p:spTree>
    <p:extLst>
      <p:ext uri="{BB962C8B-B14F-4D97-AF65-F5344CB8AC3E}">
        <p14:creationId xmlns:p14="http://schemas.microsoft.com/office/powerpoint/2010/main" val="407537730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9C27E2-D394-4D2E-9065-EA344658A84B}"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C352A-25F6-46F2-BD00-BFEBE437E983}" type="slidenum">
              <a:rPr lang="en-US" smtClean="0"/>
              <a:t>‹#›</a:t>
            </a:fld>
            <a:endParaRPr lang="en-US"/>
          </a:p>
        </p:txBody>
      </p:sp>
    </p:spTree>
    <p:extLst>
      <p:ext uri="{BB962C8B-B14F-4D97-AF65-F5344CB8AC3E}">
        <p14:creationId xmlns:p14="http://schemas.microsoft.com/office/powerpoint/2010/main" val="123691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9C27E2-D394-4D2E-9065-EA344658A84B}"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C352A-25F6-46F2-BD00-BFEBE437E983}" type="slidenum">
              <a:rPr lang="en-US" smtClean="0"/>
              <a:t>‹#›</a:t>
            </a:fld>
            <a:endParaRPr lang="en-US"/>
          </a:p>
        </p:txBody>
      </p:sp>
    </p:spTree>
    <p:extLst>
      <p:ext uri="{BB962C8B-B14F-4D97-AF65-F5344CB8AC3E}">
        <p14:creationId xmlns:p14="http://schemas.microsoft.com/office/powerpoint/2010/main" val="2618883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9C27E2-D394-4D2E-9065-EA344658A84B}" type="datetimeFigureOut">
              <a:rPr lang="en-US" smtClean="0"/>
              <a:t>7/27/2020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2C352A-25F6-46F2-BD00-BFEBE437E983}" type="slidenum">
              <a:rPr lang="en-US" smtClean="0"/>
              <a:t>‹#›</a:t>
            </a:fld>
            <a:endParaRPr lang="en-US"/>
          </a:p>
        </p:txBody>
      </p:sp>
    </p:spTree>
    <p:extLst>
      <p:ext uri="{BB962C8B-B14F-4D97-AF65-F5344CB8AC3E}">
        <p14:creationId xmlns:p14="http://schemas.microsoft.com/office/powerpoint/2010/main" val="3081611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0F9C27E2-D394-4D2E-9065-EA344658A84B}" type="datetimeFigureOut">
              <a:rPr lang="en-US" smtClean="0"/>
              <a:t>7/27/2020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2C352A-25F6-46F2-BD00-BFEBE437E983}" type="slidenum">
              <a:rPr lang="en-US" smtClean="0"/>
              <a:t>‹#›</a:t>
            </a:fld>
            <a:endParaRPr lang="en-US"/>
          </a:p>
        </p:txBody>
      </p:sp>
    </p:spTree>
    <p:extLst>
      <p:ext uri="{BB962C8B-B14F-4D97-AF65-F5344CB8AC3E}">
        <p14:creationId xmlns:p14="http://schemas.microsoft.com/office/powerpoint/2010/main" val="255157859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F9C27E2-D394-4D2E-9065-EA344658A84B}" type="datetimeFigureOut">
              <a:rPr lang="en-US" smtClean="0"/>
              <a:t>7/27/2020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A2C352A-25F6-46F2-BD00-BFEBE437E983}" type="slidenum">
              <a:rPr lang="en-US" smtClean="0"/>
              <a:t>‹#›</a:t>
            </a:fld>
            <a:endParaRPr lang="en-US"/>
          </a:p>
        </p:txBody>
      </p:sp>
    </p:spTree>
    <p:extLst>
      <p:ext uri="{BB962C8B-B14F-4D97-AF65-F5344CB8AC3E}">
        <p14:creationId xmlns:p14="http://schemas.microsoft.com/office/powerpoint/2010/main" val="545480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F9C27E2-D394-4D2E-9065-EA344658A84B}" type="datetimeFigureOut">
              <a:rPr lang="en-US" smtClean="0"/>
              <a:t>7/27/2020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2C352A-25F6-46F2-BD00-BFEBE437E983}"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05636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9C27E2-D394-4D2E-9065-EA344658A84B}" type="datetimeFigureOut">
              <a:rPr lang="en-US" smtClean="0"/>
              <a:t>7/27/2020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2C352A-25F6-46F2-BD00-BFEBE437E983}" type="slidenum">
              <a:rPr lang="en-US" smtClean="0"/>
              <a:t>‹#›</a:t>
            </a:fld>
            <a:endParaRPr lang="en-US"/>
          </a:p>
        </p:txBody>
      </p:sp>
    </p:spTree>
    <p:extLst>
      <p:ext uri="{BB962C8B-B14F-4D97-AF65-F5344CB8AC3E}">
        <p14:creationId xmlns:p14="http://schemas.microsoft.com/office/powerpoint/2010/main" val="450459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C27E2-D394-4D2E-9065-EA344658A84B}" type="datetimeFigureOut">
              <a:rPr lang="en-US" smtClean="0"/>
              <a:t>7/27/2020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2C352A-25F6-46F2-BD00-BFEBE437E983}" type="slidenum">
              <a:rPr lang="en-US" smtClean="0"/>
              <a:t>‹#›</a:t>
            </a:fld>
            <a:endParaRPr lang="en-US"/>
          </a:p>
        </p:txBody>
      </p:sp>
    </p:spTree>
    <p:extLst>
      <p:ext uri="{BB962C8B-B14F-4D97-AF65-F5344CB8AC3E}">
        <p14:creationId xmlns:p14="http://schemas.microsoft.com/office/powerpoint/2010/main" val="2079585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0F9C27E2-D394-4D2E-9065-EA344658A84B}" type="datetimeFigureOut">
              <a:rPr lang="en-US" smtClean="0"/>
              <a:t>7/27/2020</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6A2C352A-25F6-46F2-BD00-BFEBE437E983}" type="slidenum">
              <a:rPr lang="en-US" smtClean="0"/>
              <a:t>‹#›</a:t>
            </a:fld>
            <a:endParaRPr lang="en-US"/>
          </a:p>
        </p:txBody>
      </p:sp>
    </p:spTree>
    <p:extLst>
      <p:ext uri="{BB962C8B-B14F-4D97-AF65-F5344CB8AC3E}">
        <p14:creationId xmlns:p14="http://schemas.microsoft.com/office/powerpoint/2010/main" val="672612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F9C27E2-D394-4D2E-9065-EA344658A84B}" type="datetimeFigureOut">
              <a:rPr lang="en-US" smtClean="0"/>
              <a:t>7/27/2020</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6A2C352A-25F6-46F2-BD00-BFEBE437E983}" type="slidenum">
              <a:rPr lang="en-US" smtClean="0"/>
              <a:t>‹#›</a:t>
            </a:fld>
            <a:endParaRPr lang="en-US"/>
          </a:p>
        </p:txBody>
      </p:sp>
    </p:spTree>
    <p:extLst>
      <p:ext uri="{BB962C8B-B14F-4D97-AF65-F5344CB8AC3E}">
        <p14:creationId xmlns:p14="http://schemas.microsoft.com/office/powerpoint/2010/main" val="813920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504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0F9C27E2-D394-4D2E-9065-EA344658A84B}" type="datetimeFigureOut">
              <a:rPr lang="en-US" smtClean="0"/>
              <a:t>7/27/2020</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A2C352A-25F6-46F2-BD00-BFEBE437E983}" type="slidenum">
              <a:rPr lang="en-US" smtClean="0"/>
              <a:t>‹#›</a:t>
            </a:fld>
            <a:endParaRPr lang="en-US"/>
          </a:p>
        </p:txBody>
      </p:sp>
    </p:spTree>
    <p:extLst>
      <p:ext uri="{BB962C8B-B14F-4D97-AF65-F5344CB8AC3E}">
        <p14:creationId xmlns:p14="http://schemas.microsoft.com/office/powerpoint/2010/main" val="2696352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9790/0661-01035159" TargetMode="External"/><Relationship Id="rId2" Type="http://schemas.openxmlformats.org/officeDocument/2006/relationships/hyperlink" Target="https://doi.org/10.1109/SIU.2015.7129813" TargetMode="External"/><Relationship Id="rId1" Type="http://schemas.openxmlformats.org/officeDocument/2006/relationships/slideLayout" Target="../slideLayouts/slideLayout6.xml"/><Relationship Id="rId4" Type="http://schemas.openxmlformats.org/officeDocument/2006/relationships/hyperlink" Target="https://doi.org/10.3390/electronics8030324"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5815/ijem.2018.01.06" TargetMode="External"/><Relationship Id="rId2" Type="http://schemas.openxmlformats.org/officeDocument/2006/relationships/hyperlink" Target="https://doi.org/10.1016/j.patcog.2017.10.013" TargetMode="External"/><Relationship Id="rId1" Type="http://schemas.openxmlformats.org/officeDocument/2006/relationships/slideLayout" Target="../slideLayouts/slideLayout6.xml"/><Relationship Id="rId4" Type="http://schemas.openxmlformats.org/officeDocument/2006/relationships/hyperlink" Target="https://doi.org/10.3390/s1812427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www.kaggle.com/ahmedmoorsy/facial-expression"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trellis">
          <a:fgClr>
            <a:srgbClr val="C0504D"/>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80A8E-9091-4DE2-AD07-F76B18E8A56E}"/>
              </a:ext>
            </a:extLst>
          </p:cNvPr>
          <p:cNvSpPr>
            <a:spLocks noGrp="1"/>
          </p:cNvSpPr>
          <p:nvPr>
            <p:ph type="ctrTitle"/>
          </p:nvPr>
        </p:nvSpPr>
        <p:spPr>
          <a:xfrm>
            <a:off x="1524000" y="814442"/>
            <a:ext cx="9144000" cy="3382027"/>
          </a:xfrm>
        </p:spPr>
        <p:txBody>
          <a:bodyPr>
            <a:normAutofit/>
          </a:bodyPr>
          <a:lstStyle/>
          <a:p>
            <a:r>
              <a:rPr lang="en-US" sz="4000" b="1" dirty="0"/>
              <a:t>COUNTER SERVICE SATISFACTION RECOGNITION USING CONVOLUTIONAL NEURAL NETWORK</a:t>
            </a:r>
          </a:p>
        </p:txBody>
      </p:sp>
      <p:sp>
        <p:nvSpPr>
          <p:cNvPr id="3" name="Subtitle 2">
            <a:extLst>
              <a:ext uri="{FF2B5EF4-FFF2-40B4-BE49-F238E27FC236}">
                <a16:creationId xmlns:a16="http://schemas.microsoft.com/office/drawing/2014/main" id="{1E2593FD-E907-4100-B9B5-782B75A03E05}"/>
              </a:ext>
            </a:extLst>
          </p:cNvPr>
          <p:cNvSpPr>
            <a:spLocks noGrp="1"/>
          </p:cNvSpPr>
          <p:nvPr>
            <p:ph type="subTitle" idx="1"/>
          </p:nvPr>
        </p:nvSpPr>
        <p:spPr>
          <a:xfrm>
            <a:off x="1524000" y="4477805"/>
            <a:ext cx="7532318" cy="1472058"/>
          </a:xfrm>
        </p:spPr>
        <p:txBody>
          <a:bodyPr>
            <a:normAutofit/>
          </a:bodyPr>
          <a:lstStyle/>
          <a:p>
            <a:pPr algn="l"/>
            <a:endParaRPr lang="en-US" dirty="0"/>
          </a:p>
          <a:p>
            <a:pPr algn="l"/>
            <a:r>
              <a:rPr lang="en-US" sz="2400" b="1" dirty="0"/>
              <a:t>NAME: RAHIL AMIERA BT MUSTAFA BAKRIM</a:t>
            </a:r>
          </a:p>
          <a:p>
            <a:pPr algn="l"/>
            <a:r>
              <a:rPr lang="en-US" sz="2400" b="1" dirty="0"/>
              <a:t>SUPERVISOR: DR. HAMIDAH BT JANTAN</a:t>
            </a:r>
          </a:p>
        </p:txBody>
      </p:sp>
    </p:spTree>
    <p:extLst>
      <p:ext uri="{BB962C8B-B14F-4D97-AF65-F5344CB8AC3E}">
        <p14:creationId xmlns:p14="http://schemas.microsoft.com/office/powerpoint/2010/main" val="2243961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DAEA4A0-0E4E-4A7B-9915-264451F97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4591" y="2076190"/>
            <a:ext cx="1905000" cy="1905000"/>
          </a:xfrm>
          <a:prstGeom prst="rect">
            <a:avLst/>
          </a:prstGeom>
        </p:spPr>
      </p:pic>
      <p:pic>
        <p:nvPicPr>
          <p:cNvPr id="11" name="Picture 10">
            <a:extLst>
              <a:ext uri="{FF2B5EF4-FFF2-40B4-BE49-F238E27FC236}">
                <a16:creationId xmlns:a16="http://schemas.microsoft.com/office/drawing/2014/main" id="{FB4609EB-29F9-4ADD-AD28-107A5998E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2404" y="4126803"/>
            <a:ext cx="1905000" cy="1905000"/>
          </a:xfrm>
          <a:prstGeom prst="rect">
            <a:avLst/>
          </a:prstGeom>
        </p:spPr>
      </p:pic>
      <p:pic>
        <p:nvPicPr>
          <p:cNvPr id="13" name="Picture 12">
            <a:extLst>
              <a:ext uri="{FF2B5EF4-FFF2-40B4-BE49-F238E27FC236}">
                <a16:creationId xmlns:a16="http://schemas.microsoft.com/office/drawing/2014/main" id="{408677EE-EE6D-4844-AF4C-4A07622F6F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2142" y="4126803"/>
            <a:ext cx="1905000" cy="1905000"/>
          </a:xfrm>
          <a:prstGeom prst="rect">
            <a:avLst/>
          </a:prstGeom>
        </p:spPr>
      </p:pic>
      <p:pic>
        <p:nvPicPr>
          <p:cNvPr id="15" name="Picture 14">
            <a:extLst>
              <a:ext uri="{FF2B5EF4-FFF2-40B4-BE49-F238E27FC236}">
                <a16:creationId xmlns:a16="http://schemas.microsoft.com/office/drawing/2014/main" id="{74269F52-8F29-466B-81BD-8BDD9A64E6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6837" y="2076190"/>
            <a:ext cx="1905000" cy="1905000"/>
          </a:xfrm>
          <a:prstGeom prst="rect">
            <a:avLst/>
          </a:prstGeom>
        </p:spPr>
      </p:pic>
      <p:pic>
        <p:nvPicPr>
          <p:cNvPr id="17" name="Picture 16">
            <a:extLst>
              <a:ext uri="{FF2B5EF4-FFF2-40B4-BE49-F238E27FC236}">
                <a16:creationId xmlns:a16="http://schemas.microsoft.com/office/drawing/2014/main" id="{1F2E62D5-892D-496C-953A-9C7E0A0097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019" y="4126803"/>
            <a:ext cx="1905000" cy="1905000"/>
          </a:xfrm>
          <a:prstGeom prst="rect">
            <a:avLst/>
          </a:prstGeom>
        </p:spPr>
      </p:pic>
      <p:pic>
        <p:nvPicPr>
          <p:cNvPr id="19" name="Picture 18">
            <a:extLst>
              <a:ext uri="{FF2B5EF4-FFF2-40B4-BE49-F238E27FC236}">
                <a16:creationId xmlns:a16="http://schemas.microsoft.com/office/drawing/2014/main" id="{E741543D-4137-425A-A617-0E4137EAB7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1757" y="4126803"/>
            <a:ext cx="1905000" cy="1905000"/>
          </a:xfrm>
          <a:prstGeom prst="rect">
            <a:avLst/>
          </a:prstGeom>
        </p:spPr>
      </p:pic>
      <p:sp>
        <p:nvSpPr>
          <p:cNvPr id="20" name="Arrow: Right 19">
            <a:extLst>
              <a:ext uri="{FF2B5EF4-FFF2-40B4-BE49-F238E27FC236}">
                <a16:creationId xmlns:a16="http://schemas.microsoft.com/office/drawing/2014/main" id="{02E69709-525F-49E8-BB31-D846F0774745}"/>
              </a:ext>
            </a:extLst>
          </p:cNvPr>
          <p:cNvSpPr/>
          <p:nvPr/>
        </p:nvSpPr>
        <p:spPr>
          <a:xfrm>
            <a:off x="5331912" y="3292258"/>
            <a:ext cx="1252603" cy="6889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TextBox 26">
            <a:extLst>
              <a:ext uri="{FF2B5EF4-FFF2-40B4-BE49-F238E27FC236}">
                <a16:creationId xmlns:a16="http://schemas.microsoft.com/office/drawing/2014/main" id="{AAC6EA28-D967-4DA8-BE4E-30EE47560375}"/>
              </a:ext>
            </a:extLst>
          </p:cNvPr>
          <p:cNvSpPr txBox="1"/>
          <p:nvPr/>
        </p:nvSpPr>
        <p:spPr>
          <a:xfrm>
            <a:off x="1868465" y="964504"/>
            <a:ext cx="2041743" cy="646331"/>
          </a:xfrm>
          <a:prstGeom prst="rect">
            <a:avLst/>
          </a:prstGeom>
          <a:solidFill>
            <a:schemeClr val="bg1"/>
          </a:solidFill>
          <a:ln w="28575">
            <a:solidFill>
              <a:schemeClr val="tx1"/>
            </a:solidFill>
          </a:ln>
        </p:spPr>
        <p:txBody>
          <a:bodyPr wrap="square" rtlCol="0">
            <a:spAutoFit/>
          </a:bodyPr>
          <a:lstStyle/>
          <a:p>
            <a:pPr algn="ctr"/>
            <a:r>
              <a:rPr lang="en-US" dirty="0"/>
              <a:t>Sample of raw </a:t>
            </a:r>
          </a:p>
          <a:p>
            <a:pPr algn="ctr"/>
            <a:r>
              <a:rPr lang="en-US" dirty="0"/>
              <a:t>data</a:t>
            </a:r>
          </a:p>
        </p:txBody>
      </p:sp>
      <p:sp>
        <p:nvSpPr>
          <p:cNvPr id="28" name="TextBox 27">
            <a:extLst>
              <a:ext uri="{FF2B5EF4-FFF2-40B4-BE49-F238E27FC236}">
                <a16:creationId xmlns:a16="http://schemas.microsoft.com/office/drawing/2014/main" id="{03F56268-0471-4D9D-90AA-771C4994A655}"/>
              </a:ext>
            </a:extLst>
          </p:cNvPr>
          <p:cNvSpPr txBox="1"/>
          <p:nvPr/>
        </p:nvSpPr>
        <p:spPr>
          <a:xfrm>
            <a:off x="8074591" y="961279"/>
            <a:ext cx="2041743" cy="646331"/>
          </a:xfrm>
          <a:prstGeom prst="rect">
            <a:avLst/>
          </a:prstGeom>
          <a:solidFill>
            <a:schemeClr val="bg1"/>
          </a:solidFill>
          <a:ln w="28575">
            <a:solidFill>
              <a:schemeClr val="tx1"/>
            </a:solidFill>
          </a:ln>
        </p:spPr>
        <p:txBody>
          <a:bodyPr wrap="square" rtlCol="0">
            <a:spAutoFit/>
          </a:bodyPr>
          <a:lstStyle/>
          <a:p>
            <a:pPr algn="ctr"/>
            <a:r>
              <a:rPr lang="en-US" dirty="0"/>
              <a:t>Sample of clean data</a:t>
            </a:r>
          </a:p>
        </p:txBody>
      </p:sp>
      <p:sp>
        <p:nvSpPr>
          <p:cNvPr id="2" name="TextBox 1">
            <a:extLst>
              <a:ext uri="{FF2B5EF4-FFF2-40B4-BE49-F238E27FC236}">
                <a16:creationId xmlns:a16="http://schemas.microsoft.com/office/drawing/2014/main" id="{7A3DFDF7-C408-4B02-812D-1A88EE3841D6}"/>
              </a:ext>
            </a:extLst>
          </p:cNvPr>
          <p:cNvSpPr txBox="1"/>
          <p:nvPr/>
        </p:nvSpPr>
        <p:spPr>
          <a:xfrm>
            <a:off x="5117404" y="1467054"/>
            <a:ext cx="1905000" cy="1754326"/>
          </a:xfrm>
          <a:prstGeom prst="rect">
            <a:avLst/>
          </a:prstGeom>
          <a:noFill/>
        </p:spPr>
        <p:txBody>
          <a:bodyPr wrap="square" rtlCol="0">
            <a:spAutoFit/>
          </a:bodyPr>
          <a:lstStyle/>
          <a:p>
            <a:r>
              <a:rPr lang="en-US" u="sng" dirty="0">
                <a:solidFill>
                  <a:schemeClr val="bg1"/>
                </a:solidFill>
              </a:rPr>
              <a:t>Pre-process</a:t>
            </a:r>
          </a:p>
          <a:p>
            <a:endParaRPr lang="en-US" u="sng" dirty="0">
              <a:solidFill>
                <a:schemeClr val="bg1"/>
              </a:solidFill>
            </a:endParaRPr>
          </a:p>
          <a:p>
            <a:pPr marL="285750" indent="-285750">
              <a:buFont typeface="Wingdings" panose="05000000000000000000" pitchFamily="2" charset="2"/>
              <a:buChar char="Ø"/>
            </a:pPr>
            <a:r>
              <a:rPr lang="en-US" dirty="0">
                <a:solidFill>
                  <a:schemeClr val="bg1"/>
                </a:solidFill>
              </a:rPr>
              <a:t>Convert to grayscale</a:t>
            </a:r>
          </a:p>
          <a:p>
            <a:pPr marL="285750" indent="-285750">
              <a:buFont typeface="Wingdings" panose="05000000000000000000" pitchFamily="2" charset="2"/>
              <a:buChar char="Ø"/>
            </a:pPr>
            <a:r>
              <a:rPr lang="en-US" dirty="0">
                <a:solidFill>
                  <a:schemeClr val="bg1"/>
                </a:solidFill>
              </a:rPr>
              <a:t>Sharpened the image</a:t>
            </a:r>
          </a:p>
        </p:txBody>
      </p:sp>
    </p:spTree>
    <p:extLst>
      <p:ext uri="{BB962C8B-B14F-4D97-AF65-F5344CB8AC3E}">
        <p14:creationId xmlns:p14="http://schemas.microsoft.com/office/powerpoint/2010/main" val="636591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D8E9B1-7C24-404F-B058-778A5719A3A1}"/>
              </a:ext>
            </a:extLst>
          </p:cNvPr>
          <p:cNvPicPr>
            <a:picLocks noChangeAspect="1"/>
          </p:cNvPicPr>
          <p:nvPr/>
        </p:nvPicPr>
        <p:blipFill>
          <a:blip r:embed="rId2"/>
          <a:stretch>
            <a:fillRect/>
          </a:stretch>
        </p:blipFill>
        <p:spPr>
          <a:xfrm>
            <a:off x="836253" y="895235"/>
            <a:ext cx="10519494" cy="5067530"/>
          </a:xfrm>
          <a:prstGeom prst="rect">
            <a:avLst/>
          </a:prstGeom>
        </p:spPr>
      </p:pic>
    </p:spTree>
    <p:extLst>
      <p:ext uri="{BB962C8B-B14F-4D97-AF65-F5344CB8AC3E}">
        <p14:creationId xmlns:p14="http://schemas.microsoft.com/office/powerpoint/2010/main" val="153978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370C6-1473-4C47-A83F-7D93099D872E}"/>
              </a:ext>
            </a:extLst>
          </p:cNvPr>
          <p:cNvSpPr>
            <a:spLocks noGrp="1"/>
          </p:cNvSpPr>
          <p:nvPr>
            <p:ph type="title"/>
          </p:nvPr>
        </p:nvSpPr>
        <p:spPr>
          <a:xfrm>
            <a:off x="2231136" y="363443"/>
            <a:ext cx="7729728" cy="1188720"/>
          </a:xfrm>
        </p:spPr>
        <p:txBody>
          <a:bodyPr/>
          <a:lstStyle/>
          <a:p>
            <a:r>
              <a:rPr lang="en-US" dirty="0"/>
              <a:t>implementation</a:t>
            </a:r>
          </a:p>
        </p:txBody>
      </p:sp>
      <p:sp>
        <p:nvSpPr>
          <p:cNvPr id="4" name="TextBox 3">
            <a:extLst>
              <a:ext uri="{FF2B5EF4-FFF2-40B4-BE49-F238E27FC236}">
                <a16:creationId xmlns:a16="http://schemas.microsoft.com/office/drawing/2014/main" id="{19C33BBA-771F-42D8-BD96-DD8CA526D783}"/>
              </a:ext>
            </a:extLst>
          </p:cNvPr>
          <p:cNvSpPr txBox="1"/>
          <p:nvPr/>
        </p:nvSpPr>
        <p:spPr>
          <a:xfrm>
            <a:off x="851771" y="3144125"/>
            <a:ext cx="1479574" cy="369332"/>
          </a:xfrm>
          <a:prstGeom prst="rect">
            <a:avLst/>
          </a:prstGeom>
          <a:noFill/>
        </p:spPr>
        <p:txBody>
          <a:bodyPr wrap="square" rtlCol="0">
            <a:spAutoFit/>
          </a:bodyPr>
          <a:lstStyle/>
          <a:p>
            <a:r>
              <a:rPr lang="en-US" dirty="0">
                <a:solidFill>
                  <a:schemeClr val="bg1"/>
                </a:solidFill>
              </a:rPr>
              <a:t>Input layer</a:t>
            </a:r>
          </a:p>
        </p:txBody>
      </p:sp>
      <p:pic>
        <p:nvPicPr>
          <p:cNvPr id="5122" name="Picture 2" descr="Applied Sciences | Free Full-Text | PSI-CNN: A Pyramid-Based Scale ...">
            <a:extLst>
              <a:ext uri="{FF2B5EF4-FFF2-40B4-BE49-F238E27FC236}">
                <a16:creationId xmlns:a16="http://schemas.microsoft.com/office/drawing/2014/main" id="{122EA155-3420-4208-B7A3-D988DCE44A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498"/>
          <a:stretch/>
        </p:blipFill>
        <p:spPr bwMode="auto">
          <a:xfrm>
            <a:off x="725163" y="2587624"/>
            <a:ext cx="8151552" cy="30675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6960D47-23CC-42B9-8DCB-59657097FFBF}"/>
              </a:ext>
            </a:extLst>
          </p:cNvPr>
          <p:cNvSpPr txBox="1"/>
          <p:nvPr/>
        </p:nvSpPr>
        <p:spPr>
          <a:xfrm>
            <a:off x="9509760" y="2968283"/>
            <a:ext cx="858129" cy="369332"/>
          </a:xfrm>
          <a:prstGeom prst="rect">
            <a:avLst/>
          </a:prstGeom>
          <a:solidFill>
            <a:schemeClr val="tx1"/>
          </a:solidFill>
        </p:spPr>
        <p:txBody>
          <a:bodyPr wrap="square" rtlCol="0">
            <a:spAutoFit/>
          </a:bodyPr>
          <a:lstStyle/>
          <a:p>
            <a:pPr algn="ctr"/>
            <a:r>
              <a:rPr lang="en-US" dirty="0">
                <a:solidFill>
                  <a:schemeClr val="bg1"/>
                </a:solidFill>
              </a:rPr>
              <a:t>Happy</a:t>
            </a:r>
          </a:p>
        </p:txBody>
      </p:sp>
      <p:sp>
        <p:nvSpPr>
          <p:cNvPr id="7" name="TextBox 6">
            <a:extLst>
              <a:ext uri="{FF2B5EF4-FFF2-40B4-BE49-F238E27FC236}">
                <a16:creationId xmlns:a16="http://schemas.microsoft.com/office/drawing/2014/main" id="{21A908D4-95D8-4762-9B7A-943D1B387734}"/>
              </a:ext>
            </a:extLst>
          </p:cNvPr>
          <p:cNvSpPr txBox="1"/>
          <p:nvPr/>
        </p:nvSpPr>
        <p:spPr>
          <a:xfrm>
            <a:off x="9510698" y="3936751"/>
            <a:ext cx="973587" cy="369332"/>
          </a:xfrm>
          <a:prstGeom prst="rect">
            <a:avLst/>
          </a:prstGeom>
          <a:solidFill>
            <a:schemeClr val="tx1"/>
          </a:solidFill>
        </p:spPr>
        <p:txBody>
          <a:bodyPr wrap="square" rtlCol="0">
            <a:spAutoFit/>
          </a:bodyPr>
          <a:lstStyle/>
          <a:p>
            <a:pPr algn="ctr"/>
            <a:r>
              <a:rPr lang="en-US" dirty="0">
                <a:solidFill>
                  <a:schemeClr val="bg1"/>
                </a:solidFill>
              </a:rPr>
              <a:t>Neutral</a:t>
            </a:r>
          </a:p>
        </p:txBody>
      </p:sp>
      <p:sp>
        <p:nvSpPr>
          <p:cNvPr id="8" name="TextBox 7">
            <a:extLst>
              <a:ext uri="{FF2B5EF4-FFF2-40B4-BE49-F238E27FC236}">
                <a16:creationId xmlns:a16="http://schemas.microsoft.com/office/drawing/2014/main" id="{7287084A-DCE6-44E3-831E-9E5FDACBF4DD}"/>
              </a:ext>
            </a:extLst>
          </p:cNvPr>
          <p:cNvSpPr txBox="1"/>
          <p:nvPr/>
        </p:nvSpPr>
        <p:spPr>
          <a:xfrm>
            <a:off x="9622963" y="4912761"/>
            <a:ext cx="749056" cy="369332"/>
          </a:xfrm>
          <a:prstGeom prst="rect">
            <a:avLst/>
          </a:prstGeom>
          <a:solidFill>
            <a:schemeClr val="tx1"/>
          </a:solidFill>
        </p:spPr>
        <p:txBody>
          <a:bodyPr wrap="square" rtlCol="0">
            <a:spAutoFit/>
          </a:bodyPr>
          <a:lstStyle/>
          <a:p>
            <a:pPr algn="ctr"/>
            <a:r>
              <a:rPr lang="en-US" dirty="0">
                <a:solidFill>
                  <a:schemeClr val="bg1"/>
                </a:solidFill>
              </a:rPr>
              <a:t>Angry</a:t>
            </a:r>
          </a:p>
        </p:txBody>
      </p:sp>
    </p:spTree>
    <p:extLst>
      <p:ext uri="{BB962C8B-B14F-4D97-AF65-F5344CB8AC3E}">
        <p14:creationId xmlns:p14="http://schemas.microsoft.com/office/powerpoint/2010/main" val="1127340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197EB-526C-40FC-ACAF-C73DBAFD40FC}"/>
              </a:ext>
            </a:extLst>
          </p:cNvPr>
          <p:cNvSpPr>
            <a:spLocks noGrp="1"/>
          </p:cNvSpPr>
          <p:nvPr>
            <p:ph type="title"/>
          </p:nvPr>
        </p:nvSpPr>
        <p:spPr>
          <a:xfrm>
            <a:off x="2120236" y="207764"/>
            <a:ext cx="7471820" cy="576007"/>
          </a:xfrm>
        </p:spPr>
        <p:txBody>
          <a:bodyPr>
            <a:normAutofit fontScale="90000"/>
          </a:bodyPr>
          <a:lstStyle/>
          <a:p>
            <a:r>
              <a:rPr lang="en-US" dirty="0"/>
              <a:t>SYSTEM LAYOUT</a:t>
            </a:r>
          </a:p>
        </p:txBody>
      </p:sp>
      <p:pic>
        <p:nvPicPr>
          <p:cNvPr id="4" name="Picture 3">
            <a:extLst>
              <a:ext uri="{FF2B5EF4-FFF2-40B4-BE49-F238E27FC236}">
                <a16:creationId xmlns:a16="http://schemas.microsoft.com/office/drawing/2014/main" id="{E7CE57AA-9136-464C-B4A5-79E7AE06325C}"/>
              </a:ext>
            </a:extLst>
          </p:cNvPr>
          <p:cNvPicPr>
            <a:picLocks noChangeAspect="1"/>
          </p:cNvPicPr>
          <p:nvPr/>
        </p:nvPicPr>
        <p:blipFill>
          <a:blip r:embed="rId2"/>
          <a:stretch>
            <a:fillRect/>
          </a:stretch>
        </p:blipFill>
        <p:spPr>
          <a:xfrm>
            <a:off x="653143" y="894415"/>
            <a:ext cx="10871200" cy="5963585"/>
          </a:xfrm>
          <a:prstGeom prst="rect">
            <a:avLst/>
          </a:prstGeom>
        </p:spPr>
      </p:pic>
    </p:spTree>
    <p:extLst>
      <p:ext uri="{BB962C8B-B14F-4D97-AF65-F5344CB8AC3E}">
        <p14:creationId xmlns:p14="http://schemas.microsoft.com/office/powerpoint/2010/main" val="2621892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225AEF-4441-49F0-951E-3FF238F5BEF1}"/>
              </a:ext>
            </a:extLst>
          </p:cNvPr>
          <p:cNvSpPr txBox="1">
            <a:spLocks/>
          </p:cNvSpPr>
          <p:nvPr/>
        </p:nvSpPr>
        <p:spPr bwMode="black">
          <a:xfrm>
            <a:off x="2231136" y="357475"/>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Experiment setup</a:t>
            </a:r>
          </a:p>
        </p:txBody>
      </p:sp>
      <p:graphicFrame>
        <p:nvGraphicFramePr>
          <p:cNvPr id="2" name="Table 1">
            <a:extLst>
              <a:ext uri="{FF2B5EF4-FFF2-40B4-BE49-F238E27FC236}">
                <a16:creationId xmlns:a16="http://schemas.microsoft.com/office/drawing/2014/main" id="{DD75357B-5B50-491E-9DB2-2C8F06AD2E67}"/>
              </a:ext>
            </a:extLst>
          </p:cNvPr>
          <p:cNvGraphicFramePr>
            <a:graphicFrameLocks noGrp="1"/>
          </p:cNvGraphicFramePr>
          <p:nvPr>
            <p:extLst>
              <p:ext uri="{D42A27DB-BD31-4B8C-83A1-F6EECF244321}">
                <p14:modId xmlns:p14="http://schemas.microsoft.com/office/powerpoint/2010/main" val="66881092"/>
              </p:ext>
            </p:extLst>
          </p:nvPr>
        </p:nvGraphicFramePr>
        <p:xfrm>
          <a:off x="1433690" y="1758195"/>
          <a:ext cx="9324620" cy="4890688"/>
        </p:xfrm>
        <a:graphic>
          <a:graphicData uri="http://schemas.openxmlformats.org/drawingml/2006/table">
            <a:tbl>
              <a:tblPr firstRow="1" firstCol="1" bandRow="1">
                <a:tableStyleId>{073A0DAA-6AF3-43AB-8588-CEC1D06C72B9}</a:tableStyleId>
              </a:tblPr>
              <a:tblGrid>
                <a:gridCol w="4393516">
                  <a:extLst>
                    <a:ext uri="{9D8B030D-6E8A-4147-A177-3AD203B41FA5}">
                      <a16:colId xmlns:a16="http://schemas.microsoft.com/office/drawing/2014/main" val="2759091929"/>
                    </a:ext>
                  </a:extLst>
                </a:gridCol>
                <a:gridCol w="4931104">
                  <a:extLst>
                    <a:ext uri="{9D8B030D-6E8A-4147-A177-3AD203B41FA5}">
                      <a16:colId xmlns:a16="http://schemas.microsoft.com/office/drawing/2014/main" val="2722234263"/>
                    </a:ext>
                  </a:extLst>
                </a:gridCol>
              </a:tblGrid>
              <a:tr h="611336">
                <a:tc>
                  <a:txBody>
                    <a:bodyPr/>
                    <a:lstStyle/>
                    <a:p>
                      <a:pPr marL="0" marR="0" algn="ctr">
                        <a:lnSpc>
                          <a:spcPct val="107000"/>
                        </a:lnSpc>
                        <a:spcBef>
                          <a:spcPts val="0"/>
                        </a:spcBef>
                        <a:spcAft>
                          <a:spcPts val="0"/>
                        </a:spcAft>
                      </a:pPr>
                      <a:r>
                        <a:rPr lang="en-MY" sz="1800">
                          <a:effectLst/>
                        </a:rPr>
                        <a:t>Properties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MY" sz="1800" dirty="0">
                          <a:effectLst/>
                        </a:rPr>
                        <a:t>Values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34719662"/>
                  </a:ext>
                </a:extLst>
              </a:tr>
              <a:tr h="611336">
                <a:tc>
                  <a:txBody>
                    <a:bodyPr/>
                    <a:lstStyle/>
                    <a:p>
                      <a:pPr marL="0" marR="0" algn="l">
                        <a:lnSpc>
                          <a:spcPct val="107000"/>
                        </a:lnSpc>
                        <a:spcBef>
                          <a:spcPts val="0"/>
                        </a:spcBef>
                        <a:spcAft>
                          <a:spcPts val="0"/>
                        </a:spcAft>
                      </a:pPr>
                      <a:r>
                        <a:rPr lang="en-MY" sz="1800">
                          <a:effectLst/>
                        </a:rPr>
                        <a:t>Number of Dataset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MY" sz="1800">
                          <a:effectLst/>
                        </a:rPr>
                        <a:t>150</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99229348"/>
                  </a:ext>
                </a:extLst>
              </a:tr>
              <a:tr h="611336">
                <a:tc>
                  <a:txBody>
                    <a:bodyPr/>
                    <a:lstStyle/>
                    <a:p>
                      <a:pPr marL="0" marR="0" algn="l">
                        <a:lnSpc>
                          <a:spcPct val="107000"/>
                        </a:lnSpc>
                        <a:spcBef>
                          <a:spcPts val="0"/>
                        </a:spcBef>
                        <a:spcAft>
                          <a:spcPts val="0"/>
                        </a:spcAft>
                      </a:pPr>
                      <a:r>
                        <a:rPr lang="en-MY" sz="1800">
                          <a:effectLst/>
                        </a:rPr>
                        <a:t>Number of Experiment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MY" sz="1800" dirty="0">
                          <a:effectLst/>
                        </a:rPr>
                        <a:t>54</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70078901"/>
                  </a:ext>
                </a:extLst>
              </a:tr>
              <a:tr h="611336">
                <a:tc>
                  <a:txBody>
                    <a:bodyPr/>
                    <a:lstStyle/>
                    <a:p>
                      <a:pPr marL="0" marR="0" algn="l">
                        <a:lnSpc>
                          <a:spcPct val="107000"/>
                        </a:lnSpc>
                        <a:spcBef>
                          <a:spcPts val="0"/>
                        </a:spcBef>
                        <a:spcAft>
                          <a:spcPts val="0"/>
                        </a:spcAft>
                      </a:pPr>
                      <a:r>
                        <a:rPr lang="en-US" sz="1800" dirty="0">
                          <a:effectLst/>
                          <a:latin typeface="Gill Sans MT" panose="020B0502020104020203" pitchFamily="34" charset="0"/>
                          <a:ea typeface="Calibri" panose="020F0502020204030204" pitchFamily="34" charset="0"/>
                          <a:cs typeface="Arial" panose="020B0604020202020204" pitchFamily="34" charset="0"/>
                        </a:rPr>
                        <a:t>Size Image</a:t>
                      </a:r>
                    </a:p>
                  </a:txBody>
                  <a:tcPr marL="68580" marR="68580" marT="0" marB="0"/>
                </a:tc>
                <a:tc>
                  <a:txBody>
                    <a:bodyPr/>
                    <a:lstStyle/>
                    <a:p>
                      <a:pPr marL="0" marR="0" algn="l">
                        <a:lnSpc>
                          <a:spcPct val="107000"/>
                        </a:lnSpc>
                        <a:spcBef>
                          <a:spcPts val="0"/>
                        </a:spcBef>
                        <a:spcAft>
                          <a:spcPts val="0"/>
                        </a:spcAft>
                      </a:pPr>
                      <a:r>
                        <a:rPr lang="en-US" sz="1800" dirty="0">
                          <a:effectLst/>
                          <a:latin typeface="Gill Sans MT" panose="020B0502020104020203" pitchFamily="34" charset="0"/>
                          <a:ea typeface="Calibri" panose="020F0502020204030204" pitchFamily="34" charset="0"/>
                          <a:cs typeface="Arial" panose="020B0604020202020204" pitchFamily="34" charset="0"/>
                        </a:rPr>
                        <a:t>28*28 pixels</a:t>
                      </a:r>
                    </a:p>
                  </a:txBody>
                  <a:tcPr marL="68580" marR="68580" marT="0" marB="0"/>
                </a:tc>
                <a:extLst>
                  <a:ext uri="{0D108BD9-81ED-4DB2-BD59-A6C34878D82A}">
                    <a16:rowId xmlns:a16="http://schemas.microsoft.com/office/drawing/2014/main" val="2973268400"/>
                  </a:ext>
                </a:extLst>
              </a:tr>
              <a:tr h="611336">
                <a:tc>
                  <a:txBody>
                    <a:bodyPr/>
                    <a:lstStyle/>
                    <a:p>
                      <a:pPr marL="0" marR="0" algn="l">
                        <a:lnSpc>
                          <a:spcPct val="107000"/>
                        </a:lnSpc>
                        <a:spcBef>
                          <a:spcPts val="0"/>
                        </a:spcBef>
                        <a:spcAft>
                          <a:spcPts val="0"/>
                        </a:spcAft>
                      </a:pPr>
                      <a:r>
                        <a:rPr lang="en-MY" sz="1800">
                          <a:effectLst/>
                        </a:rPr>
                        <a:t>Epoch</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MY" sz="1800">
                          <a:effectLst/>
                        </a:rPr>
                        <a:t>5,10</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66694225"/>
                  </a:ext>
                </a:extLst>
              </a:tr>
              <a:tr h="611336">
                <a:tc>
                  <a:txBody>
                    <a:bodyPr/>
                    <a:lstStyle/>
                    <a:p>
                      <a:pPr marL="0" marR="0" algn="l">
                        <a:lnSpc>
                          <a:spcPct val="107000"/>
                        </a:lnSpc>
                        <a:spcBef>
                          <a:spcPts val="0"/>
                        </a:spcBef>
                        <a:spcAft>
                          <a:spcPts val="0"/>
                        </a:spcAft>
                      </a:pPr>
                      <a:r>
                        <a:rPr lang="en-MY" sz="1800">
                          <a:effectLst/>
                        </a:rPr>
                        <a:t>Learning Rate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MY" sz="1800">
                          <a:effectLst/>
                        </a:rPr>
                        <a:t>0.001, 0.0001, 0.00001</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07949428"/>
                  </a:ext>
                </a:extLst>
              </a:tr>
              <a:tr h="611336">
                <a:tc>
                  <a:txBody>
                    <a:bodyPr/>
                    <a:lstStyle/>
                    <a:p>
                      <a:pPr marL="0" marR="0" algn="l">
                        <a:lnSpc>
                          <a:spcPct val="107000"/>
                        </a:lnSpc>
                        <a:spcBef>
                          <a:spcPts val="0"/>
                        </a:spcBef>
                        <a:spcAft>
                          <a:spcPts val="0"/>
                        </a:spcAft>
                      </a:pPr>
                      <a:r>
                        <a:rPr lang="en-MY" sz="1800">
                          <a:effectLst/>
                        </a:rPr>
                        <a:t>Train and Test Split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MY" sz="1800">
                          <a:effectLst/>
                        </a:rPr>
                        <a:t>90:10, 80:20, 70:30</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7049639"/>
                  </a:ext>
                </a:extLst>
              </a:tr>
              <a:tr h="611336">
                <a:tc>
                  <a:txBody>
                    <a:bodyPr/>
                    <a:lstStyle/>
                    <a:p>
                      <a:pPr marL="0" marR="0" algn="l">
                        <a:lnSpc>
                          <a:spcPct val="107000"/>
                        </a:lnSpc>
                        <a:spcBef>
                          <a:spcPts val="0"/>
                        </a:spcBef>
                        <a:spcAft>
                          <a:spcPts val="0"/>
                        </a:spcAft>
                      </a:pPr>
                      <a:r>
                        <a:rPr lang="en-MY" sz="1800">
                          <a:effectLst/>
                        </a:rPr>
                        <a:t>Batch Size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MY" sz="1800" dirty="0">
                          <a:effectLst/>
                        </a:rPr>
                        <a:t>64,50,40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80826166"/>
                  </a:ext>
                </a:extLst>
              </a:tr>
            </a:tbl>
          </a:graphicData>
        </a:graphic>
      </p:graphicFrame>
    </p:spTree>
    <p:extLst>
      <p:ext uri="{BB962C8B-B14F-4D97-AF65-F5344CB8AC3E}">
        <p14:creationId xmlns:p14="http://schemas.microsoft.com/office/powerpoint/2010/main" val="1123568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0BF3D-FA82-4B12-A8A8-C949B0448A61}"/>
              </a:ext>
            </a:extLst>
          </p:cNvPr>
          <p:cNvSpPr>
            <a:spLocks noGrp="1"/>
          </p:cNvSpPr>
          <p:nvPr>
            <p:ph type="title"/>
          </p:nvPr>
        </p:nvSpPr>
        <p:spPr>
          <a:xfrm>
            <a:off x="2231136" y="300813"/>
            <a:ext cx="7729728" cy="939264"/>
          </a:xfrm>
        </p:spPr>
        <p:txBody>
          <a:bodyPr/>
          <a:lstStyle/>
          <a:p>
            <a:r>
              <a:rPr lang="en-US" dirty="0"/>
              <a:t>Result analysis</a:t>
            </a:r>
          </a:p>
        </p:txBody>
      </p:sp>
      <p:graphicFrame>
        <p:nvGraphicFramePr>
          <p:cNvPr id="3" name="Table 2">
            <a:extLst>
              <a:ext uri="{FF2B5EF4-FFF2-40B4-BE49-F238E27FC236}">
                <a16:creationId xmlns:a16="http://schemas.microsoft.com/office/drawing/2014/main" id="{07F20C4D-8AC5-4EAC-A7F3-4ACCD7D72FC1}"/>
              </a:ext>
            </a:extLst>
          </p:cNvPr>
          <p:cNvGraphicFramePr>
            <a:graphicFrameLocks noGrp="1"/>
          </p:cNvGraphicFramePr>
          <p:nvPr>
            <p:extLst>
              <p:ext uri="{D42A27DB-BD31-4B8C-83A1-F6EECF244321}">
                <p14:modId xmlns:p14="http://schemas.microsoft.com/office/powerpoint/2010/main" val="3234303666"/>
              </p:ext>
            </p:extLst>
          </p:nvPr>
        </p:nvGraphicFramePr>
        <p:xfrm>
          <a:off x="1602686" y="1771044"/>
          <a:ext cx="8986628" cy="4873691"/>
        </p:xfrm>
        <a:graphic>
          <a:graphicData uri="http://schemas.openxmlformats.org/drawingml/2006/table">
            <a:tbl>
              <a:tblPr firstRow="1" firstCol="1" bandRow="1">
                <a:tableStyleId>{073A0DAA-6AF3-43AB-8588-CEC1D06C72B9}</a:tableStyleId>
              </a:tblPr>
              <a:tblGrid>
                <a:gridCol w="794607">
                  <a:extLst>
                    <a:ext uri="{9D8B030D-6E8A-4147-A177-3AD203B41FA5}">
                      <a16:colId xmlns:a16="http://schemas.microsoft.com/office/drawing/2014/main" val="2485047540"/>
                    </a:ext>
                  </a:extLst>
                </a:gridCol>
                <a:gridCol w="1377863">
                  <a:extLst>
                    <a:ext uri="{9D8B030D-6E8A-4147-A177-3AD203B41FA5}">
                      <a16:colId xmlns:a16="http://schemas.microsoft.com/office/drawing/2014/main" val="675711065"/>
                    </a:ext>
                  </a:extLst>
                </a:gridCol>
                <a:gridCol w="2079321">
                  <a:extLst>
                    <a:ext uri="{9D8B030D-6E8A-4147-A177-3AD203B41FA5}">
                      <a16:colId xmlns:a16="http://schemas.microsoft.com/office/drawing/2014/main" val="3391768049"/>
                    </a:ext>
                  </a:extLst>
                </a:gridCol>
                <a:gridCol w="2392471">
                  <a:extLst>
                    <a:ext uri="{9D8B030D-6E8A-4147-A177-3AD203B41FA5}">
                      <a16:colId xmlns:a16="http://schemas.microsoft.com/office/drawing/2014/main" val="1697618551"/>
                    </a:ext>
                  </a:extLst>
                </a:gridCol>
                <a:gridCol w="2342366">
                  <a:extLst>
                    <a:ext uri="{9D8B030D-6E8A-4147-A177-3AD203B41FA5}">
                      <a16:colId xmlns:a16="http://schemas.microsoft.com/office/drawing/2014/main" val="2713923232"/>
                    </a:ext>
                  </a:extLst>
                </a:gridCol>
              </a:tblGrid>
              <a:tr h="405695">
                <a:tc>
                  <a:txBody>
                    <a:bodyPr/>
                    <a:lstStyle/>
                    <a:p>
                      <a:pPr marL="0" marR="0">
                        <a:lnSpc>
                          <a:spcPct val="107000"/>
                        </a:lnSpc>
                        <a:spcBef>
                          <a:spcPts val="0"/>
                        </a:spcBef>
                        <a:spcAft>
                          <a:spcPts val="0"/>
                        </a:spcAft>
                      </a:pPr>
                      <a:r>
                        <a:rPr lang="en-MY" sz="1600" dirty="0">
                          <a:effectLst/>
                        </a:rPr>
                        <a:t>Split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MaxEpochs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MiniBatchSize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Learning_rate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Accuracy Result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1473844612"/>
                  </a:ext>
                </a:extLst>
              </a:tr>
              <a:tr h="197788">
                <a:tc rowSpan="18">
                  <a:txBody>
                    <a:bodyPr/>
                    <a:lstStyle/>
                    <a:p>
                      <a:pPr marL="0" marR="0">
                        <a:lnSpc>
                          <a:spcPct val="107000"/>
                        </a:lnSpc>
                        <a:spcBef>
                          <a:spcPts val="0"/>
                        </a:spcBef>
                        <a:spcAft>
                          <a:spcPts val="0"/>
                        </a:spcAft>
                      </a:pPr>
                      <a:r>
                        <a:rPr lang="en-MY" sz="1600" dirty="0">
                          <a:effectLst/>
                        </a:rPr>
                        <a:t>90:10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10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64</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0.3333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244466974"/>
                  </a:ext>
                </a:extLst>
              </a:tr>
              <a:tr h="197788">
                <a:tc vMerge="1">
                  <a:txBody>
                    <a:bodyPr/>
                    <a:lstStyle/>
                    <a:p>
                      <a:endParaRPr lang="en-US"/>
                    </a:p>
                  </a:txBody>
                  <a:tcPr/>
                </a:tc>
                <a:tc>
                  <a:txBody>
                    <a:bodyPr/>
                    <a:lstStyle/>
                    <a:p>
                      <a:pPr marL="0" marR="0">
                        <a:lnSpc>
                          <a:spcPct val="107000"/>
                        </a:lnSpc>
                        <a:spcBef>
                          <a:spcPts val="0"/>
                        </a:spcBef>
                        <a:spcAft>
                          <a:spcPts val="0"/>
                        </a:spcAft>
                      </a:pPr>
                      <a:r>
                        <a:rPr lang="en-MY"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0.0001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0.7778</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1473357787"/>
                  </a:ext>
                </a:extLst>
              </a:tr>
              <a:tr h="197788">
                <a:tc vMerge="1">
                  <a:txBody>
                    <a:bodyPr/>
                    <a:lstStyle/>
                    <a:p>
                      <a:endParaRPr lang="en-US"/>
                    </a:p>
                  </a:txBody>
                  <a:tcPr/>
                </a:tc>
                <a:tc>
                  <a:txBody>
                    <a:bodyPr/>
                    <a:lstStyle/>
                    <a:p>
                      <a:pPr marL="0" marR="0">
                        <a:lnSpc>
                          <a:spcPct val="107000"/>
                        </a:lnSpc>
                        <a:spcBef>
                          <a:spcPts val="0"/>
                        </a:spcBef>
                        <a:spcAft>
                          <a:spcPts val="0"/>
                        </a:spcAft>
                      </a:pPr>
                      <a:r>
                        <a:rPr lang="en-MY"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0.5556</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2062692179"/>
                  </a:ext>
                </a:extLst>
              </a:tr>
              <a:tr h="197788">
                <a:tc vMerge="1">
                  <a:txBody>
                    <a:bodyPr/>
                    <a:lstStyle/>
                    <a:p>
                      <a:endParaRPr lang="en-US"/>
                    </a:p>
                  </a:txBody>
                  <a:tcPr/>
                </a:tc>
                <a:tc>
                  <a:txBody>
                    <a:bodyPr/>
                    <a:lstStyle/>
                    <a:p>
                      <a:pPr marL="0" marR="0">
                        <a:lnSpc>
                          <a:spcPct val="107000"/>
                        </a:lnSpc>
                        <a:spcBef>
                          <a:spcPts val="0"/>
                        </a:spcBef>
                        <a:spcAft>
                          <a:spcPts val="0"/>
                        </a:spcAft>
                      </a:pPr>
                      <a:r>
                        <a:rPr lang="en-MY"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50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0.4442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829293248"/>
                  </a:ext>
                </a:extLst>
              </a:tr>
              <a:tr h="197788">
                <a:tc vMerge="1">
                  <a:txBody>
                    <a:bodyPr/>
                    <a:lstStyle/>
                    <a:p>
                      <a:endParaRPr lang="en-US"/>
                    </a:p>
                  </a:txBody>
                  <a:tcPr/>
                </a:tc>
                <a:tc>
                  <a:txBody>
                    <a:bodyPr/>
                    <a:lstStyle/>
                    <a:p>
                      <a:pPr marL="0" marR="0">
                        <a:lnSpc>
                          <a:spcPct val="107000"/>
                        </a:lnSpc>
                        <a:spcBef>
                          <a:spcPts val="0"/>
                        </a:spcBef>
                        <a:spcAft>
                          <a:spcPts val="0"/>
                        </a:spcAft>
                      </a:pPr>
                      <a:r>
                        <a:rPr lang="en-MY"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0.6667</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2228270568"/>
                  </a:ext>
                </a:extLst>
              </a:tr>
              <a:tr h="197788">
                <a:tc vMerge="1">
                  <a:txBody>
                    <a:bodyPr/>
                    <a:lstStyle/>
                    <a:p>
                      <a:endParaRPr lang="en-US"/>
                    </a:p>
                  </a:txBody>
                  <a:tcPr/>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0.6666</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3588699"/>
                  </a:ext>
                </a:extLst>
              </a:tr>
              <a:tr h="197788">
                <a:tc vMerge="1">
                  <a:txBody>
                    <a:bodyPr/>
                    <a:lstStyle/>
                    <a:p>
                      <a:endParaRPr lang="en-US"/>
                    </a:p>
                  </a:txBody>
                  <a:tcPr/>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40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0.4444</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1581013393"/>
                  </a:ext>
                </a:extLst>
              </a:tr>
              <a:tr h="197788">
                <a:tc vMerge="1">
                  <a:txBody>
                    <a:bodyPr/>
                    <a:lstStyle/>
                    <a:p>
                      <a:endParaRPr lang="en-US"/>
                    </a:p>
                  </a:txBody>
                  <a:tcPr/>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0.5556</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2015431216"/>
                  </a:ext>
                </a:extLst>
              </a:tr>
              <a:tr h="197788">
                <a:tc vMerge="1">
                  <a:txBody>
                    <a:bodyPr/>
                    <a:lstStyle/>
                    <a:p>
                      <a:endParaRPr lang="en-US"/>
                    </a:p>
                  </a:txBody>
                  <a:tcPr/>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0.00001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0.6667</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3446176874"/>
                  </a:ext>
                </a:extLst>
              </a:tr>
              <a:tr h="197788">
                <a:tc vMerge="1">
                  <a:txBody>
                    <a:bodyPr/>
                    <a:lstStyle/>
                    <a:p>
                      <a:endParaRPr lang="en-US"/>
                    </a:p>
                  </a:txBody>
                  <a:tcPr/>
                </a:tc>
                <a:tc>
                  <a:txBody>
                    <a:bodyPr/>
                    <a:lstStyle/>
                    <a:p>
                      <a:pPr marL="0" marR="0">
                        <a:lnSpc>
                          <a:spcPct val="107000"/>
                        </a:lnSpc>
                        <a:spcBef>
                          <a:spcPts val="0"/>
                        </a:spcBef>
                        <a:spcAft>
                          <a:spcPts val="0"/>
                        </a:spcAft>
                      </a:pPr>
                      <a:r>
                        <a:rPr lang="en-MY" sz="1600">
                          <a:effectLst/>
                        </a:rPr>
                        <a:t>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64</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0.001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0.2222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1964849240"/>
                  </a:ext>
                </a:extLst>
              </a:tr>
              <a:tr h="197788">
                <a:tc vMerge="1">
                  <a:txBody>
                    <a:bodyPr/>
                    <a:lstStyle/>
                    <a:p>
                      <a:endParaRPr lang="en-US"/>
                    </a:p>
                  </a:txBody>
                  <a:tcPr/>
                </a:tc>
                <a:tc>
                  <a:txBody>
                    <a:bodyPr/>
                    <a:lstStyle/>
                    <a:p>
                      <a:pPr marL="0" marR="0">
                        <a:lnSpc>
                          <a:spcPct val="107000"/>
                        </a:lnSpc>
                        <a:spcBef>
                          <a:spcPts val="0"/>
                        </a:spcBef>
                        <a:spcAft>
                          <a:spcPts val="0"/>
                        </a:spcAft>
                        <a:tabLst>
                          <a:tab pos="450850" algn="ctr"/>
                        </a:tabLs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0.0001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0.3333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3904498327"/>
                  </a:ext>
                </a:extLst>
              </a:tr>
              <a:tr h="197788">
                <a:tc vMerge="1">
                  <a:txBody>
                    <a:bodyPr/>
                    <a:lstStyle/>
                    <a:p>
                      <a:endParaRPr lang="en-US"/>
                    </a:p>
                  </a:txBody>
                  <a:tcPr/>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0.00001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0.6667</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2625224313"/>
                  </a:ext>
                </a:extLst>
              </a:tr>
              <a:tr h="197788">
                <a:tc vMerge="1">
                  <a:txBody>
                    <a:bodyPr/>
                    <a:lstStyle/>
                    <a:p>
                      <a:endParaRPr lang="en-US"/>
                    </a:p>
                  </a:txBody>
                  <a:tcPr/>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50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0.2222</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3201368253"/>
                  </a:ext>
                </a:extLst>
              </a:tr>
              <a:tr h="197788">
                <a:tc vMerge="1">
                  <a:txBody>
                    <a:bodyPr/>
                    <a:lstStyle/>
                    <a:p>
                      <a:endParaRPr lang="en-US"/>
                    </a:p>
                  </a:txBody>
                  <a:tcPr/>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0.6667</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2890947445"/>
                  </a:ext>
                </a:extLst>
              </a:tr>
              <a:tr h="197788">
                <a:tc vMerge="1">
                  <a:txBody>
                    <a:bodyPr/>
                    <a:lstStyle/>
                    <a:p>
                      <a:endParaRPr lang="en-US"/>
                    </a:p>
                  </a:txBody>
                  <a:tcPr/>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0.5556</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2662637583"/>
                  </a:ext>
                </a:extLst>
              </a:tr>
              <a:tr h="197788">
                <a:tc vMerge="1">
                  <a:txBody>
                    <a:bodyPr/>
                    <a:lstStyle/>
                    <a:p>
                      <a:endParaRPr lang="en-US"/>
                    </a:p>
                  </a:txBody>
                  <a:tcPr/>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40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0.4444</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2240977744"/>
                  </a:ext>
                </a:extLst>
              </a:tr>
              <a:tr h="197788">
                <a:tc vMerge="1">
                  <a:txBody>
                    <a:bodyPr/>
                    <a:lstStyle/>
                    <a:p>
                      <a:endParaRPr lang="en-US"/>
                    </a:p>
                  </a:txBody>
                  <a:tcPr/>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0.7778</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4169257633"/>
                  </a:ext>
                </a:extLst>
              </a:tr>
              <a:tr h="197788">
                <a:tc vMerge="1">
                  <a:txBody>
                    <a:bodyPr/>
                    <a:lstStyle/>
                    <a:p>
                      <a:endParaRPr lang="en-US"/>
                    </a:p>
                  </a:txBody>
                  <a:tcPr/>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0.7778</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1553185848"/>
                  </a:ext>
                </a:extLst>
              </a:tr>
            </a:tbl>
          </a:graphicData>
        </a:graphic>
      </p:graphicFrame>
      <p:sp>
        <p:nvSpPr>
          <p:cNvPr id="4" name="TextBox 3">
            <a:extLst>
              <a:ext uri="{FF2B5EF4-FFF2-40B4-BE49-F238E27FC236}">
                <a16:creationId xmlns:a16="http://schemas.microsoft.com/office/drawing/2014/main" id="{A8BC95D4-83EA-4419-A2C3-EB9FBCBF6B19}"/>
              </a:ext>
            </a:extLst>
          </p:cNvPr>
          <p:cNvSpPr txBox="1"/>
          <p:nvPr/>
        </p:nvSpPr>
        <p:spPr>
          <a:xfrm>
            <a:off x="2818356" y="1320894"/>
            <a:ext cx="6876789" cy="369332"/>
          </a:xfrm>
          <a:prstGeom prst="rect">
            <a:avLst/>
          </a:prstGeom>
          <a:noFill/>
        </p:spPr>
        <p:txBody>
          <a:bodyPr wrap="square" rtlCol="0">
            <a:spAutoFit/>
          </a:bodyPr>
          <a:lstStyle/>
          <a:p>
            <a:pPr algn="ctr"/>
            <a:r>
              <a:rPr lang="en-US" dirty="0">
                <a:solidFill>
                  <a:schemeClr val="bg1"/>
                </a:solidFill>
              </a:rPr>
              <a:t>The experiment result for 90:10 spilt</a:t>
            </a:r>
          </a:p>
        </p:txBody>
      </p:sp>
    </p:spTree>
    <p:extLst>
      <p:ext uri="{BB962C8B-B14F-4D97-AF65-F5344CB8AC3E}">
        <p14:creationId xmlns:p14="http://schemas.microsoft.com/office/powerpoint/2010/main" val="611962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E4071-E61D-4E3B-B77F-93A302A6DCE5}"/>
              </a:ext>
            </a:extLst>
          </p:cNvPr>
          <p:cNvSpPr>
            <a:spLocks noGrp="1"/>
          </p:cNvSpPr>
          <p:nvPr>
            <p:ph type="title"/>
          </p:nvPr>
        </p:nvSpPr>
        <p:spPr>
          <a:xfrm>
            <a:off x="2231136" y="325865"/>
            <a:ext cx="7729728" cy="826530"/>
          </a:xfrm>
        </p:spPr>
        <p:txBody>
          <a:bodyPr/>
          <a:lstStyle/>
          <a:p>
            <a:r>
              <a:rPr lang="en-US" dirty="0"/>
              <a:t>RESULT ANALYSIS (CONT.)</a:t>
            </a:r>
          </a:p>
        </p:txBody>
      </p:sp>
      <p:graphicFrame>
        <p:nvGraphicFramePr>
          <p:cNvPr id="3" name="Table 2">
            <a:extLst>
              <a:ext uri="{FF2B5EF4-FFF2-40B4-BE49-F238E27FC236}">
                <a16:creationId xmlns:a16="http://schemas.microsoft.com/office/drawing/2014/main" id="{FFDEE090-0C30-4144-AB27-6EA79F1CE79F}"/>
              </a:ext>
            </a:extLst>
          </p:cNvPr>
          <p:cNvGraphicFramePr>
            <a:graphicFrameLocks noGrp="1"/>
          </p:cNvGraphicFramePr>
          <p:nvPr>
            <p:extLst>
              <p:ext uri="{D42A27DB-BD31-4B8C-83A1-F6EECF244321}">
                <p14:modId xmlns:p14="http://schemas.microsoft.com/office/powerpoint/2010/main" val="2686898187"/>
              </p:ext>
            </p:extLst>
          </p:nvPr>
        </p:nvGraphicFramePr>
        <p:xfrm>
          <a:off x="1635336" y="1698357"/>
          <a:ext cx="8921328" cy="5028117"/>
        </p:xfrm>
        <a:graphic>
          <a:graphicData uri="http://schemas.openxmlformats.org/drawingml/2006/table">
            <a:tbl>
              <a:tblPr firstRow="1" firstCol="1" bandRow="1">
                <a:tableStyleId>{073A0DAA-6AF3-43AB-8588-CEC1D06C72B9}</a:tableStyleId>
              </a:tblPr>
              <a:tblGrid>
                <a:gridCol w="820593">
                  <a:extLst>
                    <a:ext uri="{9D8B030D-6E8A-4147-A177-3AD203B41FA5}">
                      <a16:colId xmlns:a16="http://schemas.microsoft.com/office/drawing/2014/main" val="4104324793"/>
                    </a:ext>
                  </a:extLst>
                </a:gridCol>
                <a:gridCol w="1533262">
                  <a:extLst>
                    <a:ext uri="{9D8B030D-6E8A-4147-A177-3AD203B41FA5}">
                      <a16:colId xmlns:a16="http://schemas.microsoft.com/office/drawing/2014/main" val="474269200"/>
                    </a:ext>
                  </a:extLst>
                </a:gridCol>
                <a:gridCol w="1980464">
                  <a:extLst>
                    <a:ext uri="{9D8B030D-6E8A-4147-A177-3AD203B41FA5}">
                      <a16:colId xmlns:a16="http://schemas.microsoft.com/office/drawing/2014/main" val="861985172"/>
                    </a:ext>
                  </a:extLst>
                </a:gridCol>
                <a:gridCol w="2287116">
                  <a:extLst>
                    <a:ext uri="{9D8B030D-6E8A-4147-A177-3AD203B41FA5}">
                      <a16:colId xmlns:a16="http://schemas.microsoft.com/office/drawing/2014/main" val="2017738488"/>
                    </a:ext>
                  </a:extLst>
                </a:gridCol>
                <a:gridCol w="2299893">
                  <a:extLst>
                    <a:ext uri="{9D8B030D-6E8A-4147-A177-3AD203B41FA5}">
                      <a16:colId xmlns:a16="http://schemas.microsoft.com/office/drawing/2014/main" val="2896851792"/>
                    </a:ext>
                  </a:extLst>
                </a:gridCol>
              </a:tblGrid>
              <a:tr h="477519">
                <a:tc>
                  <a:txBody>
                    <a:bodyPr/>
                    <a:lstStyle/>
                    <a:p>
                      <a:pPr marL="0" marR="0">
                        <a:lnSpc>
                          <a:spcPct val="107000"/>
                        </a:lnSpc>
                        <a:spcBef>
                          <a:spcPts val="0"/>
                        </a:spcBef>
                        <a:spcAft>
                          <a:spcPts val="0"/>
                        </a:spcAft>
                      </a:pPr>
                      <a:r>
                        <a:rPr lang="en-MY" sz="1600" dirty="0">
                          <a:effectLst/>
                        </a:rPr>
                        <a:t>Split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MaxEpochs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err="1">
                          <a:effectLst/>
                        </a:rPr>
                        <a:t>MiniBatchSize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Learning_rate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Accuracy Result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1175403692"/>
                  </a:ext>
                </a:extLst>
              </a:tr>
              <a:tr h="252811">
                <a:tc rowSpan="18">
                  <a:txBody>
                    <a:bodyPr/>
                    <a:lstStyle/>
                    <a:p>
                      <a:pPr marL="0" marR="0">
                        <a:lnSpc>
                          <a:spcPct val="107000"/>
                        </a:lnSpc>
                        <a:spcBef>
                          <a:spcPts val="0"/>
                        </a:spcBef>
                        <a:spcAft>
                          <a:spcPts val="0"/>
                        </a:spcAft>
                      </a:pPr>
                      <a:r>
                        <a:rPr lang="en-MY" sz="1600" dirty="0">
                          <a:effectLst/>
                        </a:rPr>
                        <a:t>80:20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10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64</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0.001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0.2223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3018350955"/>
                  </a:ext>
                </a:extLst>
              </a:tr>
              <a:tr h="252811">
                <a:tc vMerge="1">
                  <a:txBody>
                    <a:bodyPr/>
                    <a:lstStyle/>
                    <a:p>
                      <a:endParaRPr lang="en-US"/>
                    </a:p>
                  </a:txBody>
                  <a:tcPr/>
                </a:tc>
                <a:tc>
                  <a:txBody>
                    <a:bodyPr/>
                    <a:lstStyle/>
                    <a:p>
                      <a:pPr marL="0" marR="0">
                        <a:lnSpc>
                          <a:spcPct val="107000"/>
                        </a:lnSpc>
                        <a:spcBef>
                          <a:spcPts val="0"/>
                        </a:spcBef>
                        <a:spcAft>
                          <a:spcPts val="0"/>
                        </a:spcAft>
                      </a:pPr>
                      <a:r>
                        <a:rPr lang="en-MY"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0.7778</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260293247"/>
                  </a:ext>
                </a:extLst>
              </a:tr>
              <a:tr h="252811">
                <a:tc vMerge="1">
                  <a:txBody>
                    <a:bodyPr/>
                    <a:lstStyle/>
                    <a:p>
                      <a:endParaRPr lang="en-US"/>
                    </a:p>
                  </a:txBody>
                  <a:tcPr/>
                </a:tc>
                <a:tc>
                  <a:txBody>
                    <a:bodyPr/>
                    <a:lstStyle/>
                    <a:p>
                      <a:pPr marL="0" marR="0">
                        <a:lnSpc>
                          <a:spcPct val="107000"/>
                        </a:lnSpc>
                        <a:spcBef>
                          <a:spcPts val="0"/>
                        </a:spcBef>
                        <a:spcAft>
                          <a:spcPts val="0"/>
                        </a:spcAft>
                      </a:pPr>
                      <a:r>
                        <a:rPr lang="en-MY"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0.6667</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2478119399"/>
                  </a:ext>
                </a:extLst>
              </a:tr>
              <a:tr h="252811">
                <a:tc vMerge="1">
                  <a:txBody>
                    <a:bodyPr/>
                    <a:lstStyle/>
                    <a:p>
                      <a:endParaRPr lang="en-US"/>
                    </a:p>
                  </a:txBody>
                  <a:tcPr/>
                </a:tc>
                <a:tc>
                  <a:txBody>
                    <a:bodyPr/>
                    <a:lstStyle/>
                    <a:p>
                      <a:pPr marL="0" marR="0">
                        <a:lnSpc>
                          <a:spcPct val="107000"/>
                        </a:lnSpc>
                        <a:spcBef>
                          <a:spcPts val="0"/>
                        </a:spcBef>
                        <a:spcAft>
                          <a:spcPts val="0"/>
                        </a:spcAft>
                      </a:pPr>
                      <a:r>
                        <a:rPr lang="en-MY"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50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0.001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0.5000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3957269316"/>
                  </a:ext>
                </a:extLst>
              </a:tr>
              <a:tr h="252811">
                <a:tc vMerge="1">
                  <a:txBody>
                    <a:bodyPr/>
                    <a:lstStyle/>
                    <a:p>
                      <a:endParaRPr lang="en-US"/>
                    </a:p>
                  </a:txBody>
                  <a:tcPr/>
                </a:tc>
                <a:tc>
                  <a:txBody>
                    <a:bodyPr/>
                    <a:lstStyle/>
                    <a:p>
                      <a:pPr marL="0" marR="0">
                        <a:lnSpc>
                          <a:spcPct val="107000"/>
                        </a:lnSpc>
                        <a:spcBef>
                          <a:spcPts val="0"/>
                        </a:spcBef>
                        <a:spcAft>
                          <a:spcPts val="0"/>
                        </a:spcAft>
                      </a:pPr>
                      <a:r>
                        <a:rPr lang="en-MY"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0.0001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0.7222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1849677043"/>
                  </a:ext>
                </a:extLst>
              </a:tr>
              <a:tr h="252811">
                <a:tc vMerge="1">
                  <a:txBody>
                    <a:bodyPr/>
                    <a:lstStyle/>
                    <a:p>
                      <a:endParaRPr lang="en-US"/>
                    </a:p>
                  </a:txBody>
                  <a:tcPr/>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0.00001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0.7222</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677311171"/>
                  </a:ext>
                </a:extLst>
              </a:tr>
              <a:tr h="252811">
                <a:tc vMerge="1">
                  <a:txBody>
                    <a:bodyPr/>
                    <a:lstStyle/>
                    <a:p>
                      <a:endParaRPr lang="en-US"/>
                    </a:p>
                  </a:txBody>
                  <a:tcPr/>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40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0.2778</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3598712523"/>
                  </a:ext>
                </a:extLst>
              </a:tr>
              <a:tr h="252811">
                <a:tc vMerge="1">
                  <a:txBody>
                    <a:bodyPr/>
                    <a:lstStyle/>
                    <a:p>
                      <a:endParaRPr lang="en-US"/>
                    </a:p>
                  </a:txBody>
                  <a:tcPr/>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0.7222</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413585360"/>
                  </a:ext>
                </a:extLst>
              </a:tr>
              <a:tr h="252811">
                <a:tc vMerge="1">
                  <a:txBody>
                    <a:bodyPr/>
                    <a:lstStyle/>
                    <a:p>
                      <a:endParaRPr lang="en-US"/>
                    </a:p>
                  </a:txBody>
                  <a:tcPr/>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0.7222</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2752814076"/>
                  </a:ext>
                </a:extLst>
              </a:tr>
              <a:tr h="252811">
                <a:tc vMerge="1">
                  <a:txBody>
                    <a:bodyPr/>
                    <a:lstStyle/>
                    <a:p>
                      <a:endParaRPr lang="en-US"/>
                    </a:p>
                  </a:txBody>
                  <a:tcPr/>
                </a:tc>
                <a:tc>
                  <a:txBody>
                    <a:bodyPr/>
                    <a:lstStyle/>
                    <a:p>
                      <a:pPr marL="0" marR="0">
                        <a:lnSpc>
                          <a:spcPct val="107000"/>
                        </a:lnSpc>
                        <a:spcBef>
                          <a:spcPts val="0"/>
                        </a:spcBef>
                        <a:spcAft>
                          <a:spcPts val="0"/>
                        </a:spcAft>
                      </a:pPr>
                      <a:r>
                        <a:rPr lang="en-MY" sz="1600">
                          <a:effectLst/>
                        </a:rPr>
                        <a:t>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64</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0.2222</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1988955009"/>
                  </a:ext>
                </a:extLst>
              </a:tr>
              <a:tr h="252811">
                <a:tc vMerge="1">
                  <a:txBody>
                    <a:bodyPr/>
                    <a:lstStyle/>
                    <a:p>
                      <a:endParaRPr lang="en-US"/>
                    </a:p>
                  </a:txBody>
                  <a:tcPr/>
                </a:tc>
                <a:tc>
                  <a:txBody>
                    <a:bodyPr/>
                    <a:lstStyle/>
                    <a:p>
                      <a:pPr marL="0" marR="0">
                        <a:lnSpc>
                          <a:spcPct val="107000"/>
                        </a:lnSpc>
                        <a:spcBef>
                          <a:spcPts val="0"/>
                        </a:spcBef>
                        <a:spcAft>
                          <a:spcPts val="0"/>
                        </a:spcAft>
                        <a:tabLst>
                          <a:tab pos="450850" algn="ctr"/>
                        </a:tabLs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0.5556</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2260069100"/>
                  </a:ext>
                </a:extLst>
              </a:tr>
              <a:tr h="252811">
                <a:tc vMerge="1">
                  <a:txBody>
                    <a:bodyPr/>
                    <a:lstStyle/>
                    <a:p>
                      <a:endParaRPr lang="en-US"/>
                    </a:p>
                  </a:txBody>
                  <a:tcPr/>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0.6111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966836843"/>
                  </a:ext>
                </a:extLst>
              </a:tr>
              <a:tr h="252811">
                <a:tc vMerge="1">
                  <a:txBody>
                    <a:bodyPr/>
                    <a:lstStyle/>
                    <a:p>
                      <a:endParaRPr lang="en-US"/>
                    </a:p>
                  </a:txBody>
                  <a:tcPr/>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50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0.2778</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3597515288"/>
                  </a:ext>
                </a:extLst>
              </a:tr>
              <a:tr h="252811">
                <a:tc vMerge="1">
                  <a:txBody>
                    <a:bodyPr/>
                    <a:lstStyle/>
                    <a:p>
                      <a:endParaRPr lang="en-US"/>
                    </a:p>
                  </a:txBody>
                  <a:tcPr/>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0.5556</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4159220284"/>
                  </a:ext>
                </a:extLst>
              </a:tr>
              <a:tr h="252811">
                <a:tc vMerge="1">
                  <a:txBody>
                    <a:bodyPr/>
                    <a:lstStyle/>
                    <a:p>
                      <a:endParaRPr lang="en-US"/>
                    </a:p>
                  </a:txBody>
                  <a:tcPr/>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0.5556</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3146102636"/>
                  </a:ext>
                </a:extLst>
              </a:tr>
              <a:tr h="252811">
                <a:tc vMerge="1">
                  <a:txBody>
                    <a:bodyPr/>
                    <a:lstStyle/>
                    <a:p>
                      <a:endParaRPr lang="en-US"/>
                    </a:p>
                  </a:txBody>
                  <a:tcPr/>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40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0.2222</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2163493303"/>
                  </a:ext>
                </a:extLst>
              </a:tr>
              <a:tr h="252811">
                <a:tc vMerge="1">
                  <a:txBody>
                    <a:bodyPr/>
                    <a:lstStyle/>
                    <a:p>
                      <a:endParaRPr lang="en-US"/>
                    </a:p>
                  </a:txBody>
                  <a:tcPr/>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0.4443</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962607114"/>
                  </a:ext>
                </a:extLst>
              </a:tr>
              <a:tr h="252811">
                <a:tc vMerge="1">
                  <a:txBody>
                    <a:bodyPr/>
                    <a:lstStyle/>
                    <a:p>
                      <a:endParaRPr lang="en-US"/>
                    </a:p>
                  </a:txBody>
                  <a:tcPr/>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0.5000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836929636"/>
                  </a:ext>
                </a:extLst>
              </a:tr>
            </a:tbl>
          </a:graphicData>
        </a:graphic>
      </p:graphicFrame>
      <p:sp>
        <p:nvSpPr>
          <p:cNvPr id="4" name="TextBox 3">
            <a:extLst>
              <a:ext uri="{FF2B5EF4-FFF2-40B4-BE49-F238E27FC236}">
                <a16:creationId xmlns:a16="http://schemas.microsoft.com/office/drawing/2014/main" id="{8B8E413F-A6AC-4DF7-AEFA-B1A76BA0E1F7}"/>
              </a:ext>
            </a:extLst>
          </p:cNvPr>
          <p:cNvSpPr txBox="1"/>
          <p:nvPr/>
        </p:nvSpPr>
        <p:spPr>
          <a:xfrm>
            <a:off x="2818356" y="1240710"/>
            <a:ext cx="6876789" cy="369332"/>
          </a:xfrm>
          <a:prstGeom prst="rect">
            <a:avLst/>
          </a:prstGeom>
          <a:noFill/>
        </p:spPr>
        <p:txBody>
          <a:bodyPr wrap="square" rtlCol="0">
            <a:spAutoFit/>
          </a:bodyPr>
          <a:lstStyle/>
          <a:p>
            <a:pPr algn="ctr"/>
            <a:r>
              <a:rPr lang="en-US" dirty="0">
                <a:solidFill>
                  <a:schemeClr val="bg1"/>
                </a:solidFill>
              </a:rPr>
              <a:t>The experiment result for 80:20 spilt</a:t>
            </a:r>
          </a:p>
        </p:txBody>
      </p:sp>
    </p:spTree>
    <p:extLst>
      <p:ext uri="{BB962C8B-B14F-4D97-AF65-F5344CB8AC3E}">
        <p14:creationId xmlns:p14="http://schemas.microsoft.com/office/powerpoint/2010/main" val="1348074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C8952-8619-41D0-885B-A21468AA2578}"/>
              </a:ext>
            </a:extLst>
          </p:cNvPr>
          <p:cNvSpPr>
            <a:spLocks noGrp="1"/>
          </p:cNvSpPr>
          <p:nvPr>
            <p:ph type="title"/>
          </p:nvPr>
        </p:nvSpPr>
        <p:spPr>
          <a:xfrm>
            <a:off x="2143454" y="325865"/>
            <a:ext cx="7729728" cy="901686"/>
          </a:xfrm>
        </p:spPr>
        <p:txBody>
          <a:bodyPr/>
          <a:lstStyle/>
          <a:p>
            <a:r>
              <a:rPr lang="en-US" dirty="0"/>
              <a:t>RESULT ANALYSIS (CONT.)</a:t>
            </a:r>
          </a:p>
        </p:txBody>
      </p:sp>
      <p:graphicFrame>
        <p:nvGraphicFramePr>
          <p:cNvPr id="3" name="Table 2">
            <a:extLst>
              <a:ext uri="{FF2B5EF4-FFF2-40B4-BE49-F238E27FC236}">
                <a16:creationId xmlns:a16="http://schemas.microsoft.com/office/drawing/2014/main" id="{A5983C70-8370-47F0-9BAB-1E3D7BFB66B5}"/>
              </a:ext>
            </a:extLst>
          </p:cNvPr>
          <p:cNvGraphicFramePr>
            <a:graphicFrameLocks noGrp="1"/>
          </p:cNvGraphicFramePr>
          <p:nvPr>
            <p:extLst>
              <p:ext uri="{D42A27DB-BD31-4B8C-83A1-F6EECF244321}">
                <p14:modId xmlns:p14="http://schemas.microsoft.com/office/powerpoint/2010/main" val="535584052"/>
              </p:ext>
            </p:extLst>
          </p:nvPr>
        </p:nvGraphicFramePr>
        <p:xfrm>
          <a:off x="1819113" y="1745993"/>
          <a:ext cx="8378410" cy="4946730"/>
        </p:xfrm>
        <a:graphic>
          <a:graphicData uri="http://schemas.openxmlformats.org/drawingml/2006/table">
            <a:tbl>
              <a:tblPr firstRow="1" firstCol="1" bandRow="1">
                <a:tableStyleId>{073A0DAA-6AF3-43AB-8588-CEC1D06C72B9}</a:tableStyleId>
              </a:tblPr>
              <a:tblGrid>
                <a:gridCol w="875320">
                  <a:extLst>
                    <a:ext uri="{9D8B030D-6E8A-4147-A177-3AD203B41FA5}">
                      <a16:colId xmlns:a16="http://schemas.microsoft.com/office/drawing/2014/main" val="948183806"/>
                    </a:ext>
                  </a:extLst>
                </a:gridCol>
                <a:gridCol w="1327759">
                  <a:extLst>
                    <a:ext uri="{9D8B030D-6E8A-4147-A177-3AD203B41FA5}">
                      <a16:colId xmlns:a16="http://schemas.microsoft.com/office/drawing/2014/main" val="2045624008"/>
                    </a:ext>
                  </a:extLst>
                </a:gridCol>
                <a:gridCol w="1490597">
                  <a:extLst>
                    <a:ext uri="{9D8B030D-6E8A-4147-A177-3AD203B41FA5}">
                      <a16:colId xmlns:a16="http://schemas.microsoft.com/office/drawing/2014/main" val="935247859"/>
                    </a:ext>
                  </a:extLst>
                </a:gridCol>
                <a:gridCol w="2167003">
                  <a:extLst>
                    <a:ext uri="{9D8B030D-6E8A-4147-A177-3AD203B41FA5}">
                      <a16:colId xmlns:a16="http://schemas.microsoft.com/office/drawing/2014/main" val="1018836319"/>
                    </a:ext>
                  </a:extLst>
                </a:gridCol>
                <a:gridCol w="2517731">
                  <a:extLst>
                    <a:ext uri="{9D8B030D-6E8A-4147-A177-3AD203B41FA5}">
                      <a16:colId xmlns:a16="http://schemas.microsoft.com/office/drawing/2014/main" val="942167259"/>
                    </a:ext>
                  </a:extLst>
                </a:gridCol>
              </a:tblGrid>
              <a:tr h="478734">
                <a:tc>
                  <a:txBody>
                    <a:bodyPr/>
                    <a:lstStyle/>
                    <a:p>
                      <a:pPr marL="0" marR="0">
                        <a:lnSpc>
                          <a:spcPct val="107000"/>
                        </a:lnSpc>
                        <a:spcBef>
                          <a:spcPts val="0"/>
                        </a:spcBef>
                        <a:spcAft>
                          <a:spcPts val="0"/>
                        </a:spcAft>
                      </a:pPr>
                      <a:r>
                        <a:rPr lang="en-MY" sz="1600" dirty="0">
                          <a:effectLst/>
                        </a:rPr>
                        <a:t>Split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err="1">
                          <a:effectLst/>
                        </a:rPr>
                        <a:t>MaxEpochs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err="1">
                          <a:effectLst/>
                        </a:rPr>
                        <a:t>MiniBatchSize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err="1">
                          <a:effectLst/>
                        </a:rPr>
                        <a:t>Learning_rate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Accuracy Result</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238910819"/>
                  </a:ext>
                </a:extLst>
              </a:tr>
              <a:tr h="233396">
                <a:tc rowSpan="18">
                  <a:txBody>
                    <a:bodyPr/>
                    <a:lstStyle/>
                    <a:p>
                      <a:pPr marL="0" marR="0">
                        <a:lnSpc>
                          <a:spcPct val="107000"/>
                        </a:lnSpc>
                        <a:spcBef>
                          <a:spcPts val="0"/>
                        </a:spcBef>
                        <a:spcAft>
                          <a:spcPts val="0"/>
                        </a:spcAft>
                      </a:pPr>
                      <a:r>
                        <a:rPr lang="en-MY" sz="1600">
                          <a:effectLst/>
                        </a:rPr>
                        <a:t>70:30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10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64</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0.5000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2472205276"/>
                  </a:ext>
                </a:extLst>
              </a:tr>
              <a:tr h="233396">
                <a:tc vMerge="1">
                  <a:txBody>
                    <a:bodyPr/>
                    <a:lstStyle/>
                    <a:p>
                      <a:endParaRPr lang="en-US"/>
                    </a:p>
                  </a:txBody>
                  <a:tcPr/>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0.5769</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2737628103"/>
                  </a:ext>
                </a:extLst>
              </a:tr>
              <a:tr h="233396">
                <a:tc vMerge="1">
                  <a:txBody>
                    <a:bodyPr/>
                    <a:lstStyle/>
                    <a:p>
                      <a:endParaRPr lang="en-US"/>
                    </a:p>
                  </a:txBody>
                  <a:tcPr/>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0.7692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3748171152"/>
                  </a:ext>
                </a:extLst>
              </a:tr>
              <a:tr h="233396">
                <a:tc vMerge="1">
                  <a:txBody>
                    <a:bodyPr/>
                    <a:lstStyle/>
                    <a:p>
                      <a:endParaRPr lang="en-US"/>
                    </a:p>
                  </a:txBody>
                  <a:tcPr/>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50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0.3076</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2780215423"/>
                  </a:ext>
                </a:extLst>
              </a:tr>
              <a:tr h="233396">
                <a:tc vMerge="1">
                  <a:txBody>
                    <a:bodyPr/>
                    <a:lstStyle/>
                    <a:p>
                      <a:endParaRPr lang="en-US"/>
                    </a:p>
                  </a:txBody>
                  <a:tcPr/>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0.6154</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2396833784"/>
                  </a:ext>
                </a:extLst>
              </a:tr>
              <a:tr h="233396">
                <a:tc vMerge="1">
                  <a:txBody>
                    <a:bodyPr/>
                    <a:lstStyle/>
                    <a:p>
                      <a:endParaRPr lang="en-US"/>
                    </a:p>
                  </a:txBody>
                  <a:tcPr/>
                </a:tc>
                <a:tc>
                  <a:txBody>
                    <a:bodyPr/>
                    <a:lstStyle/>
                    <a:p>
                      <a:pPr marL="0" marR="0">
                        <a:lnSpc>
                          <a:spcPct val="107000"/>
                        </a:lnSpc>
                        <a:spcBef>
                          <a:spcPts val="0"/>
                        </a:spcBef>
                        <a:spcAft>
                          <a:spcPts val="0"/>
                        </a:spcAft>
                      </a:pPr>
                      <a:r>
                        <a:rPr lang="en-MY"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0.5769</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457718825"/>
                  </a:ext>
                </a:extLst>
              </a:tr>
              <a:tr h="233396">
                <a:tc vMerge="1">
                  <a:txBody>
                    <a:bodyPr/>
                    <a:lstStyle/>
                    <a:p>
                      <a:endParaRPr lang="en-US"/>
                    </a:p>
                  </a:txBody>
                  <a:tcPr/>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40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0.001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0.5000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924134483"/>
                  </a:ext>
                </a:extLst>
              </a:tr>
              <a:tr h="233396">
                <a:tc vMerge="1">
                  <a:txBody>
                    <a:bodyPr/>
                    <a:lstStyle/>
                    <a:p>
                      <a:endParaRPr lang="en-US"/>
                    </a:p>
                  </a:txBody>
                  <a:tcPr/>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0.0001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0.6923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3304995386"/>
                  </a:ext>
                </a:extLst>
              </a:tr>
              <a:tr h="233396">
                <a:tc vMerge="1">
                  <a:txBody>
                    <a:bodyPr/>
                    <a:lstStyle/>
                    <a:p>
                      <a:endParaRPr lang="en-US"/>
                    </a:p>
                  </a:txBody>
                  <a:tcPr/>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0.00001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0.5769</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1314260128"/>
                  </a:ext>
                </a:extLst>
              </a:tr>
              <a:tr h="233396">
                <a:tc vMerge="1">
                  <a:txBody>
                    <a:bodyPr/>
                    <a:lstStyle/>
                    <a:p>
                      <a:endParaRPr lang="en-US"/>
                    </a:p>
                  </a:txBody>
                  <a:tcPr/>
                </a:tc>
                <a:tc>
                  <a:txBody>
                    <a:bodyPr/>
                    <a:lstStyle/>
                    <a:p>
                      <a:pPr marL="0" marR="0">
                        <a:lnSpc>
                          <a:spcPct val="107000"/>
                        </a:lnSpc>
                        <a:spcBef>
                          <a:spcPts val="0"/>
                        </a:spcBef>
                        <a:spcAft>
                          <a:spcPts val="0"/>
                        </a:spcAft>
                      </a:pPr>
                      <a:r>
                        <a:rPr lang="en-MY" sz="1600">
                          <a:effectLst/>
                        </a:rPr>
                        <a:t>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64</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0.3077</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2804960121"/>
                  </a:ext>
                </a:extLst>
              </a:tr>
              <a:tr h="233396">
                <a:tc vMerge="1">
                  <a:txBody>
                    <a:bodyPr/>
                    <a:lstStyle/>
                    <a:p>
                      <a:endParaRPr lang="en-US"/>
                    </a:p>
                  </a:txBody>
                  <a:tcPr/>
                </a:tc>
                <a:tc>
                  <a:txBody>
                    <a:bodyPr/>
                    <a:lstStyle/>
                    <a:p>
                      <a:pPr marL="0" marR="0">
                        <a:lnSpc>
                          <a:spcPct val="107000"/>
                        </a:lnSpc>
                        <a:spcBef>
                          <a:spcPts val="0"/>
                        </a:spcBef>
                        <a:spcAft>
                          <a:spcPts val="0"/>
                        </a:spcAft>
                        <a:tabLst>
                          <a:tab pos="450850" algn="ctr"/>
                        </a:tabLs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0.5385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276532672"/>
                  </a:ext>
                </a:extLst>
              </a:tr>
              <a:tr h="233396">
                <a:tc vMerge="1">
                  <a:txBody>
                    <a:bodyPr/>
                    <a:lstStyle/>
                    <a:p>
                      <a:endParaRPr lang="en-US"/>
                    </a:p>
                  </a:txBody>
                  <a:tcPr/>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0.6538</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2785501290"/>
                  </a:ext>
                </a:extLst>
              </a:tr>
              <a:tr h="233396">
                <a:tc vMerge="1">
                  <a:txBody>
                    <a:bodyPr/>
                    <a:lstStyle/>
                    <a:p>
                      <a:endParaRPr lang="en-US"/>
                    </a:p>
                  </a:txBody>
                  <a:tcPr/>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50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0.1923</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3235977648"/>
                  </a:ext>
                </a:extLst>
              </a:tr>
              <a:tr h="233396">
                <a:tc vMerge="1">
                  <a:txBody>
                    <a:bodyPr/>
                    <a:lstStyle/>
                    <a:p>
                      <a:endParaRPr lang="en-US"/>
                    </a:p>
                  </a:txBody>
                  <a:tcPr/>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0.5769</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3135253523"/>
                  </a:ext>
                </a:extLst>
              </a:tr>
              <a:tr h="233396">
                <a:tc vMerge="1">
                  <a:txBody>
                    <a:bodyPr/>
                    <a:lstStyle/>
                    <a:p>
                      <a:endParaRPr lang="en-US"/>
                    </a:p>
                  </a:txBody>
                  <a:tcPr/>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0.5385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32511098"/>
                  </a:ext>
                </a:extLst>
              </a:tr>
              <a:tr h="233396">
                <a:tc vMerge="1">
                  <a:txBody>
                    <a:bodyPr/>
                    <a:lstStyle/>
                    <a:p>
                      <a:endParaRPr lang="en-US"/>
                    </a:p>
                  </a:txBody>
                  <a:tcPr/>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40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0.3076</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2180908829"/>
                  </a:ext>
                </a:extLst>
              </a:tr>
              <a:tr h="233396">
                <a:tc vMerge="1">
                  <a:txBody>
                    <a:bodyPr/>
                    <a:lstStyle/>
                    <a:p>
                      <a:endParaRPr lang="en-US"/>
                    </a:p>
                  </a:txBody>
                  <a:tcPr/>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0.3462</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3358674509"/>
                  </a:ext>
                </a:extLst>
              </a:tr>
              <a:tr h="233396">
                <a:tc vMerge="1">
                  <a:txBody>
                    <a:bodyPr/>
                    <a:lstStyle/>
                    <a:p>
                      <a:endParaRPr lang="en-US"/>
                    </a:p>
                  </a:txBody>
                  <a:tcPr/>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a:effectLst/>
                        </a:rPr>
                        <a:t>0.00001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tc>
                  <a:txBody>
                    <a:bodyPr/>
                    <a:lstStyle/>
                    <a:p>
                      <a:pPr marL="0" marR="0">
                        <a:lnSpc>
                          <a:spcPct val="107000"/>
                        </a:lnSpc>
                        <a:spcBef>
                          <a:spcPts val="0"/>
                        </a:spcBef>
                        <a:spcAft>
                          <a:spcPts val="0"/>
                        </a:spcAft>
                      </a:pPr>
                      <a:r>
                        <a:rPr lang="en-MY" sz="1600" dirty="0">
                          <a:effectLst/>
                        </a:rPr>
                        <a:t>0.5767</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2202" marR="62202" marT="0" marB="0"/>
                </a:tc>
                <a:extLst>
                  <a:ext uri="{0D108BD9-81ED-4DB2-BD59-A6C34878D82A}">
                    <a16:rowId xmlns:a16="http://schemas.microsoft.com/office/drawing/2014/main" val="2462928949"/>
                  </a:ext>
                </a:extLst>
              </a:tr>
            </a:tbl>
          </a:graphicData>
        </a:graphic>
      </p:graphicFrame>
      <p:sp>
        <p:nvSpPr>
          <p:cNvPr id="4" name="TextBox 3">
            <a:extLst>
              <a:ext uri="{FF2B5EF4-FFF2-40B4-BE49-F238E27FC236}">
                <a16:creationId xmlns:a16="http://schemas.microsoft.com/office/drawing/2014/main" id="{521BEA58-044A-474D-AED7-F1D6BEF540D7}"/>
              </a:ext>
            </a:extLst>
          </p:cNvPr>
          <p:cNvSpPr txBox="1"/>
          <p:nvPr/>
        </p:nvSpPr>
        <p:spPr>
          <a:xfrm>
            <a:off x="2818356" y="1320894"/>
            <a:ext cx="6876789" cy="369332"/>
          </a:xfrm>
          <a:prstGeom prst="rect">
            <a:avLst/>
          </a:prstGeom>
          <a:noFill/>
        </p:spPr>
        <p:txBody>
          <a:bodyPr wrap="square" rtlCol="0">
            <a:spAutoFit/>
          </a:bodyPr>
          <a:lstStyle/>
          <a:p>
            <a:pPr algn="ctr"/>
            <a:r>
              <a:rPr lang="en-US" dirty="0">
                <a:solidFill>
                  <a:schemeClr val="bg1"/>
                </a:solidFill>
              </a:rPr>
              <a:t>The experiment result for 70:30 spilt</a:t>
            </a:r>
          </a:p>
        </p:txBody>
      </p:sp>
    </p:spTree>
    <p:extLst>
      <p:ext uri="{BB962C8B-B14F-4D97-AF65-F5344CB8AC3E}">
        <p14:creationId xmlns:p14="http://schemas.microsoft.com/office/powerpoint/2010/main" val="1531041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675E6-D552-4B93-95A0-DBB4EFE2CC51}"/>
              </a:ext>
            </a:extLst>
          </p:cNvPr>
          <p:cNvSpPr>
            <a:spLocks noGrp="1"/>
          </p:cNvSpPr>
          <p:nvPr>
            <p:ph type="title"/>
          </p:nvPr>
        </p:nvSpPr>
        <p:spPr>
          <a:xfrm>
            <a:off x="2231136" y="312760"/>
            <a:ext cx="7729728" cy="1004786"/>
          </a:xfrm>
        </p:spPr>
        <p:txBody>
          <a:bodyPr/>
          <a:lstStyle/>
          <a:p>
            <a:r>
              <a:rPr lang="en-US" dirty="0"/>
              <a:t>Project testing and evaluation</a:t>
            </a:r>
          </a:p>
        </p:txBody>
      </p:sp>
      <p:pic>
        <p:nvPicPr>
          <p:cNvPr id="3" name="Picture 2" descr="A screenshot of a computer&#10;&#10;Description automatically generated">
            <a:extLst>
              <a:ext uri="{FF2B5EF4-FFF2-40B4-BE49-F238E27FC236}">
                <a16:creationId xmlns:a16="http://schemas.microsoft.com/office/drawing/2014/main" id="{E71A771E-83EB-4F5F-B725-1F07A10830D1}"/>
              </a:ext>
            </a:extLst>
          </p:cNvPr>
          <p:cNvPicPr>
            <a:picLocks noChangeAspect="1"/>
          </p:cNvPicPr>
          <p:nvPr/>
        </p:nvPicPr>
        <p:blipFill rotWithShape="1">
          <a:blip r:embed="rId2">
            <a:extLst>
              <a:ext uri="{28A0092B-C50C-407E-A947-70E740481C1C}">
                <a14:useLocalDpi xmlns:a14="http://schemas.microsoft.com/office/drawing/2010/main" val="0"/>
              </a:ext>
            </a:extLst>
          </a:blip>
          <a:srcRect l="7270" t="9174" r="7346" b="12564"/>
          <a:stretch/>
        </p:blipFill>
        <p:spPr>
          <a:xfrm>
            <a:off x="229419" y="1710193"/>
            <a:ext cx="6647369" cy="4835047"/>
          </a:xfrm>
          <a:prstGeom prst="rect">
            <a:avLst/>
          </a:prstGeom>
        </p:spPr>
      </p:pic>
      <p:graphicFrame>
        <p:nvGraphicFramePr>
          <p:cNvPr id="5" name="Table 8">
            <a:extLst>
              <a:ext uri="{FF2B5EF4-FFF2-40B4-BE49-F238E27FC236}">
                <a16:creationId xmlns:a16="http://schemas.microsoft.com/office/drawing/2014/main" id="{32367E5A-C432-4D51-88C9-CF768AF6C0DE}"/>
              </a:ext>
            </a:extLst>
          </p:cNvPr>
          <p:cNvGraphicFramePr>
            <a:graphicFrameLocks noGrp="1"/>
          </p:cNvGraphicFramePr>
          <p:nvPr>
            <p:extLst>
              <p:ext uri="{D42A27DB-BD31-4B8C-83A1-F6EECF244321}">
                <p14:modId xmlns:p14="http://schemas.microsoft.com/office/powerpoint/2010/main" val="281239712"/>
              </p:ext>
            </p:extLst>
          </p:nvPr>
        </p:nvGraphicFramePr>
        <p:xfrm>
          <a:off x="7060504" y="1710193"/>
          <a:ext cx="4775200" cy="2560320"/>
        </p:xfrm>
        <a:graphic>
          <a:graphicData uri="http://schemas.openxmlformats.org/drawingml/2006/table">
            <a:tbl>
              <a:tblPr firstCol="1" bandRow="1">
                <a:tableStyleId>{073A0DAA-6AF3-43AB-8588-CEC1D06C72B9}</a:tableStyleId>
              </a:tblPr>
              <a:tblGrid>
                <a:gridCol w="2387600">
                  <a:extLst>
                    <a:ext uri="{9D8B030D-6E8A-4147-A177-3AD203B41FA5}">
                      <a16:colId xmlns:a16="http://schemas.microsoft.com/office/drawing/2014/main" val="1602814508"/>
                    </a:ext>
                  </a:extLst>
                </a:gridCol>
                <a:gridCol w="2387600">
                  <a:extLst>
                    <a:ext uri="{9D8B030D-6E8A-4147-A177-3AD203B41FA5}">
                      <a16:colId xmlns:a16="http://schemas.microsoft.com/office/drawing/2014/main" val="1241724417"/>
                    </a:ext>
                  </a:extLst>
                </a:gridCol>
              </a:tblGrid>
              <a:tr h="311620">
                <a:tc>
                  <a:txBody>
                    <a:bodyPr/>
                    <a:lstStyle/>
                    <a:p>
                      <a:r>
                        <a:rPr lang="en-US" dirty="0"/>
                        <a:t>Training data</a:t>
                      </a:r>
                    </a:p>
                  </a:txBody>
                  <a:tcPr/>
                </a:tc>
                <a:tc>
                  <a:txBody>
                    <a:bodyPr/>
                    <a:lstStyle/>
                    <a:p>
                      <a:r>
                        <a:rPr lang="en-US" dirty="0"/>
                        <a:t>150</a:t>
                      </a:r>
                    </a:p>
                  </a:txBody>
                  <a:tcPr/>
                </a:tc>
                <a:extLst>
                  <a:ext uri="{0D108BD9-81ED-4DB2-BD59-A6C34878D82A}">
                    <a16:rowId xmlns:a16="http://schemas.microsoft.com/office/drawing/2014/main" val="5121033"/>
                  </a:ext>
                </a:extLst>
              </a:tr>
              <a:tr h="311620">
                <a:tc>
                  <a:txBody>
                    <a:bodyPr/>
                    <a:lstStyle/>
                    <a:p>
                      <a:r>
                        <a:rPr lang="en-US" dirty="0"/>
                        <a:t>Data spilt</a:t>
                      </a:r>
                    </a:p>
                  </a:txBody>
                  <a:tcPr/>
                </a:tc>
                <a:tc>
                  <a:txBody>
                    <a:bodyPr/>
                    <a:lstStyle/>
                    <a:p>
                      <a:r>
                        <a:rPr lang="en-US" dirty="0"/>
                        <a:t>80:20</a:t>
                      </a:r>
                    </a:p>
                  </a:txBody>
                  <a:tcPr/>
                </a:tc>
                <a:extLst>
                  <a:ext uri="{0D108BD9-81ED-4DB2-BD59-A6C34878D82A}">
                    <a16:rowId xmlns:a16="http://schemas.microsoft.com/office/drawing/2014/main" val="3727670668"/>
                  </a:ext>
                </a:extLst>
              </a:tr>
              <a:tr h="311620">
                <a:tc>
                  <a:txBody>
                    <a:bodyPr/>
                    <a:lstStyle/>
                    <a:p>
                      <a:r>
                        <a:rPr lang="en-US" dirty="0"/>
                        <a:t>Number of layers</a:t>
                      </a:r>
                    </a:p>
                  </a:txBody>
                  <a:tcPr/>
                </a:tc>
                <a:tc>
                  <a:txBody>
                    <a:bodyPr/>
                    <a:lstStyle/>
                    <a:p>
                      <a:r>
                        <a:rPr lang="en-US" dirty="0"/>
                        <a:t>3</a:t>
                      </a:r>
                    </a:p>
                  </a:txBody>
                  <a:tcPr/>
                </a:tc>
                <a:extLst>
                  <a:ext uri="{0D108BD9-81ED-4DB2-BD59-A6C34878D82A}">
                    <a16:rowId xmlns:a16="http://schemas.microsoft.com/office/drawing/2014/main" val="1579731711"/>
                  </a:ext>
                </a:extLst>
              </a:tr>
              <a:tr h="311620">
                <a:tc>
                  <a:txBody>
                    <a:bodyPr/>
                    <a:lstStyle/>
                    <a:p>
                      <a:r>
                        <a:rPr lang="en-US" dirty="0"/>
                        <a:t>Max epoch</a:t>
                      </a:r>
                    </a:p>
                  </a:txBody>
                  <a:tcPr/>
                </a:tc>
                <a:tc>
                  <a:txBody>
                    <a:bodyPr/>
                    <a:lstStyle/>
                    <a:p>
                      <a:r>
                        <a:rPr lang="en-US" dirty="0"/>
                        <a:t>10</a:t>
                      </a:r>
                    </a:p>
                  </a:txBody>
                  <a:tcPr/>
                </a:tc>
                <a:extLst>
                  <a:ext uri="{0D108BD9-81ED-4DB2-BD59-A6C34878D82A}">
                    <a16:rowId xmlns:a16="http://schemas.microsoft.com/office/drawing/2014/main" val="1520144180"/>
                  </a:ext>
                </a:extLst>
              </a:tr>
              <a:tr h="311620">
                <a:tc>
                  <a:txBody>
                    <a:bodyPr/>
                    <a:lstStyle/>
                    <a:p>
                      <a:r>
                        <a:rPr lang="en-US" dirty="0"/>
                        <a:t>Mini batch size</a:t>
                      </a:r>
                    </a:p>
                  </a:txBody>
                  <a:tcPr/>
                </a:tc>
                <a:tc>
                  <a:txBody>
                    <a:bodyPr/>
                    <a:lstStyle/>
                    <a:p>
                      <a:r>
                        <a:rPr lang="en-US" dirty="0"/>
                        <a:t>64</a:t>
                      </a:r>
                    </a:p>
                  </a:txBody>
                  <a:tcPr/>
                </a:tc>
                <a:extLst>
                  <a:ext uri="{0D108BD9-81ED-4DB2-BD59-A6C34878D82A}">
                    <a16:rowId xmlns:a16="http://schemas.microsoft.com/office/drawing/2014/main" val="78381552"/>
                  </a:ext>
                </a:extLst>
              </a:tr>
              <a:tr h="311620">
                <a:tc>
                  <a:txBody>
                    <a:bodyPr/>
                    <a:lstStyle/>
                    <a:p>
                      <a:r>
                        <a:rPr lang="en-US" dirty="0"/>
                        <a:t>Learning rate</a:t>
                      </a:r>
                    </a:p>
                  </a:txBody>
                  <a:tcPr/>
                </a:tc>
                <a:tc>
                  <a:txBody>
                    <a:bodyPr/>
                    <a:lstStyle/>
                    <a:p>
                      <a:r>
                        <a:rPr lang="en-US" dirty="0"/>
                        <a:t>0.0001</a:t>
                      </a:r>
                    </a:p>
                  </a:txBody>
                  <a:tcPr/>
                </a:tc>
                <a:extLst>
                  <a:ext uri="{0D108BD9-81ED-4DB2-BD59-A6C34878D82A}">
                    <a16:rowId xmlns:a16="http://schemas.microsoft.com/office/drawing/2014/main" val="3122349385"/>
                  </a:ext>
                </a:extLst>
              </a:tr>
              <a:tr h="311620">
                <a:tc>
                  <a:txBody>
                    <a:bodyPr/>
                    <a:lstStyle/>
                    <a:p>
                      <a:r>
                        <a:rPr lang="en-US" dirty="0"/>
                        <a:t>Accuracy rate</a:t>
                      </a:r>
                    </a:p>
                  </a:txBody>
                  <a:tcPr/>
                </a:tc>
                <a:tc>
                  <a:txBody>
                    <a:bodyPr/>
                    <a:lstStyle/>
                    <a:p>
                      <a:r>
                        <a:rPr lang="en-US" dirty="0"/>
                        <a:t>0.7778</a:t>
                      </a:r>
                    </a:p>
                  </a:txBody>
                  <a:tcPr/>
                </a:tc>
                <a:extLst>
                  <a:ext uri="{0D108BD9-81ED-4DB2-BD59-A6C34878D82A}">
                    <a16:rowId xmlns:a16="http://schemas.microsoft.com/office/drawing/2014/main" val="2607057213"/>
                  </a:ext>
                </a:extLst>
              </a:tr>
            </a:tbl>
          </a:graphicData>
        </a:graphic>
      </p:graphicFrame>
      <p:sp>
        <p:nvSpPr>
          <p:cNvPr id="6" name="TextBox 5">
            <a:extLst>
              <a:ext uri="{FF2B5EF4-FFF2-40B4-BE49-F238E27FC236}">
                <a16:creationId xmlns:a16="http://schemas.microsoft.com/office/drawing/2014/main" id="{4F77F783-1CDD-4EC1-AFDB-04CFEA19B421}"/>
              </a:ext>
            </a:extLst>
          </p:cNvPr>
          <p:cNvSpPr txBox="1"/>
          <p:nvPr/>
        </p:nvSpPr>
        <p:spPr>
          <a:xfrm>
            <a:off x="7112696" y="4513915"/>
            <a:ext cx="4670816" cy="2031325"/>
          </a:xfrm>
          <a:prstGeom prst="rect">
            <a:avLst/>
          </a:prstGeom>
          <a:noFill/>
          <a:ln w="38100">
            <a:solidFill>
              <a:schemeClr val="tx1"/>
            </a:solidFill>
            <a:prstDash val="dash"/>
          </a:ln>
        </p:spPr>
        <p:txBody>
          <a:bodyPr wrap="square" rtlCol="0">
            <a:spAutoFit/>
          </a:bodyPr>
          <a:lstStyle/>
          <a:p>
            <a:pPr marL="285750" indent="-285750">
              <a:buFont typeface="Arial" panose="020B0604020202020204" pitchFamily="34" charset="0"/>
              <a:buChar char="•"/>
            </a:pPr>
            <a:r>
              <a:rPr lang="en-US" dirty="0">
                <a:solidFill>
                  <a:schemeClr val="bg1"/>
                </a:solidFill>
              </a:rPr>
              <a:t>54 experiments has been done in obtaining the best model.</a:t>
            </a:r>
          </a:p>
          <a:p>
            <a:pPr marL="285750" indent="-285750">
              <a:buFont typeface="Arial" panose="020B0604020202020204" pitchFamily="34" charset="0"/>
              <a:buChar char="•"/>
            </a:pPr>
            <a:r>
              <a:rPr lang="en-US" dirty="0">
                <a:solidFill>
                  <a:schemeClr val="bg1"/>
                </a:solidFill>
              </a:rPr>
              <a:t>The best spilt to get the best accuracy is 80:20.</a:t>
            </a:r>
          </a:p>
          <a:p>
            <a:pPr marL="285750" indent="-285750">
              <a:buFont typeface="Arial" panose="020B0604020202020204" pitchFamily="34" charset="0"/>
              <a:buChar char="•"/>
            </a:pPr>
            <a:r>
              <a:rPr lang="en-US" dirty="0">
                <a:solidFill>
                  <a:schemeClr val="bg1"/>
                </a:solidFill>
              </a:rPr>
              <a:t>It shows that the CNN algorithm is suitable for training image as it produced high accuracy.</a:t>
            </a:r>
          </a:p>
        </p:txBody>
      </p:sp>
    </p:spTree>
    <p:extLst>
      <p:ext uri="{BB962C8B-B14F-4D97-AF65-F5344CB8AC3E}">
        <p14:creationId xmlns:p14="http://schemas.microsoft.com/office/powerpoint/2010/main" val="1435762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AEECEED-92E0-49B5-95BD-3FE086DBDE56}"/>
              </a:ext>
            </a:extLst>
          </p:cNvPr>
          <p:cNvSpPr txBox="1">
            <a:spLocks noGrp="1"/>
          </p:cNvSpPr>
          <p:nvPr>
            <p:ph type="title"/>
          </p:nvPr>
        </p:nvSpPr>
        <p:spPr>
          <a:xfrm>
            <a:off x="2230437" y="313847"/>
            <a:ext cx="7731125" cy="1187450"/>
          </a:xfrm>
          <a:prstGeom prst="rect">
            <a:avLst/>
          </a:prstGeom>
        </p:spPr>
        <p:txBody>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Project testing and evaluation</a:t>
            </a:r>
            <a:br>
              <a:rPr lang="en-US" dirty="0"/>
            </a:br>
            <a:r>
              <a:rPr lang="en-US" dirty="0"/>
              <a:t>(Functionality test)</a:t>
            </a:r>
          </a:p>
        </p:txBody>
      </p:sp>
      <p:graphicFrame>
        <p:nvGraphicFramePr>
          <p:cNvPr id="4" name="Table 2">
            <a:extLst>
              <a:ext uri="{FF2B5EF4-FFF2-40B4-BE49-F238E27FC236}">
                <a16:creationId xmlns:a16="http://schemas.microsoft.com/office/drawing/2014/main" id="{C01DF9AD-5F5A-42FC-952F-4BCA600526A4}"/>
              </a:ext>
            </a:extLst>
          </p:cNvPr>
          <p:cNvGraphicFramePr>
            <a:graphicFrameLocks noGrp="1"/>
          </p:cNvGraphicFramePr>
          <p:nvPr>
            <p:extLst>
              <p:ext uri="{D42A27DB-BD31-4B8C-83A1-F6EECF244321}">
                <p14:modId xmlns:p14="http://schemas.microsoft.com/office/powerpoint/2010/main" val="3802149496"/>
              </p:ext>
            </p:extLst>
          </p:nvPr>
        </p:nvGraphicFramePr>
        <p:xfrm>
          <a:off x="1423791" y="2015416"/>
          <a:ext cx="9344416" cy="4227352"/>
        </p:xfrm>
        <a:graphic>
          <a:graphicData uri="http://schemas.openxmlformats.org/drawingml/2006/table">
            <a:tbl>
              <a:tblPr firstRow="1" bandRow="1">
                <a:tableStyleId>{073A0DAA-6AF3-43AB-8588-CEC1D06C72B9}</a:tableStyleId>
              </a:tblPr>
              <a:tblGrid>
                <a:gridCol w="4181017">
                  <a:extLst>
                    <a:ext uri="{9D8B030D-6E8A-4147-A177-3AD203B41FA5}">
                      <a16:colId xmlns:a16="http://schemas.microsoft.com/office/drawing/2014/main" val="2300911033"/>
                    </a:ext>
                  </a:extLst>
                </a:gridCol>
                <a:gridCol w="1034543">
                  <a:extLst>
                    <a:ext uri="{9D8B030D-6E8A-4147-A177-3AD203B41FA5}">
                      <a16:colId xmlns:a16="http://schemas.microsoft.com/office/drawing/2014/main" val="4181356644"/>
                    </a:ext>
                  </a:extLst>
                </a:gridCol>
                <a:gridCol w="1032215">
                  <a:extLst>
                    <a:ext uri="{9D8B030D-6E8A-4147-A177-3AD203B41FA5}">
                      <a16:colId xmlns:a16="http://schemas.microsoft.com/office/drawing/2014/main" val="1324131283"/>
                    </a:ext>
                  </a:extLst>
                </a:gridCol>
                <a:gridCol w="1032213">
                  <a:extLst>
                    <a:ext uri="{9D8B030D-6E8A-4147-A177-3AD203B41FA5}">
                      <a16:colId xmlns:a16="http://schemas.microsoft.com/office/drawing/2014/main" val="3668502314"/>
                    </a:ext>
                  </a:extLst>
                </a:gridCol>
                <a:gridCol w="1032215">
                  <a:extLst>
                    <a:ext uri="{9D8B030D-6E8A-4147-A177-3AD203B41FA5}">
                      <a16:colId xmlns:a16="http://schemas.microsoft.com/office/drawing/2014/main" val="4064196400"/>
                    </a:ext>
                  </a:extLst>
                </a:gridCol>
                <a:gridCol w="1032213">
                  <a:extLst>
                    <a:ext uri="{9D8B030D-6E8A-4147-A177-3AD203B41FA5}">
                      <a16:colId xmlns:a16="http://schemas.microsoft.com/office/drawing/2014/main" val="3984411162"/>
                    </a:ext>
                  </a:extLst>
                </a:gridCol>
              </a:tblGrid>
              <a:tr h="414119">
                <a:tc>
                  <a:txBody>
                    <a:bodyPr/>
                    <a:lstStyle/>
                    <a:p>
                      <a:pPr algn="ctr"/>
                      <a:r>
                        <a:rPr lang="en-US" dirty="0"/>
                        <a:t>Functionality Test</a:t>
                      </a:r>
                    </a:p>
                  </a:txBody>
                  <a:tcPr/>
                </a:tc>
                <a:tc>
                  <a:txBody>
                    <a:bodyPr/>
                    <a:lstStyle/>
                    <a:p>
                      <a:pPr algn="ctr"/>
                      <a:r>
                        <a:rPr lang="en-US" dirty="0"/>
                        <a:t>1</a:t>
                      </a:r>
                    </a:p>
                    <a:p>
                      <a:pPr algn="ctr"/>
                      <a:r>
                        <a:rPr lang="en-US" dirty="0"/>
                        <a:t>Very bad</a:t>
                      </a:r>
                    </a:p>
                  </a:txBody>
                  <a:tcPr/>
                </a:tc>
                <a:tc>
                  <a:txBody>
                    <a:bodyPr/>
                    <a:lstStyle/>
                    <a:p>
                      <a:pPr algn="ctr"/>
                      <a:r>
                        <a:rPr lang="en-US" dirty="0"/>
                        <a:t>2</a:t>
                      </a:r>
                    </a:p>
                    <a:p>
                      <a:pPr algn="ctr"/>
                      <a:endParaRPr lang="en-US" dirty="0"/>
                    </a:p>
                    <a:p>
                      <a:pPr algn="ctr"/>
                      <a:r>
                        <a:rPr lang="en-US" dirty="0"/>
                        <a:t>Bad</a:t>
                      </a:r>
                    </a:p>
                  </a:txBody>
                  <a:tcPr/>
                </a:tc>
                <a:tc>
                  <a:txBody>
                    <a:bodyPr/>
                    <a:lstStyle/>
                    <a:p>
                      <a:pPr algn="ctr"/>
                      <a:r>
                        <a:rPr lang="en-US" dirty="0"/>
                        <a:t>3</a:t>
                      </a:r>
                    </a:p>
                    <a:p>
                      <a:pPr algn="ctr"/>
                      <a:endParaRPr lang="en-US" dirty="0"/>
                    </a:p>
                    <a:p>
                      <a:pPr algn="ctr"/>
                      <a:r>
                        <a:rPr lang="en-US" dirty="0"/>
                        <a:t>Neutral</a:t>
                      </a:r>
                    </a:p>
                  </a:txBody>
                  <a:tcPr/>
                </a:tc>
                <a:tc>
                  <a:txBody>
                    <a:bodyPr/>
                    <a:lstStyle/>
                    <a:p>
                      <a:pPr algn="ctr"/>
                      <a:r>
                        <a:rPr lang="en-US" dirty="0"/>
                        <a:t>4</a:t>
                      </a:r>
                    </a:p>
                    <a:p>
                      <a:pPr algn="ctr"/>
                      <a:endParaRPr lang="en-US" dirty="0"/>
                    </a:p>
                    <a:p>
                      <a:pPr algn="ctr"/>
                      <a:r>
                        <a:rPr lang="en-US" dirty="0"/>
                        <a:t>Good</a:t>
                      </a:r>
                    </a:p>
                  </a:txBody>
                  <a:tcPr/>
                </a:tc>
                <a:tc>
                  <a:txBody>
                    <a:bodyPr/>
                    <a:lstStyle/>
                    <a:p>
                      <a:pPr algn="ctr"/>
                      <a:r>
                        <a:rPr lang="en-US" dirty="0"/>
                        <a:t>5</a:t>
                      </a:r>
                    </a:p>
                    <a:p>
                      <a:pPr algn="ctr"/>
                      <a:r>
                        <a:rPr lang="en-US" dirty="0"/>
                        <a:t>Very good</a:t>
                      </a:r>
                    </a:p>
                  </a:txBody>
                  <a:tcPr/>
                </a:tc>
                <a:extLst>
                  <a:ext uri="{0D108BD9-81ED-4DB2-BD59-A6C34878D82A}">
                    <a16:rowId xmlns:a16="http://schemas.microsoft.com/office/drawing/2014/main" val="1543596351"/>
                  </a:ext>
                </a:extLst>
              </a:tr>
              <a:tr h="414119">
                <a:tc>
                  <a:txBody>
                    <a:bodyPr/>
                    <a:lstStyle/>
                    <a:p>
                      <a:r>
                        <a:rPr lang="en-US" dirty="0"/>
                        <a:t>Upload image button </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marL="0" indent="0" algn="ctr">
                        <a:buFont typeface="Wingdings" panose="05000000000000000000" pitchFamily="2" charset="2"/>
                        <a:buNone/>
                      </a:pPr>
                      <a:endParaRPr lang="en-US" b="1" dirty="0"/>
                    </a:p>
                  </a:txBody>
                  <a:tcPr/>
                </a:tc>
                <a:tc>
                  <a:txBody>
                    <a:bodyPr/>
                    <a:lstStyle/>
                    <a:p>
                      <a:pPr algn="ctr"/>
                      <a:r>
                        <a:rPr lang="en-US" dirty="0"/>
                        <a:t>/</a:t>
                      </a:r>
                    </a:p>
                  </a:txBody>
                  <a:tcPr/>
                </a:tc>
                <a:extLst>
                  <a:ext uri="{0D108BD9-81ED-4DB2-BD59-A6C34878D82A}">
                    <a16:rowId xmlns:a16="http://schemas.microsoft.com/office/drawing/2014/main" val="1304264646"/>
                  </a:ext>
                </a:extLst>
              </a:tr>
              <a:tr h="414119">
                <a:tc>
                  <a:txBody>
                    <a:bodyPr/>
                    <a:lstStyle/>
                    <a:p>
                      <a:r>
                        <a:rPr lang="en-US" dirty="0"/>
                        <a:t>Display input image</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algn="ctr"/>
                      <a:r>
                        <a:rPr lang="en-US" dirty="0"/>
                        <a:t>/</a:t>
                      </a:r>
                    </a:p>
                  </a:txBody>
                  <a:tcPr/>
                </a:tc>
                <a:extLst>
                  <a:ext uri="{0D108BD9-81ED-4DB2-BD59-A6C34878D82A}">
                    <a16:rowId xmlns:a16="http://schemas.microsoft.com/office/drawing/2014/main" val="2411605821"/>
                  </a:ext>
                </a:extLst>
              </a:tr>
              <a:tr h="414119">
                <a:tc>
                  <a:txBody>
                    <a:bodyPr/>
                    <a:lstStyle/>
                    <a:p>
                      <a:r>
                        <a:rPr lang="en-US" dirty="0"/>
                        <a:t>Pre-process button</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algn="ctr"/>
                      <a:r>
                        <a:rPr lang="en-US" dirty="0"/>
                        <a:t>/</a:t>
                      </a:r>
                    </a:p>
                  </a:txBody>
                  <a:tcPr/>
                </a:tc>
                <a:extLst>
                  <a:ext uri="{0D108BD9-81ED-4DB2-BD59-A6C34878D82A}">
                    <a16:rowId xmlns:a16="http://schemas.microsoft.com/office/drawing/2014/main" val="3148936293"/>
                  </a:ext>
                </a:extLst>
              </a:tr>
              <a:tr h="414119">
                <a:tc>
                  <a:txBody>
                    <a:bodyPr/>
                    <a:lstStyle/>
                    <a:p>
                      <a:r>
                        <a:rPr lang="en-US" dirty="0"/>
                        <a:t>Display pre-process image</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algn="ctr"/>
                      <a:r>
                        <a:rPr lang="en-US" dirty="0"/>
                        <a:t>/</a:t>
                      </a:r>
                    </a:p>
                  </a:txBody>
                  <a:tcPr/>
                </a:tc>
                <a:tc>
                  <a:txBody>
                    <a:bodyPr/>
                    <a:lstStyle/>
                    <a:p>
                      <a:endParaRPr lang="en-US" dirty="0"/>
                    </a:p>
                  </a:txBody>
                  <a:tcPr/>
                </a:tc>
                <a:extLst>
                  <a:ext uri="{0D108BD9-81ED-4DB2-BD59-A6C34878D82A}">
                    <a16:rowId xmlns:a16="http://schemas.microsoft.com/office/drawing/2014/main" val="1965217228"/>
                  </a:ext>
                </a:extLst>
              </a:tr>
              <a:tr h="414119">
                <a:tc>
                  <a:txBody>
                    <a:bodyPr/>
                    <a:lstStyle/>
                    <a:p>
                      <a:r>
                        <a:rPr lang="en-US" dirty="0"/>
                        <a:t>Reset button</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algn="ctr"/>
                      <a:r>
                        <a:rPr lang="en-US" dirty="0"/>
                        <a:t>/</a:t>
                      </a:r>
                    </a:p>
                  </a:txBody>
                  <a:tcPr/>
                </a:tc>
                <a:extLst>
                  <a:ext uri="{0D108BD9-81ED-4DB2-BD59-A6C34878D82A}">
                    <a16:rowId xmlns:a16="http://schemas.microsoft.com/office/drawing/2014/main" val="2119532176"/>
                  </a:ext>
                </a:extLst>
              </a:tr>
              <a:tr h="414119">
                <a:tc>
                  <a:txBody>
                    <a:bodyPr/>
                    <a:lstStyle/>
                    <a:p>
                      <a:r>
                        <a:rPr lang="en-US" dirty="0"/>
                        <a:t>Classify image button</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algn="ctr"/>
                      <a:r>
                        <a:rPr lang="en-US" dirty="0"/>
                        <a:t>/</a:t>
                      </a:r>
                    </a:p>
                  </a:txBody>
                  <a:tcPr/>
                </a:tc>
                <a:extLst>
                  <a:ext uri="{0D108BD9-81ED-4DB2-BD59-A6C34878D82A}">
                    <a16:rowId xmlns:a16="http://schemas.microsoft.com/office/drawing/2014/main" val="557191957"/>
                  </a:ext>
                </a:extLst>
              </a:tr>
              <a:tr h="414119">
                <a:tc>
                  <a:txBody>
                    <a:bodyPr/>
                    <a:lstStyle/>
                    <a:p>
                      <a:r>
                        <a:rPr lang="en-US" dirty="0"/>
                        <a:t>Display classification result</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algn="ctr"/>
                      <a:r>
                        <a:rPr lang="en-US" dirty="0"/>
                        <a:t>/</a:t>
                      </a:r>
                    </a:p>
                  </a:txBody>
                  <a:tcPr/>
                </a:tc>
                <a:extLst>
                  <a:ext uri="{0D108BD9-81ED-4DB2-BD59-A6C34878D82A}">
                    <a16:rowId xmlns:a16="http://schemas.microsoft.com/office/drawing/2014/main" val="1830984917"/>
                  </a:ext>
                </a:extLst>
              </a:tr>
              <a:tr h="414119">
                <a:tc>
                  <a:txBody>
                    <a:bodyPr/>
                    <a:lstStyle/>
                    <a:p>
                      <a:r>
                        <a:rPr lang="en-US" dirty="0"/>
                        <a:t>Exit button</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algn="ctr"/>
                      <a:r>
                        <a:rPr lang="en-US" dirty="0"/>
                        <a:t>/</a:t>
                      </a:r>
                    </a:p>
                  </a:txBody>
                  <a:tcPr/>
                </a:tc>
                <a:extLst>
                  <a:ext uri="{0D108BD9-81ED-4DB2-BD59-A6C34878D82A}">
                    <a16:rowId xmlns:a16="http://schemas.microsoft.com/office/drawing/2014/main" val="506557370"/>
                  </a:ext>
                </a:extLst>
              </a:tr>
            </a:tbl>
          </a:graphicData>
        </a:graphic>
      </p:graphicFrame>
    </p:spTree>
    <p:extLst>
      <p:ext uri="{BB962C8B-B14F-4D97-AF65-F5344CB8AC3E}">
        <p14:creationId xmlns:p14="http://schemas.microsoft.com/office/powerpoint/2010/main" val="3376175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F1674-4B44-45CC-8084-F354AEC4B80F}"/>
              </a:ext>
            </a:extLst>
          </p:cNvPr>
          <p:cNvSpPr>
            <a:spLocks noGrp="1"/>
          </p:cNvSpPr>
          <p:nvPr>
            <p:ph type="title"/>
          </p:nvPr>
        </p:nvSpPr>
        <p:spPr>
          <a:xfrm>
            <a:off x="2231136" y="463651"/>
            <a:ext cx="7729728" cy="1188720"/>
          </a:xfrm>
        </p:spPr>
        <p:txBody>
          <a:bodyPr/>
          <a:lstStyle/>
          <a:p>
            <a:r>
              <a:rPr lang="en-US" dirty="0"/>
              <a:t>Problem statement</a:t>
            </a:r>
          </a:p>
        </p:txBody>
      </p:sp>
      <p:sp>
        <p:nvSpPr>
          <p:cNvPr id="3" name="Content Placeholder 4">
            <a:extLst>
              <a:ext uri="{FF2B5EF4-FFF2-40B4-BE49-F238E27FC236}">
                <a16:creationId xmlns:a16="http://schemas.microsoft.com/office/drawing/2014/main" id="{587A15C2-37B0-47E4-AA58-07B134D6E73B}"/>
              </a:ext>
            </a:extLst>
          </p:cNvPr>
          <p:cNvSpPr txBox="1">
            <a:spLocks/>
          </p:cNvSpPr>
          <p:nvPr/>
        </p:nvSpPr>
        <p:spPr>
          <a:xfrm>
            <a:off x="838200" y="1910692"/>
            <a:ext cx="10515600" cy="4739759"/>
          </a:xfrm>
          <a:prstGeom prst="rect">
            <a:avLst/>
          </a:prstGeom>
          <a:solidFill>
            <a:schemeClr val="bg1"/>
          </a:solidFill>
          <a:ln w="28575">
            <a:solidFill>
              <a:schemeClr val="tx1"/>
            </a:solidFill>
            <a:prstDash val="dash"/>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endParaRPr lang="en-US" dirty="0">
              <a:solidFill>
                <a:sysClr val="windowText" lastClr="000000"/>
              </a:solidFill>
              <a:latin typeface="Calibri" panose="020F0502020204030204"/>
            </a:endParaRPr>
          </a:p>
          <a:p>
            <a:pPr marL="285750" marR="0" lvl="0" indent="-28575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en-US" dirty="0">
                <a:solidFill>
                  <a:sysClr val="windowText" lastClr="000000"/>
                </a:solidFill>
                <a:latin typeface="Calibri" panose="020F0502020204030204"/>
              </a:rPr>
              <a:t>N</a:t>
            </a:r>
            <a:r>
              <a:rPr kumimoji="0" lang="en-US" sz="28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owadays</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customer’s feedback is quite hard to get because people do not have much time to fill in the feedback form .</a:t>
            </a:r>
          </a:p>
          <a:p>
            <a:pPr marL="285750" marR="0" lvl="0" indent="-28575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85750" marR="0" lvl="0" indent="-28575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However, the satisfaction toward the service is shown through customers facial expression.</a:t>
            </a:r>
          </a:p>
          <a:p>
            <a:pPr marL="285750" marR="0" lvl="0" indent="-28575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Classification of facial expression is using CNN algorithm because of its high accuracy.</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667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3E9F0-C144-42F4-A70A-D8C534A1BD21}"/>
              </a:ext>
            </a:extLst>
          </p:cNvPr>
          <p:cNvSpPr>
            <a:spLocks noGrp="1"/>
          </p:cNvSpPr>
          <p:nvPr>
            <p:ph type="title"/>
          </p:nvPr>
        </p:nvSpPr>
        <p:spPr/>
        <p:txBody>
          <a:bodyPr/>
          <a:lstStyle/>
          <a:p>
            <a:r>
              <a:rPr lang="en-US" dirty="0"/>
              <a:t>System demonstration</a:t>
            </a:r>
          </a:p>
        </p:txBody>
      </p:sp>
      <p:sp>
        <p:nvSpPr>
          <p:cNvPr id="3" name="Text Placeholder 2">
            <a:extLst>
              <a:ext uri="{FF2B5EF4-FFF2-40B4-BE49-F238E27FC236}">
                <a16:creationId xmlns:a16="http://schemas.microsoft.com/office/drawing/2014/main" id="{37ED32FA-1597-4A07-8FEF-341E647CA5C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95404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46CD4-2191-49B5-8649-23E355BF8DA3}"/>
              </a:ext>
            </a:extLst>
          </p:cNvPr>
          <p:cNvSpPr>
            <a:spLocks noGrp="1"/>
          </p:cNvSpPr>
          <p:nvPr>
            <p:ph type="title"/>
          </p:nvPr>
        </p:nvSpPr>
        <p:spPr>
          <a:xfrm>
            <a:off x="2231136" y="501229"/>
            <a:ext cx="7729728" cy="1188720"/>
          </a:xfrm>
        </p:spPr>
        <p:txBody>
          <a:bodyPr/>
          <a:lstStyle/>
          <a:p>
            <a:r>
              <a:rPr lang="en-US" dirty="0"/>
              <a:t>conclusion</a:t>
            </a:r>
          </a:p>
        </p:txBody>
      </p:sp>
      <p:sp>
        <p:nvSpPr>
          <p:cNvPr id="6" name="Content Placeholder 4">
            <a:extLst>
              <a:ext uri="{FF2B5EF4-FFF2-40B4-BE49-F238E27FC236}">
                <a16:creationId xmlns:a16="http://schemas.microsoft.com/office/drawing/2014/main" id="{D148AAA0-AD45-4B6F-A323-BB5325F1003C}"/>
              </a:ext>
            </a:extLst>
          </p:cNvPr>
          <p:cNvSpPr txBox="1">
            <a:spLocks/>
          </p:cNvSpPr>
          <p:nvPr/>
        </p:nvSpPr>
        <p:spPr>
          <a:xfrm>
            <a:off x="838200" y="2266420"/>
            <a:ext cx="10515600" cy="4090351"/>
          </a:xfrm>
          <a:prstGeom prst="rect">
            <a:avLst/>
          </a:prstGeom>
          <a:solidFill>
            <a:schemeClr val="bg1"/>
          </a:solidFill>
          <a:ln w="28575">
            <a:solidFill>
              <a:schemeClr val="tx1"/>
            </a:solidFill>
            <a:prstDash val="dash"/>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endParaRPr lang="en-US" sz="3600" dirty="0">
              <a:solidFill>
                <a:sysClr val="windowText" lastClr="000000"/>
              </a:solidFill>
              <a:latin typeface="Calibri" panose="020F0502020204030204"/>
            </a:endParaRPr>
          </a:p>
          <a:p>
            <a:pPr marL="76200" marR="0" indent="0" algn="just">
              <a:lnSpc>
                <a:spcPct val="150000"/>
              </a:lnSpc>
              <a:spcBef>
                <a:spcPts val="0"/>
              </a:spcBef>
              <a:spcAft>
                <a:spcPts val="800"/>
              </a:spcAft>
              <a:buNone/>
            </a:pPr>
            <a:r>
              <a:rPr lang="en-MY" sz="2400" dirty="0">
                <a:effectLst/>
                <a:latin typeface="Times New Roman" panose="02020603050405020304" pitchFamily="18" charset="0"/>
                <a:ea typeface="Calibri" panose="020F0502020204030204" pitchFamily="34" charset="0"/>
                <a:cs typeface="Arial" panose="020B0604020202020204" pitchFamily="34" charset="0"/>
              </a:rPr>
              <a:t>This chapter completes the project as it discussed on the overall conclusion, limitations, and recommendations for future works of the project. The objectives discussed has been achieved in guiding on the development of this project. On the other hands, the limitations have been detected together with its recommendation for the future improvement of the upcoming system.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375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13E3E-EC63-4985-9CD2-80A9AD139808}"/>
              </a:ext>
            </a:extLst>
          </p:cNvPr>
          <p:cNvSpPr>
            <a:spLocks noGrp="1"/>
          </p:cNvSpPr>
          <p:nvPr>
            <p:ph type="title"/>
          </p:nvPr>
        </p:nvSpPr>
        <p:spPr>
          <a:xfrm>
            <a:off x="2231136" y="300813"/>
            <a:ext cx="7729728" cy="1188720"/>
          </a:xfrm>
        </p:spPr>
        <p:txBody>
          <a:bodyPr/>
          <a:lstStyle/>
          <a:p>
            <a:r>
              <a:rPr lang="en-US" dirty="0"/>
              <a:t>references</a:t>
            </a:r>
          </a:p>
        </p:txBody>
      </p:sp>
      <p:sp>
        <p:nvSpPr>
          <p:cNvPr id="3" name="TextBox 2">
            <a:extLst>
              <a:ext uri="{FF2B5EF4-FFF2-40B4-BE49-F238E27FC236}">
                <a16:creationId xmlns:a16="http://schemas.microsoft.com/office/drawing/2014/main" id="{39FC2390-1937-46CE-817B-60BCA12F1D8B}"/>
              </a:ext>
            </a:extLst>
          </p:cNvPr>
          <p:cNvSpPr txBox="1"/>
          <p:nvPr/>
        </p:nvSpPr>
        <p:spPr>
          <a:xfrm>
            <a:off x="384629" y="1814893"/>
            <a:ext cx="11422742" cy="4801314"/>
          </a:xfrm>
          <a:prstGeom prst="rect">
            <a:avLst/>
          </a:prstGeom>
          <a:noFill/>
        </p:spPr>
        <p:txBody>
          <a:bodyPr wrap="square" rtlCol="0">
            <a:spAutoFit/>
          </a:bodyPr>
          <a:lstStyle/>
          <a:p>
            <a:r>
              <a:rPr lang="en-MY" dirty="0">
                <a:solidFill>
                  <a:schemeClr val="bg1"/>
                </a:solidFill>
              </a:rPr>
              <a:t>[1] Abdulrahman, M., &amp; </a:t>
            </a:r>
            <a:r>
              <a:rPr lang="en-MY" dirty="0" err="1">
                <a:solidFill>
                  <a:schemeClr val="bg1"/>
                </a:solidFill>
              </a:rPr>
              <a:t>Eleyan</a:t>
            </a:r>
            <a:r>
              <a:rPr lang="en-MY" dirty="0">
                <a:solidFill>
                  <a:schemeClr val="bg1"/>
                </a:solidFill>
              </a:rPr>
              <a:t>, A. (2015). Facial expression recognition using Support Vector Machines. 2015 23rd Signal Processing and Communications Applications Conference, SIU 2015 - Proceedings, 276–279. </a:t>
            </a:r>
            <a:r>
              <a:rPr lang="en-MY" u="sng" dirty="0">
                <a:solidFill>
                  <a:schemeClr val="bg1"/>
                </a:solidFill>
                <a:hlinkClick r:id="rId2">
                  <a:extLst>
                    <a:ext uri="{A12FA001-AC4F-418D-AE19-62706E023703}">
                      <ahyp:hlinkClr xmlns:ahyp="http://schemas.microsoft.com/office/drawing/2018/hyperlinkcolor" val="tx"/>
                    </a:ext>
                  </a:extLst>
                </a:hlinkClick>
              </a:rPr>
              <a:t>https://doi.org/10.1109/SIU.2015.7129813</a:t>
            </a:r>
            <a:endParaRPr lang="en-MY" u="sng" dirty="0">
              <a:solidFill>
                <a:schemeClr val="bg1"/>
              </a:solidFill>
            </a:endParaRPr>
          </a:p>
          <a:p>
            <a:endParaRPr lang="en-US" dirty="0">
              <a:solidFill>
                <a:schemeClr val="bg1"/>
              </a:solidFill>
            </a:endParaRPr>
          </a:p>
          <a:p>
            <a:r>
              <a:rPr lang="en-MY" dirty="0">
                <a:solidFill>
                  <a:schemeClr val="bg1"/>
                </a:solidFill>
              </a:rPr>
              <a:t>[2] </a:t>
            </a:r>
            <a:r>
              <a:rPr lang="en-MY" dirty="0" err="1">
                <a:solidFill>
                  <a:schemeClr val="bg1"/>
                </a:solidFill>
              </a:rPr>
              <a:t>Adesuyi</a:t>
            </a:r>
            <a:r>
              <a:rPr lang="en-MY" dirty="0">
                <a:solidFill>
                  <a:schemeClr val="bg1"/>
                </a:solidFill>
              </a:rPr>
              <a:t>, F. A. (2013). Secure Authentication for Mobile Banking Using Facial Recognition. IOSR Journal of Computer Engineering, 10(3), 51–59. </a:t>
            </a:r>
            <a:r>
              <a:rPr lang="en-MY" u="sng" dirty="0">
                <a:solidFill>
                  <a:schemeClr val="bg1"/>
                </a:solidFill>
                <a:hlinkClick r:id="rId3">
                  <a:extLst>
                    <a:ext uri="{A12FA001-AC4F-418D-AE19-62706E023703}">
                      <ahyp:hlinkClr xmlns:ahyp="http://schemas.microsoft.com/office/drawing/2018/hyperlinkcolor" val="tx"/>
                    </a:ext>
                  </a:extLst>
                </a:hlinkClick>
              </a:rPr>
              <a:t>https://doi.org/10.9790/0661-01035159</a:t>
            </a:r>
            <a:endParaRPr lang="en-MY" u="sng" dirty="0">
              <a:solidFill>
                <a:schemeClr val="bg1"/>
              </a:solidFill>
            </a:endParaRPr>
          </a:p>
          <a:p>
            <a:endParaRPr lang="en-US" dirty="0">
              <a:solidFill>
                <a:schemeClr val="bg1"/>
              </a:solidFill>
            </a:endParaRPr>
          </a:p>
          <a:p>
            <a:r>
              <a:rPr lang="en-MY" dirty="0">
                <a:solidFill>
                  <a:schemeClr val="bg1"/>
                </a:solidFill>
              </a:rPr>
              <a:t>[3] Barreto, A. M. (2017). Application of facial expression studies on the of marketing. Emotional Expression: The Brain and the Face, (June), 163–189.</a:t>
            </a:r>
          </a:p>
          <a:p>
            <a:endParaRPr lang="en-US" dirty="0">
              <a:solidFill>
                <a:schemeClr val="bg1"/>
              </a:solidFill>
            </a:endParaRPr>
          </a:p>
          <a:p>
            <a:r>
              <a:rPr lang="en-MY" dirty="0">
                <a:solidFill>
                  <a:schemeClr val="bg1"/>
                </a:solidFill>
              </a:rPr>
              <a:t>[4] </a:t>
            </a:r>
            <a:r>
              <a:rPr lang="en-MY" dirty="0" err="1">
                <a:solidFill>
                  <a:schemeClr val="bg1"/>
                </a:solidFill>
              </a:rPr>
              <a:t>Battini</a:t>
            </a:r>
            <a:r>
              <a:rPr lang="en-MY" dirty="0">
                <a:solidFill>
                  <a:schemeClr val="bg1"/>
                </a:solidFill>
              </a:rPr>
              <a:t> Sönmez, E. (2017). A study on facial expression recognition. Gazi University Journal of Science, 30(3), 19–27.</a:t>
            </a:r>
          </a:p>
          <a:p>
            <a:endParaRPr lang="en-US" dirty="0">
              <a:solidFill>
                <a:schemeClr val="bg1"/>
              </a:solidFill>
            </a:endParaRPr>
          </a:p>
          <a:p>
            <a:r>
              <a:rPr lang="en-MY" dirty="0">
                <a:solidFill>
                  <a:schemeClr val="bg1"/>
                </a:solidFill>
              </a:rPr>
              <a:t>[5] </a:t>
            </a:r>
            <a:r>
              <a:rPr lang="en-MY" dirty="0" err="1">
                <a:solidFill>
                  <a:schemeClr val="bg1"/>
                </a:solidFill>
              </a:rPr>
              <a:t>Bendjillali</a:t>
            </a:r>
            <a:r>
              <a:rPr lang="en-MY" dirty="0">
                <a:solidFill>
                  <a:schemeClr val="bg1"/>
                </a:solidFill>
              </a:rPr>
              <a:t>, R. I., </a:t>
            </a:r>
            <a:r>
              <a:rPr lang="en-MY" dirty="0" err="1">
                <a:solidFill>
                  <a:schemeClr val="bg1"/>
                </a:solidFill>
              </a:rPr>
              <a:t>Beladgham</a:t>
            </a:r>
            <a:r>
              <a:rPr lang="en-MY" dirty="0">
                <a:solidFill>
                  <a:schemeClr val="bg1"/>
                </a:solidFill>
              </a:rPr>
              <a:t>, M., &amp; Merit, K. (2019). Improved Facial Expression Recognition Based on DWT Feature for Deep CNN. </a:t>
            </a:r>
            <a:r>
              <a:rPr lang="en-MY" dirty="0">
                <a:solidFill>
                  <a:schemeClr val="bg1"/>
                </a:solidFill>
                <a:hlinkClick r:id="rId4"/>
              </a:rPr>
              <a:t>https://doi.org/10.3390/electronics8030324</a:t>
            </a:r>
            <a:endParaRPr lang="en-MY" dirty="0">
              <a:solidFill>
                <a:schemeClr val="bg1"/>
              </a:solidFill>
            </a:endParaRPr>
          </a:p>
          <a:p>
            <a:endParaRPr lang="en-US" dirty="0">
              <a:solidFill>
                <a:schemeClr val="bg1"/>
              </a:solidFill>
            </a:endParaRPr>
          </a:p>
          <a:p>
            <a:r>
              <a:rPr lang="en-MY" dirty="0">
                <a:solidFill>
                  <a:schemeClr val="bg1"/>
                </a:solidFill>
              </a:rPr>
              <a:t>[6] </a:t>
            </a:r>
            <a:r>
              <a:rPr lang="en-MY" dirty="0" err="1">
                <a:solidFill>
                  <a:schemeClr val="bg1"/>
                </a:solidFill>
              </a:rPr>
              <a:t>Bhandare</a:t>
            </a:r>
            <a:r>
              <a:rPr lang="en-MY" dirty="0">
                <a:solidFill>
                  <a:schemeClr val="bg1"/>
                </a:solidFill>
              </a:rPr>
              <a:t>, A., </a:t>
            </a:r>
            <a:r>
              <a:rPr lang="en-MY" dirty="0" err="1">
                <a:solidFill>
                  <a:schemeClr val="bg1"/>
                </a:solidFill>
              </a:rPr>
              <a:t>Bhide</a:t>
            </a:r>
            <a:r>
              <a:rPr lang="en-MY" dirty="0">
                <a:solidFill>
                  <a:schemeClr val="bg1"/>
                </a:solidFill>
              </a:rPr>
              <a:t>, M., Gokhale, P., &amp; </a:t>
            </a:r>
            <a:r>
              <a:rPr lang="en-MY" dirty="0" err="1">
                <a:solidFill>
                  <a:schemeClr val="bg1"/>
                </a:solidFill>
              </a:rPr>
              <a:t>Chandavarkar</a:t>
            </a:r>
            <a:r>
              <a:rPr lang="en-MY" dirty="0">
                <a:solidFill>
                  <a:schemeClr val="bg1"/>
                </a:solidFill>
              </a:rPr>
              <a:t>, R. (2016). Applications of Convolutional Neural Networks. 7(5), 2206–2215.</a:t>
            </a:r>
            <a:endParaRPr lang="en-US" dirty="0">
              <a:solidFill>
                <a:schemeClr val="bg1"/>
              </a:solidFill>
            </a:endParaRPr>
          </a:p>
        </p:txBody>
      </p:sp>
    </p:spTree>
    <p:extLst>
      <p:ext uri="{BB962C8B-B14F-4D97-AF65-F5344CB8AC3E}">
        <p14:creationId xmlns:p14="http://schemas.microsoft.com/office/powerpoint/2010/main" val="2389301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9A863-BA2F-46E0-B9D3-DB839FFD732D}"/>
              </a:ext>
            </a:extLst>
          </p:cNvPr>
          <p:cNvSpPr>
            <a:spLocks noGrp="1"/>
          </p:cNvSpPr>
          <p:nvPr>
            <p:ph type="title"/>
          </p:nvPr>
        </p:nvSpPr>
        <p:spPr>
          <a:xfrm>
            <a:off x="2231136" y="426073"/>
            <a:ext cx="7729728" cy="1188720"/>
          </a:xfrm>
        </p:spPr>
        <p:txBody>
          <a:bodyPr/>
          <a:lstStyle/>
          <a:p>
            <a:r>
              <a:rPr lang="en-US" dirty="0"/>
              <a:t>References (cont.)</a:t>
            </a:r>
          </a:p>
        </p:txBody>
      </p:sp>
      <p:sp>
        <p:nvSpPr>
          <p:cNvPr id="3" name="TextBox 2">
            <a:extLst>
              <a:ext uri="{FF2B5EF4-FFF2-40B4-BE49-F238E27FC236}">
                <a16:creationId xmlns:a16="http://schemas.microsoft.com/office/drawing/2014/main" id="{3FD03BEB-4C32-4A5C-A101-034BB29B3B55}"/>
              </a:ext>
            </a:extLst>
          </p:cNvPr>
          <p:cNvSpPr txBox="1"/>
          <p:nvPr/>
        </p:nvSpPr>
        <p:spPr>
          <a:xfrm>
            <a:off x="503129" y="1958400"/>
            <a:ext cx="11185742" cy="4247317"/>
          </a:xfrm>
          <a:prstGeom prst="rect">
            <a:avLst/>
          </a:prstGeom>
          <a:noFill/>
        </p:spPr>
        <p:txBody>
          <a:bodyPr wrap="square">
            <a:spAutoFit/>
          </a:bodyPr>
          <a:lstStyle/>
          <a:p>
            <a:pPr algn="just"/>
            <a:r>
              <a:rPr lang="en-MY" dirty="0">
                <a:solidFill>
                  <a:schemeClr val="bg1"/>
                </a:solidFill>
              </a:rPr>
              <a:t>[7] Bhattacharya, P., &amp; Engineering, S. (2007). Classification of Facial Expressions Using K-Nearest. 555–556.</a:t>
            </a:r>
          </a:p>
          <a:p>
            <a:pPr algn="just"/>
            <a:endParaRPr lang="en-US" dirty="0">
              <a:solidFill>
                <a:schemeClr val="bg1"/>
              </a:solidFill>
            </a:endParaRPr>
          </a:p>
          <a:p>
            <a:pPr algn="just"/>
            <a:r>
              <a:rPr lang="en-MY" dirty="0">
                <a:solidFill>
                  <a:schemeClr val="bg1"/>
                </a:solidFill>
              </a:rPr>
              <a:t>[8] </a:t>
            </a:r>
            <a:r>
              <a:rPr lang="en-MY" dirty="0" err="1">
                <a:solidFill>
                  <a:schemeClr val="bg1"/>
                </a:solidFill>
              </a:rPr>
              <a:t>Chirikjian</a:t>
            </a:r>
            <a:r>
              <a:rPr lang="en-MY" dirty="0">
                <a:solidFill>
                  <a:schemeClr val="bg1"/>
                </a:solidFill>
              </a:rPr>
              <a:t>, J. G., &amp; Fabian, S. (1997). Biotechnology for community college faculty. FASEB Journal, 11(9).</a:t>
            </a:r>
          </a:p>
          <a:p>
            <a:pPr algn="just"/>
            <a:endParaRPr lang="en-US" dirty="0">
              <a:solidFill>
                <a:schemeClr val="bg1"/>
              </a:solidFill>
            </a:endParaRPr>
          </a:p>
          <a:p>
            <a:pPr algn="just"/>
            <a:r>
              <a:rPr lang="en-MY" dirty="0">
                <a:solidFill>
                  <a:schemeClr val="bg1"/>
                </a:solidFill>
              </a:rPr>
              <a:t>[9] Gu, J., Wang, Z., </a:t>
            </a:r>
            <a:r>
              <a:rPr lang="en-MY" dirty="0" err="1">
                <a:solidFill>
                  <a:schemeClr val="bg1"/>
                </a:solidFill>
              </a:rPr>
              <a:t>Kuen</a:t>
            </a:r>
            <a:r>
              <a:rPr lang="en-MY" dirty="0">
                <a:solidFill>
                  <a:schemeClr val="bg1"/>
                </a:solidFill>
              </a:rPr>
              <a:t>, J., Ma, L., </a:t>
            </a:r>
            <a:r>
              <a:rPr lang="en-MY" dirty="0" err="1">
                <a:solidFill>
                  <a:schemeClr val="bg1"/>
                </a:solidFill>
              </a:rPr>
              <a:t>Shahroudy</a:t>
            </a:r>
            <a:r>
              <a:rPr lang="en-MY" dirty="0">
                <a:solidFill>
                  <a:schemeClr val="bg1"/>
                </a:solidFill>
              </a:rPr>
              <a:t>, A., Shuai, B., &amp; Liu, T. (2017). Recent Advances in Convolutional Neural Networks. (December 2015). </a:t>
            </a:r>
            <a:r>
              <a:rPr lang="en-MY" dirty="0">
                <a:solidFill>
                  <a:schemeClr val="bg1"/>
                </a:solidFill>
                <a:hlinkClick r:id="rId2">
                  <a:extLst>
                    <a:ext uri="{A12FA001-AC4F-418D-AE19-62706E023703}">
                      <ahyp:hlinkClr xmlns:ahyp="http://schemas.microsoft.com/office/drawing/2018/hyperlinkcolor" val="tx"/>
                    </a:ext>
                  </a:extLst>
                </a:hlinkClick>
              </a:rPr>
              <a:t>https://doi.org/10.1016/j.patcog.2017.10.013</a:t>
            </a:r>
            <a:endParaRPr lang="en-MY" dirty="0">
              <a:solidFill>
                <a:schemeClr val="bg1"/>
              </a:solidFill>
            </a:endParaRPr>
          </a:p>
          <a:p>
            <a:pPr algn="just"/>
            <a:endParaRPr lang="en-US" dirty="0">
              <a:solidFill>
                <a:schemeClr val="bg1"/>
              </a:solidFill>
            </a:endParaRPr>
          </a:p>
          <a:p>
            <a:pPr algn="just"/>
            <a:r>
              <a:rPr lang="en-MY" dirty="0">
                <a:solidFill>
                  <a:schemeClr val="bg1"/>
                </a:solidFill>
              </a:rPr>
              <a:t>[10]Gupta, P., Saxena, N., Sharma, M., &amp; Tripathi, J. (2018). Deep Neural Network for Human Face Recognition. International Journal of Engineering and Manufacturing, 8(1), 63–71. </a:t>
            </a:r>
            <a:r>
              <a:rPr lang="en-MY" dirty="0">
                <a:solidFill>
                  <a:schemeClr val="bg1"/>
                </a:solidFill>
                <a:hlinkClick r:id="rId3">
                  <a:extLst>
                    <a:ext uri="{A12FA001-AC4F-418D-AE19-62706E023703}">
                      <ahyp:hlinkClr xmlns:ahyp="http://schemas.microsoft.com/office/drawing/2018/hyperlinkcolor" val="tx"/>
                    </a:ext>
                  </a:extLst>
                </a:hlinkClick>
              </a:rPr>
              <a:t>https://doi.org/10.5815/ijem.2018.01.06</a:t>
            </a:r>
            <a:endParaRPr lang="en-MY" dirty="0">
              <a:solidFill>
                <a:schemeClr val="bg1"/>
              </a:solidFill>
            </a:endParaRPr>
          </a:p>
          <a:p>
            <a:pPr algn="just"/>
            <a:endParaRPr lang="en-US" dirty="0">
              <a:solidFill>
                <a:schemeClr val="bg1"/>
              </a:solidFill>
            </a:endParaRPr>
          </a:p>
          <a:p>
            <a:pPr algn="just"/>
            <a:r>
              <a:rPr lang="en-MY" dirty="0">
                <a:solidFill>
                  <a:schemeClr val="bg1"/>
                </a:solidFill>
              </a:rPr>
              <a:t>[11]</a:t>
            </a:r>
            <a:r>
              <a:rPr lang="en-MY" dirty="0" err="1">
                <a:solidFill>
                  <a:schemeClr val="bg1"/>
                </a:solidFill>
              </a:rPr>
              <a:t>Jeong</a:t>
            </a:r>
            <a:r>
              <a:rPr lang="en-MY" dirty="0">
                <a:solidFill>
                  <a:schemeClr val="bg1"/>
                </a:solidFill>
              </a:rPr>
              <a:t>, M., &amp; Ko, B. C. (2018). Driver’s facial expression recognition in real-time for safe driving. Sensors (Switzerland), 18(12). </a:t>
            </a:r>
            <a:r>
              <a:rPr lang="en-MY" dirty="0">
                <a:solidFill>
                  <a:schemeClr val="bg1"/>
                </a:solidFill>
                <a:hlinkClick r:id="rId4">
                  <a:extLst>
                    <a:ext uri="{A12FA001-AC4F-418D-AE19-62706E023703}">
                      <ahyp:hlinkClr xmlns:ahyp="http://schemas.microsoft.com/office/drawing/2018/hyperlinkcolor" val="tx"/>
                    </a:ext>
                  </a:extLst>
                </a:hlinkClick>
              </a:rPr>
              <a:t>https://doi.org/10.3390/s18124270</a:t>
            </a:r>
            <a:endParaRPr lang="en-MY" dirty="0">
              <a:solidFill>
                <a:schemeClr val="bg1"/>
              </a:solidFill>
            </a:endParaRPr>
          </a:p>
          <a:p>
            <a:pPr algn="just"/>
            <a:endParaRPr lang="en-US" dirty="0">
              <a:solidFill>
                <a:schemeClr val="bg1"/>
              </a:solidFill>
            </a:endParaRPr>
          </a:p>
          <a:p>
            <a:pPr algn="just"/>
            <a:r>
              <a:rPr lang="en-MY" dirty="0">
                <a:solidFill>
                  <a:schemeClr val="bg1"/>
                </a:solidFill>
              </a:rPr>
              <a:t>[12]</a:t>
            </a:r>
            <a:r>
              <a:rPr lang="en-MY" dirty="0" err="1">
                <a:solidFill>
                  <a:schemeClr val="bg1"/>
                </a:solidFill>
              </a:rPr>
              <a:t>Kharat</a:t>
            </a:r>
            <a:r>
              <a:rPr lang="en-MY" dirty="0">
                <a:solidFill>
                  <a:schemeClr val="bg1"/>
                </a:solidFill>
              </a:rPr>
              <a:t>, G. U. (2008). Human Emotion Recognition System Using Optimally Designed SVM With Different Facial Feature Extraction Techniques. 7(6), 650–659.</a:t>
            </a:r>
            <a:endParaRPr lang="en-US" dirty="0">
              <a:solidFill>
                <a:schemeClr val="bg1"/>
              </a:solidFill>
            </a:endParaRPr>
          </a:p>
        </p:txBody>
      </p:sp>
    </p:spTree>
    <p:extLst>
      <p:ext uri="{BB962C8B-B14F-4D97-AF65-F5344CB8AC3E}">
        <p14:creationId xmlns:p14="http://schemas.microsoft.com/office/powerpoint/2010/main" val="17037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DB0A5-9B2A-484F-A9BA-317F350448A8}"/>
              </a:ext>
            </a:extLst>
          </p:cNvPr>
          <p:cNvSpPr>
            <a:spLocks noGrp="1"/>
          </p:cNvSpPr>
          <p:nvPr>
            <p:ph type="ctrTitle"/>
          </p:nvPr>
        </p:nvSpPr>
        <p:spPr>
          <a:xfrm>
            <a:off x="1600200" y="2606040"/>
            <a:ext cx="8991600" cy="1645920"/>
          </a:xfrm>
        </p:spPr>
        <p:txBody>
          <a:bodyPr/>
          <a:lstStyle/>
          <a:p>
            <a:r>
              <a:rPr lang="en-US" dirty="0"/>
              <a:t>THANK YOU…</a:t>
            </a:r>
          </a:p>
        </p:txBody>
      </p:sp>
    </p:spTree>
    <p:extLst>
      <p:ext uri="{BB962C8B-B14F-4D97-AF65-F5344CB8AC3E}">
        <p14:creationId xmlns:p14="http://schemas.microsoft.com/office/powerpoint/2010/main" val="1721724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8FA49-F5BF-41F7-8486-46C188947FF2}"/>
              </a:ext>
            </a:extLst>
          </p:cNvPr>
          <p:cNvSpPr>
            <a:spLocks noGrp="1"/>
          </p:cNvSpPr>
          <p:nvPr>
            <p:ph type="title"/>
          </p:nvPr>
        </p:nvSpPr>
        <p:spPr>
          <a:xfrm>
            <a:off x="2231136" y="476177"/>
            <a:ext cx="7729728" cy="1188720"/>
          </a:xfrm>
        </p:spPr>
        <p:txBody>
          <a:bodyPr/>
          <a:lstStyle/>
          <a:p>
            <a:r>
              <a:rPr lang="en-US" dirty="0"/>
              <a:t>objectives</a:t>
            </a:r>
          </a:p>
        </p:txBody>
      </p:sp>
      <p:sp>
        <p:nvSpPr>
          <p:cNvPr id="4" name="Content Placeholder 4">
            <a:extLst>
              <a:ext uri="{FF2B5EF4-FFF2-40B4-BE49-F238E27FC236}">
                <a16:creationId xmlns:a16="http://schemas.microsoft.com/office/drawing/2014/main" id="{C1708168-0599-42A6-8D9F-28D444F37964}"/>
              </a:ext>
            </a:extLst>
          </p:cNvPr>
          <p:cNvSpPr txBox="1">
            <a:spLocks/>
          </p:cNvSpPr>
          <p:nvPr/>
        </p:nvSpPr>
        <p:spPr>
          <a:xfrm>
            <a:off x="838200" y="2153999"/>
            <a:ext cx="10515600" cy="4351961"/>
          </a:xfrm>
          <a:prstGeom prst="rect">
            <a:avLst/>
          </a:prstGeom>
          <a:solidFill>
            <a:schemeClr val="bg1"/>
          </a:solidFill>
          <a:ln w="28575">
            <a:solidFill>
              <a:schemeClr val="tx1"/>
            </a:solidFill>
            <a:prstDash val="dash"/>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marR="0" lvl="0" indent="-400050" algn="just" defTabSz="914400" rtl="0" eaLnBrk="1" fontAlgn="auto" latinLnBrk="0" hangingPunct="1">
              <a:lnSpc>
                <a:spcPct val="90000"/>
              </a:lnSpc>
              <a:spcBef>
                <a:spcPts val="1000"/>
              </a:spcBef>
              <a:spcAft>
                <a:spcPts val="0"/>
              </a:spcAft>
              <a:buClrTx/>
              <a:buSzTx/>
              <a:buFont typeface="+mj-lt"/>
              <a:buAutoNum type="romanLcPeriod"/>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lvl="0" indent="0" algn="just">
              <a:buNone/>
            </a:pPr>
            <a:r>
              <a:rPr lang="en-US" dirty="0">
                <a:solidFill>
                  <a:sysClr val="windowText" lastClr="000000"/>
                </a:solidFill>
                <a:latin typeface="Calibri" panose="020F0502020204030204"/>
              </a:rPr>
              <a:t>1) To identify the requirement of Convolutional Neural Network(CNN) for classify the facial expression.</a:t>
            </a:r>
          </a:p>
          <a:p>
            <a:pPr marL="0" lvl="0" indent="0" algn="just">
              <a:buNone/>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1000"/>
              </a:spcBef>
              <a:spcAft>
                <a:spcPts val="0"/>
              </a:spcAft>
              <a:buClrTx/>
              <a:buSzTx/>
              <a:buNone/>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2) To develop a facial expression recognition system for basic emotion in counter service.</a:t>
            </a:r>
          </a:p>
          <a:p>
            <a:pPr marL="0" marR="0" lvl="0" indent="0" algn="just"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1000"/>
              </a:spcBef>
              <a:spcAft>
                <a:spcPts val="0"/>
              </a:spcAft>
              <a:buClrTx/>
              <a:buSzTx/>
              <a:buNone/>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3) To evaluate the whole functionalities and accuracy of the system.</a:t>
            </a:r>
          </a:p>
          <a:p>
            <a:pPr marL="0" marR="0" lvl="0" indent="0" algn="just"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532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D8112-4FCE-4E30-B981-A9911DB79DFF}"/>
              </a:ext>
            </a:extLst>
          </p:cNvPr>
          <p:cNvSpPr>
            <a:spLocks noGrp="1"/>
          </p:cNvSpPr>
          <p:nvPr>
            <p:ph type="title"/>
          </p:nvPr>
        </p:nvSpPr>
        <p:spPr>
          <a:xfrm>
            <a:off x="2231136" y="413547"/>
            <a:ext cx="7729728" cy="1188720"/>
          </a:xfrm>
        </p:spPr>
        <p:txBody>
          <a:bodyPr/>
          <a:lstStyle/>
          <a:p>
            <a:r>
              <a:rPr lang="en-US" dirty="0"/>
              <a:t>scope</a:t>
            </a:r>
          </a:p>
        </p:txBody>
      </p:sp>
      <p:graphicFrame>
        <p:nvGraphicFramePr>
          <p:cNvPr id="4" name="Table 3">
            <a:extLst>
              <a:ext uri="{FF2B5EF4-FFF2-40B4-BE49-F238E27FC236}">
                <a16:creationId xmlns:a16="http://schemas.microsoft.com/office/drawing/2014/main" id="{8FE48E3B-17F2-44EA-BDDC-EDF3D912DB6D}"/>
              </a:ext>
            </a:extLst>
          </p:cNvPr>
          <p:cNvGraphicFramePr>
            <a:graphicFrameLocks noGrp="1"/>
          </p:cNvGraphicFramePr>
          <p:nvPr>
            <p:extLst>
              <p:ext uri="{D42A27DB-BD31-4B8C-83A1-F6EECF244321}">
                <p14:modId xmlns:p14="http://schemas.microsoft.com/office/powerpoint/2010/main" val="3452262961"/>
              </p:ext>
            </p:extLst>
          </p:nvPr>
        </p:nvGraphicFramePr>
        <p:xfrm>
          <a:off x="838200" y="1936838"/>
          <a:ext cx="10515600" cy="3946481"/>
        </p:xfrm>
        <a:graphic>
          <a:graphicData uri="http://schemas.openxmlformats.org/drawingml/2006/table">
            <a:tbl>
              <a:tblPr firstRow="1" bandRow="1">
                <a:tableStyleId>{073A0DAA-6AF3-43AB-8588-CEC1D06C72B9}</a:tableStyleId>
              </a:tblPr>
              <a:tblGrid>
                <a:gridCol w="2628900">
                  <a:extLst>
                    <a:ext uri="{9D8B030D-6E8A-4147-A177-3AD203B41FA5}">
                      <a16:colId xmlns:a16="http://schemas.microsoft.com/office/drawing/2014/main" val="3842501276"/>
                    </a:ext>
                  </a:extLst>
                </a:gridCol>
                <a:gridCol w="2628900">
                  <a:extLst>
                    <a:ext uri="{9D8B030D-6E8A-4147-A177-3AD203B41FA5}">
                      <a16:colId xmlns:a16="http://schemas.microsoft.com/office/drawing/2014/main" val="3047335554"/>
                    </a:ext>
                  </a:extLst>
                </a:gridCol>
                <a:gridCol w="2628900">
                  <a:extLst>
                    <a:ext uri="{9D8B030D-6E8A-4147-A177-3AD203B41FA5}">
                      <a16:colId xmlns:a16="http://schemas.microsoft.com/office/drawing/2014/main" val="2921208913"/>
                    </a:ext>
                  </a:extLst>
                </a:gridCol>
                <a:gridCol w="2628900">
                  <a:extLst>
                    <a:ext uri="{9D8B030D-6E8A-4147-A177-3AD203B41FA5}">
                      <a16:colId xmlns:a16="http://schemas.microsoft.com/office/drawing/2014/main" val="364119337"/>
                    </a:ext>
                  </a:extLst>
                </a:gridCol>
              </a:tblGrid>
              <a:tr h="563201">
                <a:tc>
                  <a:txBody>
                    <a:bodyPr/>
                    <a:lstStyle/>
                    <a:p>
                      <a:pPr algn="ctr"/>
                      <a:r>
                        <a:rPr lang="en-US" sz="2000" dirty="0"/>
                        <a:t>DATA</a:t>
                      </a:r>
                    </a:p>
                  </a:txBody>
                  <a:tcPr/>
                </a:tc>
                <a:tc>
                  <a:txBody>
                    <a:bodyPr/>
                    <a:lstStyle/>
                    <a:p>
                      <a:pPr algn="ctr"/>
                      <a:r>
                        <a:rPr lang="en-US" sz="2000" dirty="0"/>
                        <a:t>USER</a:t>
                      </a:r>
                    </a:p>
                  </a:txBody>
                  <a:tcPr/>
                </a:tc>
                <a:tc>
                  <a:txBody>
                    <a:bodyPr/>
                    <a:lstStyle/>
                    <a:p>
                      <a:pPr algn="ctr"/>
                      <a:r>
                        <a:rPr lang="en-US" sz="2000" dirty="0"/>
                        <a:t>METHOD</a:t>
                      </a:r>
                    </a:p>
                  </a:txBody>
                  <a:tcPr/>
                </a:tc>
                <a:tc>
                  <a:txBody>
                    <a:bodyPr/>
                    <a:lstStyle/>
                    <a:p>
                      <a:pPr algn="ctr"/>
                      <a:r>
                        <a:rPr lang="en-US" sz="2000" dirty="0"/>
                        <a:t>PROCESS</a:t>
                      </a:r>
                    </a:p>
                  </a:txBody>
                  <a:tcPr/>
                </a:tc>
                <a:extLst>
                  <a:ext uri="{0D108BD9-81ED-4DB2-BD59-A6C34878D82A}">
                    <a16:rowId xmlns:a16="http://schemas.microsoft.com/office/drawing/2014/main" val="193386031"/>
                  </a:ext>
                </a:extLst>
              </a:tr>
              <a:tr h="563201">
                <a:tc>
                  <a:txBody>
                    <a:bodyPr/>
                    <a:lstStyle/>
                    <a:p>
                      <a:pPr marL="285750" indent="-285750">
                        <a:buFont typeface="Wingdings" panose="05000000000000000000" pitchFamily="2" charset="2"/>
                        <a:buChar char="q"/>
                      </a:pPr>
                      <a:r>
                        <a:rPr lang="en-US" sz="2400" dirty="0"/>
                        <a:t>Facial expression dataset(300 dataset)</a:t>
                      </a:r>
                    </a:p>
                  </a:txBody>
                  <a:tcPr/>
                </a:tc>
                <a:tc>
                  <a:txBody>
                    <a:bodyPr/>
                    <a:lstStyle/>
                    <a:p>
                      <a:pPr marL="285750" indent="-285750">
                        <a:buFont typeface="Wingdings" panose="05000000000000000000" pitchFamily="2" charset="2"/>
                        <a:buChar char="q"/>
                      </a:pPr>
                      <a:r>
                        <a:rPr lang="en-US" sz="2400" dirty="0"/>
                        <a:t>Staff at any counter service section</a:t>
                      </a:r>
                    </a:p>
                  </a:txBody>
                  <a:tcPr/>
                </a:tc>
                <a:tc>
                  <a:txBody>
                    <a:bodyPr/>
                    <a:lstStyle/>
                    <a:p>
                      <a:pPr marL="285750" indent="-285750">
                        <a:buFont typeface="Wingdings" panose="05000000000000000000" pitchFamily="2" charset="2"/>
                        <a:buChar char="q"/>
                      </a:pPr>
                      <a:r>
                        <a:rPr lang="en-US" sz="2400" dirty="0"/>
                        <a:t>Convolutional Neural Network </a:t>
                      </a:r>
                    </a:p>
                  </a:txBody>
                  <a:tcPr/>
                </a:tc>
                <a:tc>
                  <a:txBody>
                    <a:bodyPr/>
                    <a:lstStyle/>
                    <a:p>
                      <a:pPr marL="285750" indent="-285750">
                        <a:buFont typeface="Wingdings" panose="05000000000000000000" pitchFamily="2" charset="2"/>
                        <a:buChar char="q"/>
                      </a:pPr>
                      <a:r>
                        <a:rPr lang="en-US" sz="2400" dirty="0"/>
                        <a:t>This system can classify human expression into seven basic expression only.</a:t>
                      </a:r>
                    </a:p>
                    <a:p>
                      <a:pPr marL="285750" indent="-285750">
                        <a:buFont typeface="Wingdings" panose="05000000000000000000" pitchFamily="2" charset="2"/>
                        <a:buChar char="q"/>
                      </a:pPr>
                      <a:endParaRPr lang="en-US" sz="2400" dirty="0"/>
                    </a:p>
                    <a:p>
                      <a:pPr marL="285750" indent="-285750">
                        <a:buFont typeface="Wingdings" panose="05000000000000000000" pitchFamily="2" charset="2"/>
                        <a:buChar char="q"/>
                      </a:pPr>
                      <a:r>
                        <a:rPr lang="en-US" sz="2400" dirty="0"/>
                        <a:t>Neutral, angry, and happy.</a:t>
                      </a:r>
                    </a:p>
                    <a:p>
                      <a:endParaRPr lang="en-US" sz="2400" dirty="0"/>
                    </a:p>
                  </a:txBody>
                  <a:tcPr/>
                </a:tc>
                <a:extLst>
                  <a:ext uri="{0D108BD9-81ED-4DB2-BD59-A6C34878D82A}">
                    <a16:rowId xmlns:a16="http://schemas.microsoft.com/office/drawing/2014/main" val="2236788809"/>
                  </a:ext>
                </a:extLst>
              </a:tr>
            </a:tbl>
          </a:graphicData>
        </a:graphic>
      </p:graphicFrame>
    </p:spTree>
    <p:extLst>
      <p:ext uri="{BB962C8B-B14F-4D97-AF65-F5344CB8AC3E}">
        <p14:creationId xmlns:p14="http://schemas.microsoft.com/office/powerpoint/2010/main" val="2303812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DB185-5996-4D45-BEFA-4755B98B5458}"/>
              </a:ext>
            </a:extLst>
          </p:cNvPr>
          <p:cNvSpPr>
            <a:spLocks noGrp="1"/>
          </p:cNvSpPr>
          <p:nvPr>
            <p:ph type="title"/>
          </p:nvPr>
        </p:nvSpPr>
        <p:spPr>
          <a:xfrm>
            <a:off x="2231136" y="350917"/>
            <a:ext cx="7729728" cy="1188720"/>
          </a:xfrm>
        </p:spPr>
        <p:txBody>
          <a:bodyPr/>
          <a:lstStyle/>
          <a:p>
            <a:r>
              <a:rPr lang="en-US" dirty="0"/>
              <a:t>Related works</a:t>
            </a:r>
          </a:p>
        </p:txBody>
      </p:sp>
      <p:graphicFrame>
        <p:nvGraphicFramePr>
          <p:cNvPr id="3" name="Table 2">
            <a:extLst>
              <a:ext uri="{FF2B5EF4-FFF2-40B4-BE49-F238E27FC236}">
                <a16:creationId xmlns:a16="http://schemas.microsoft.com/office/drawing/2014/main" id="{BBA0C9F9-6A65-4E23-917A-57DC14768E2E}"/>
              </a:ext>
            </a:extLst>
          </p:cNvPr>
          <p:cNvGraphicFramePr>
            <a:graphicFrameLocks noGrp="1"/>
          </p:cNvGraphicFramePr>
          <p:nvPr>
            <p:extLst>
              <p:ext uri="{D42A27DB-BD31-4B8C-83A1-F6EECF244321}">
                <p14:modId xmlns:p14="http://schemas.microsoft.com/office/powerpoint/2010/main" val="2735136847"/>
              </p:ext>
            </p:extLst>
          </p:nvPr>
        </p:nvGraphicFramePr>
        <p:xfrm>
          <a:off x="133611" y="1739273"/>
          <a:ext cx="11924778" cy="5086974"/>
        </p:xfrm>
        <a:graphic>
          <a:graphicData uri="http://schemas.openxmlformats.org/drawingml/2006/table">
            <a:tbl>
              <a:tblPr firstRow="1" firstCol="1" bandRow="1">
                <a:tableStyleId>{073A0DAA-6AF3-43AB-8588-CEC1D06C72B9}</a:tableStyleId>
              </a:tblPr>
              <a:tblGrid>
                <a:gridCol w="1507299">
                  <a:extLst>
                    <a:ext uri="{9D8B030D-6E8A-4147-A177-3AD203B41FA5}">
                      <a16:colId xmlns:a16="http://schemas.microsoft.com/office/drawing/2014/main" val="2343147384"/>
                    </a:ext>
                  </a:extLst>
                </a:gridCol>
                <a:gridCol w="2367419">
                  <a:extLst>
                    <a:ext uri="{9D8B030D-6E8A-4147-A177-3AD203B41FA5}">
                      <a16:colId xmlns:a16="http://schemas.microsoft.com/office/drawing/2014/main" val="442085510"/>
                    </a:ext>
                  </a:extLst>
                </a:gridCol>
                <a:gridCol w="2279737">
                  <a:extLst>
                    <a:ext uri="{9D8B030D-6E8A-4147-A177-3AD203B41FA5}">
                      <a16:colId xmlns:a16="http://schemas.microsoft.com/office/drawing/2014/main" val="2911254780"/>
                    </a:ext>
                  </a:extLst>
                </a:gridCol>
                <a:gridCol w="2129424">
                  <a:extLst>
                    <a:ext uri="{9D8B030D-6E8A-4147-A177-3AD203B41FA5}">
                      <a16:colId xmlns:a16="http://schemas.microsoft.com/office/drawing/2014/main" val="244146645"/>
                    </a:ext>
                  </a:extLst>
                </a:gridCol>
                <a:gridCol w="1921394">
                  <a:extLst>
                    <a:ext uri="{9D8B030D-6E8A-4147-A177-3AD203B41FA5}">
                      <a16:colId xmlns:a16="http://schemas.microsoft.com/office/drawing/2014/main" val="219290831"/>
                    </a:ext>
                  </a:extLst>
                </a:gridCol>
                <a:gridCol w="1719505">
                  <a:extLst>
                    <a:ext uri="{9D8B030D-6E8A-4147-A177-3AD203B41FA5}">
                      <a16:colId xmlns:a16="http://schemas.microsoft.com/office/drawing/2014/main" val="3178254020"/>
                    </a:ext>
                  </a:extLst>
                </a:gridCol>
              </a:tblGrid>
              <a:tr h="1855521">
                <a:tc>
                  <a:txBody>
                    <a:bodyPr/>
                    <a:lstStyle/>
                    <a:p>
                      <a:pPr marL="0" marR="0" algn="just">
                        <a:lnSpc>
                          <a:spcPct val="200000"/>
                        </a:lnSpc>
                        <a:spcBef>
                          <a:spcPts val="0"/>
                        </a:spcBef>
                        <a:spcAft>
                          <a:spcPts val="0"/>
                        </a:spcAft>
                      </a:pPr>
                      <a:r>
                        <a:rPr lang="en-MY" sz="1400" dirty="0">
                          <a:effectLst/>
                        </a:rPr>
                        <a:t>Characteristic</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3164" marR="33164" marT="0" marB="0"/>
                </a:tc>
                <a:tc>
                  <a:txBody>
                    <a:bodyPr/>
                    <a:lstStyle/>
                    <a:p>
                      <a:pPr marL="0" marR="0">
                        <a:lnSpc>
                          <a:spcPct val="200000"/>
                        </a:lnSpc>
                        <a:spcBef>
                          <a:spcPts val="0"/>
                        </a:spcBef>
                        <a:spcAft>
                          <a:spcPts val="0"/>
                        </a:spcAft>
                      </a:pPr>
                      <a:r>
                        <a:rPr lang="en-MY" sz="1400" dirty="0">
                          <a:effectLst/>
                        </a:rPr>
                        <a:t>Facial Expression Recognition as an Implicit Customers’ Feedback</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3164" marR="33164" marT="0" marB="0"/>
                </a:tc>
                <a:tc>
                  <a:txBody>
                    <a:bodyPr/>
                    <a:lstStyle/>
                    <a:p>
                      <a:pPr marL="0" marR="0" algn="l">
                        <a:lnSpc>
                          <a:spcPct val="200000"/>
                        </a:lnSpc>
                        <a:spcBef>
                          <a:spcPts val="0"/>
                        </a:spcBef>
                        <a:spcAft>
                          <a:spcPts val="0"/>
                        </a:spcAft>
                      </a:pPr>
                      <a:r>
                        <a:rPr lang="en-MY" sz="1400" dirty="0">
                          <a:effectLst/>
                        </a:rPr>
                        <a:t>Facial Expression Recognition</a:t>
                      </a:r>
                      <a:endParaRPr lang="en-US" sz="1200" dirty="0">
                        <a:effectLst/>
                      </a:endParaRPr>
                    </a:p>
                    <a:p>
                      <a:pPr marL="0" marR="0" algn="l">
                        <a:lnSpc>
                          <a:spcPct val="200000"/>
                        </a:lnSpc>
                        <a:spcBef>
                          <a:spcPts val="0"/>
                        </a:spcBef>
                        <a:spcAft>
                          <a:spcPts val="0"/>
                        </a:spcAft>
                      </a:pPr>
                      <a:r>
                        <a:rPr lang="en-MY" sz="1400" dirty="0">
                          <a:effectLst/>
                        </a:rPr>
                        <a:t>Using Attentional Convolutional Network</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3164" marR="33164" marT="0" marB="0"/>
                </a:tc>
                <a:tc>
                  <a:txBody>
                    <a:bodyPr/>
                    <a:lstStyle/>
                    <a:p>
                      <a:pPr marL="0" marR="0" algn="l">
                        <a:lnSpc>
                          <a:spcPct val="200000"/>
                        </a:lnSpc>
                        <a:spcBef>
                          <a:spcPts val="0"/>
                        </a:spcBef>
                        <a:spcAft>
                          <a:spcPts val="0"/>
                        </a:spcAft>
                      </a:pPr>
                      <a:r>
                        <a:rPr lang="en-MY" sz="1400" dirty="0">
                          <a:effectLst/>
                        </a:rPr>
                        <a:t>Emotion recognition from facial expression using deep</a:t>
                      </a:r>
                      <a:endParaRPr lang="en-US" sz="1200" dirty="0">
                        <a:effectLst/>
                      </a:endParaRPr>
                    </a:p>
                    <a:p>
                      <a:pPr marL="0" marR="0" algn="l">
                        <a:lnSpc>
                          <a:spcPct val="200000"/>
                        </a:lnSpc>
                        <a:spcBef>
                          <a:spcPts val="0"/>
                        </a:spcBef>
                        <a:spcAft>
                          <a:spcPts val="0"/>
                        </a:spcAft>
                      </a:pPr>
                      <a:r>
                        <a:rPr lang="en-MY" sz="1400" dirty="0">
                          <a:effectLst/>
                        </a:rPr>
                        <a:t>convolutional neural network</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3164" marR="33164" marT="0" marB="0"/>
                </a:tc>
                <a:tc>
                  <a:txBody>
                    <a:bodyPr/>
                    <a:lstStyle/>
                    <a:p>
                      <a:pPr marL="0" marR="0">
                        <a:lnSpc>
                          <a:spcPct val="200000"/>
                        </a:lnSpc>
                        <a:spcBef>
                          <a:spcPts val="0"/>
                        </a:spcBef>
                        <a:spcAft>
                          <a:spcPts val="0"/>
                        </a:spcAft>
                      </a:pPr>
                      <a:r>
                        <a:rPr lang="en-MY" sz="1400" dirty="0">
                          <a:effectLst/>
                        </a:rPr>
                        <a:t>Facial Expression Recognition using</a:t>
                      </a:r>
                      <a:endParaRPr lang="en-US" sz="1200" dirty="0">
                        <a:effectLst/>
                      </a:endParaRPr>
                    </a:p>
                    <a:p>
                      <a:pPr marL="0" marR="0" algn="just">
                        <a:lnSpc>
                          <a:spcPct val="200000"/>
                        </a:lnSpc>
                        <a:spcBef>
                          <a:spcPts val="0"/>
                        </a:spcBef>
                        <a:spcAft>
                          <a:spcPts val="0"/>
                        </a:spcAft>
                      </a:pPr>
                      <a:r>
                        <a:rPr lang="en-MY" sz="1400" dirty="0">
                          <a:effectLst/>
                        </a:rPr>
                        <a:t>Neural Network</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3164" marR="33164" marT="0" marB="0"/>
                </a:tc>
                <a:tc>
                  <a:txBody>
                    <a:bodyPr/>
                    <a:lstStyle/>
                    <a:p>
                      <a:pPr marL="0" marR="0" algn="l">
                        <a:lnSpc>
                          <a:spcPct val="200000"/>
                        </a:lnSpc>
                        <a:spcBef>
                          <a:spcPts val="0"/>
                        </a:spcBef>
                        <a:spcAft>
                          <a:spcPts val="0"/>
                        </a:spcAft>
                      </a:pPr>
                      <a:r>
                        <a:rPr lang="en-MY" sz="1400" dirty="0">
                          <a:effectLst/>
                        </a:rPr>
                        <a:t>Human Emotion Recognition using Machine Learning</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3164" marR="33164" marT="0" marB="0"/>
                </a:tc>
                <a:extLst>
                  <a:ext uri="{0D108BD9-81ED-4DB2-BD59-A6C34878D82A}">
                    <a16:rowId xmlns:a16="http://schemas.microsoft.com/office/drawing/2014/main" val="1606612972"/>
                  </a:ext>
                </a:extLst>
              </a:tr>
              <a:tr h="719633">
                <a:tc>
                  <a:txBody>
                    <a:bodyPr/>
                    <a:lstStyle/>
                    <a:p>
                      <a:pPr marL="0" marR="0" algn="just">
                        <a:lnSpc>
                          <a:spcPct val="200000"/>
                        </a:lnSpc>
                        <a:spcBef>
                          <a:spcPts val="0"/>
                        </a:spcBef>
                        <a:spcAft>
                          <a:spcPts val="0"/>
                        </a:spcAft>
                      </a:pPr>
                      <a:r>
                        <a:rPr lang="en-MY" sz="1400" dirty="0">
                          <a:effectLst/>
                        </a:rPr>
                        <a:t>Algorithm</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3164" marR="33164" marT="0" marB="0"/>
                </a:tc>
                <a:tc>
                  <a:txBody>
                    <a:bodyPr/>
                    <a:lstStyle/>
                    <a:p>
                      <a:pPr marL="0" marR="0" algn="l">
                        <a:lnSpc>
                          <a:spcPct val="200000"/>
                        </a:lnSpc>
                        <a:spcBef>
                          <a:spcPts val="0"/>
                        </a:spcBef>
                        <a:spcAft>
                          <a:spcPts val="0"/>
                        </a:spcAft>
                      </a:pPr>
                      <a:r>
                        <a:rPr lang="en-MY" sz="1400" dirty="0">
                          <a:effectLst/>
                        </a:rPr>
                        <a:t>Artificial Neural Network</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3164" marR="33164" marT="0" marB="0"/>
                </a:tc>
                <a:tc>
                  <a:txBody>
                    <a:bodyPr/>
                    <a:lstStyle/>
                    <a:p>
                      <a:pPr marL="0" marR="0" algn="l">
                        <a:lnSpc>
                          <a:spcPct val="200000"/>
                        </a:lnSpc>
                        <a:spcBef>
                          <a:spcPts val="0"/>
                        </a:spcBef>
                        <a:spcAft>
                          <a:spcPts val="0"/>
                        </a:spcAft>
                      </a:pPr>
                      <a:r>
                        <a:rPr lang="en-MY" sz="1400" dirty="0">
                          <a:effectLst/>
                        </a:rPr>
                        <a:t>Attentional Neural Network</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3164" marR="33164" marT="0" marB="0"/>
                </a:tc>
                <a:tc>
                  <a:txBody>
                    <a:bodyPr/>
                    <a:lstStyle/>
                    <a:p>
                      <a:pPr marL="0" marR="0" algn="l">
                        <a:lnSpc>
                          <a:spcPct val="200000"/>
                        </a:lnSpc>
                        <a:spcBef>
                          <a:spcPts val="0"/>
                        </a:spcBef>
                        <a:spcAft>
                          <a:spcPts val="0"/>
                        </a:spcAft>
                      </a:pPr>
                      <a:r>
                        <a:rPr lang="en-MY" sz="1400" dirty="0">
                          <a:effectLst/>
                        </a:rPr>
                        <a:t>Convolutional Neural Network</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3164" marR="33164" marT="0" marB="0"/>
                </a:tc>
                <a:tc>
                  <a:txBody>
                    <a:bodyPr/>
                    <a:lstStyle/>
                    <a:p>
                      <a:pPr marL="0" marR="0" algn="l">
                        <a:lnSpc>
                          <a:spcPct val="200000"/>
                        </a:lnSpc>
                        <a:spcBef>
                          <a:spcPts val="0"/>
                        </a:spcBef>
                        <a:spcAft>
                          <a:spcPts val="0"/>
                        </a:spcAft>
                      </a:pPr>
                      <a:r>
                        <a:rPr lang="en-MY" sz="1400" dirty="0">
                          <a:effectLst/>
                        </a:rPr>
                        <a:t>Principle Component Analysis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3164" marR="33164" marT="0" marB="0"/>
                </a:tc>
                <a:tc>
                  <a:txBody>
                    <a:bodyPr/>
                    <a:lstStyle/>
                    <a:p>
                      <a:pPr marL="0" marR="0" algn="l">
                        <a:lnSpc>
                          <a:spcPct val="200000"/>
                        </a:lnSpc>
                        <a:spcBef>
                          <a:spcPts val="0"/>
                        </a:spcBef>
                        <a:spcAft>
                          <a:spcPts val="0"/>
                        </a:spcAft>
                      </a:pPr>
                      <a:r>
                        <a:rPr lang="en-MY" sz="1400" dirty="0">
                          <a:effectLst/>
                        </a:rPr>
                        <a:t>Recurrent Neural Network</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3164" marR="33164" marT="0" marB="0"/>
                </a:tc>
                <a:extLst>
                  <a:ext uri="{0D108BD9-81ED-4DB2-BD59-A6C34878D82A}">
                    <a16:rowId xmlns:a16="http://schemas.microsoft.com/office/drawing/2014/main" val="1542307068"/>
                  </a:ext>
                </a:extLst>
              </a:tr>
              <a:tr h="241859">
                <a:tc>
                  <a:txBody>
                    <a:bodyPr/>
                    <a:lstStyle/>
                    <a:p>
                      <a:pPr marL="0" marR="0" algn="just">
                        <a:lnSpc>
                          <a:spcPct val="200000"/>
                        </a:lnSpc>
                        <a:spcBef>
                          <a:spcPts val="0"/>
                        </a:spcBef>
                        <a:spcAft>
                          <a:spcPts val="0"/>
                        </a:spcAft>
                      </a:pPr>
                      <a:r>
                        <a:rPr lang="en-MY" sz="1400" dirty="0">
                          <a:effectLst/>
                        </a:rPr>
                        <a:t>Accuracy</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3164" marR="33164" marT="0" marB="0"/>
                </a:tc>
                <a:tc>
                  <a:txBody>
                    <a:bodyPr/>
                    <a:lstStyle/>
                    <a:p>
                      <a:pPr marL="0" marR="0" algn="ctr">
                        <a:lnSpc>
                          <a:spcPct val="200000"/>
                        </a:lnSpc>
                        <a:spcBef>
                          <a:spcPts val="0"/>
                        </a:spcBef>
                        <a:spcAft>
                          <a:spcPts val="0"/>
                        </a:spcAft>
                      </a:pPr>
                      <a:r>
                        <a:rPr lang="en-MY" sz="1400" dirty="0">
                          <a:effectLst/>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3164" marR="33164" marT="0" marB="0"/>
                </a:tc>
                <a:tc>
                  <a:txBody>
                    <a:bodyPr/>
                    <a:lstStyle/>
                    <a:p>
                      <a:pPr marL="0" marR="0" algn="just">
                        <a:lnSpc>
                          <a:spcPct val="200000"/>
                        </a:lnSpc>
                        <a:spcBef>
                          <a:spcPts val="0"/>
                        </a:spcBef>
                        <a:spcAft>
                          <a:spcPts val="0"/>
                        </a:spcAft>
                      </a:pPr>
                      <a:r>
                        <a:rPr lang="en-MY" sz="1400" dirty="0">
                          <a:effectLst/>
                        </a:rPr>
                        <a:t>92.0%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3164" marR="33164" marT="0" marB="0"/>
                </a:tc>
                <a:tc>
                  <a:txBody>
                    <a:bodyPr/>
                    <a:lstStyle/>
                    <a:p>
                      <a:pPr marL="0" marR="0" algn="just">
                        <a:lnSpc>
                          <a:spcPct val="200000"/>
                        </a:lnSpc>
                        <a:spcBef>
                          <a:spcPts val="0"/>
                        </a:spcBef>
                        <a:spcAft>
                          <a:spcPts val="0"/>
                        </a:spcAft>
                      </a:pPr>
                      <a:r>
                        <a:rPr lang="en-MY" sz="1400">
                          <a:effectLst/>
                        </a:rPr>
                        <a:t>92.81%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3164" marR="33164" marT="0" marB="0"/>
                </a:tc>
                <a:tc>
                  <a:txBody>
                    <a:bodyPr/>
                    <a:lstStyle/>
                    <a:p>
                      <a:pPr marL="0" marR="0" algn="just">
                        <a:lnSpc>
                          <a:spcPct val="200000"/>
                        </a:lnSpc>
                        <a:spcBef>
                          <a:spcPts val="0"/>
                        </a:spcBef>
                        <a:spcAft>
                          <a:spcPts val="0"/>
                        </a:spcAft>
                      </a:pPr>
                      <a:r>
                        <a:rPr lang="en-MY" sz="1400">
                          <a:effectLst/>
                        </a:rPr>
                        <a:t>88.1%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3164" marR="33164" marT="0" marB="0"/>
                </a:tc>
                <a:tc>
                  <a:txBody>
                    <a:bodyPr/>
                    <a:lstStyle/>
                    <a:p>
                      <a:pPr marL="0" marR="0" algn="ctr">
                        <a:lnSpc>
                          <a:spcPct val="200000"/>
                        </a:lnSpc>
                        <a:spcBef>
                          <a:spcPts val="0"/>
                        </a:spcBef>
                        <a:spcAft>
                          <a:spcPts val="0"/>
                        </a:spcAft>
                      </a:pPr>
                      <a:r>
                        <a:rPr lang="en-MY" sz="1400">
                          <a:effectLst/>
                        </a:rPr>
                        <a: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3164" marR="33164" marT="0" marB="0"/>
                </a:tc>
                <a:extLst>
                  <a:ext uri="{0D108BD9-81ED-4DB2-BD59-A6C34878D82A}">
                    <a16:rowId xmlns:a16="http://schemas.microsoft.com/office/drawing/2014/main" val="2276696941"/>
                  </a:ext>
                </a:extLst>
              </a:tr>
              <a:tr h="1855521">
                <a:tc>
                  <a:txBody>
                    <a:bodyPr/>
                    <a:lstStyle/>
                    <a:p>
                      <a:pPr marL="0" marR="0" algn="just">
                        <a:lnSpc>
                          <a:spcPct val="200000"/>
                        </a:lnSpc>
                        <a:spcBef>
                          <a:spcPts val="0"/>
                        </a:spcBef>
                        <a:spcAft>
                          <a:spcPts val="0"/>
                        </a:spcAft>
                      </a:pPr>
                      <a:r>
                        <a:rPr lang="en-MY" sz="1400" dirty="0">
                          <a:effectLst/>
                        </a:rPr>
                        <a:t>Description</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3164" marR="33164" marT="0" marB="0"/>
                </a:tc>
                <a:tc>
                  <a:txBody>
                    <a:bodyPr/>
                    <a:lstStyle/>
                    <a:p>
                      <a:pPr marL="0" marR="0">
                        <a:lnSpc>
                          <a:spcPct val="200000"/>
                        </a:lnSpc>
                        <a:spcBef>
                          <a:spcPts val="0"/>
                        </a:spcBef>
                        <a:spcAft>
                          <a:spcPts val="0"/>
                        </a:spcAft>
                      </a:pPr>
                      <a:r>
                        <a:rPr lang="en-MY" sz="1400" dirty="0">
                          <a:effectLst/>
                        </a:rPr>
                        <a:t>To track the face in the video</a:t>
                      </a:r>
                      <a:endParaRPr lang="en-US" sz="1200" dirty="0">
                        <a:effectLst/>
                      </a:endParaRPr>
                    </a:p>
                    <a:p>
                      <a:pPr marL="0" marR="0">
                        <a:lnSpc>
                          <a:spcPct val="200000"/>
                        </a:lnSpc>
                        <a:spcBef>
                          <a:spcPts val="0"/>
                        </a:spcBef>
                        <a:spcAft>
                          <a:spcPts val="0"/>
                        </a:spcAft>
                      </a:pPr>
                      <a:r>
                        <a:rPr lang="en-MY" sz="1400" dirty="0">
                          <a:effectLst/>
                        </a:rPr>
                        <a:t>sequences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3164" marR="33164" marT="0" marB="0"/>
                </a:tc>
                <a:tc>
                  <a:txBody>
                    <a:bodyPr/>
                    <a:lstStyle/>
                    <a:p>
                      <a:pPr marL="0" marR="0">
                        <a:lnSpc>
                          <a:spcPct val="200000"/>
                        </a:lnSpc>
                        <a:spcBef>
                          <a:spcPts val="0"/>
                        </a:spcBef>
                        <a:spcAft>
                          <a:spcPts val="0"/>
                        </a:spcAft>
                      </a:pPr>
                      <a:r>
                        <a:rPr lang="en-MY" sz="1400" dirty="0">
                          <a:effectLst/>
                        </a:rPr>
                        <a:t>Focus on feature-rich parts</a:t>
                      </a:r>
                      <a:endParaRPr lang="en-US" sz="1200" dirty="0">
                        <a:effectLst/>
                      </a:endParaRPr>
                    </a:p>
                    <a:p>
                      <a:pPr marL="0" marR="0">
                        <a:lnSpc>
                          <a:spcPct val="200000"/>
                        </a:lnSpc>
                        <a:spcBef>
                          <a:spcPts val="0"/>
                        </a:spcBef>
                        <a:spcAft>
                          <a:spcPts val="0"/>
                        </a:spcAft>
                      </a:pPr>
                      <a:r>
                        <a:rPr lang="en-MY" sz="1400" dirty="0">
                          <a:effectLst/>
                        </a:rPr>
                        <a:t>of the face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3164" marR="33164" marT="0" marB="0"/>
                </a:tc>
                <a:tc>
                  <a:txBody>
                    <a:bodyPr/>
                    <a:lstStyle/>
                    <a:p>
                      <a:pPr marL="0" marR="0">
                        <a:lnSpc>
                          <a:spcPct val="200000"/>
                        </a:lnSpc>
                        <a:spcBef>
                          <a:spcPts val="0"/>
                        </a:spcBef>
                        <a:spcAft>
                          <a:spcPts val="0"/>
                        </a:spcAft>
                      </a:pPr>
                      <a:r>
                        <a:rPr lang="en-MY" sz="1400" dirty="0">
                          <a:effectLst/>
                        </a:rPr>
                        <a:t>Focus on recognizing eight</a:t>
                      </a:r>
                      <a:endParaRPr lang="en-US" sz="1200" dirty="0">
                        <a:effectLst/>
                      </a:endParaRPr>
                    </a:p>
                    <a:p>
                      <a:pPr marL="0" marR="0" algn="just">
                        <a:lnSpc>
                          <a:spcPct val="200000"/>
                        </a:lnSpc>
                        <a:spcBef>
                          <a:spcPts val="0"/>
                        </a:spcBef>
                        <a:spcAft>
                          <a:spcPts val="0"/>
                        </a:spcAft>
                      </a:pPr>
                      <a:r>
                        <a:rPr lang="en-MY" sz="1400" dirty="0">
                          <a:effectLst/>
                        </a:rPr>
                        <a:t>different classes of emotion through facial expression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3164" marR="33164" marT="0" marB="0"/>
                </a:tc>
                <a:tc>
                  <a:txBody>
                    <a:bodyPr/>
                    <a:lstStyle/>
                    <a:p>
                      <a:pPr marL="0" marR="0" algn="just">
                        <a:lnSpc>
                          <a:spcPct val="200000"/>
                        </a:lnSpc>
                        <a:spcBef>
                          <a:spcPts val="0"/>
                        </a:spcBef>
                        <a:spcAft>
                          <a:spcPts val="0"/>
                        </a:spcAft>
                      </a:pPr>
                      <a:r>
                        <a:rPr lang="en-MY" sz="1400" dirty="0">
                          <a:effectLst/>
                        </a:rPr>
                        <a:t>Recognize the different human gesture in colour image.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3164" marR="33164" marT="0" marB="0"/>
                </a:tc>
                <a:tc>
                  <a:txBody>
                    <a:bodyPr/>
                    <a:lstStyle/>
                    <a:p>
                      <a:pPr marL="0" marR="0">
                        <a:lnSpc>
                          <a:spcPct val="200000"/>
                        </a:lnSpc>
                        <a:spcBef>
                          <a:spcPts val="0"/>
                        </a:spcBef>
                        <a:spcAft>
                          <a:spcPts val="0"/>
                        </a:spcAft>
                      </a:pPr>
                      <a:r>
                        <a:rPr lang="en-MY" sz="1400" dirty="0">
                          <a:effectLst/>
                        </a:rPr>
                        <a:t>Classifying human emotions from facial expressions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3164" marR="33164" marT="0" marB="0"/>
                </a:tc>
                <a:extLst>
                  <a:ext uri="{0D108BD9-81ED-4DB2-BD59-A6C34878D82A}">
                    <a16:rowId xmlns:a16="http://schemas.microsoft.com/office/drawing/2014/main" val="4221284180"/>
                  </a:ext>
                </a:extLst>
              </a:tr>
            </a:tbl>
          </a:graphicData>
        </a:graphic>
      </p:graphicFrame>
    </p:spTree>
    <p:extLst>
      <p:ext uri="{BB962C8B-B14F-4D97-AF65-F5344CB8AC3E}">
        <p14:creationId xmlns:p14="http://schemas.microsoft.com/office/powerpoint/2010/main" val="3677546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4B2B5-763A-49E5-9440-55FD239AAF71}"/>
              </a:ext>
            </a:extLst>
          </p:cNvPr>
          <p:cNvSpPr>
            <a:spLocks noGrp="1"/>
          </p:cNvSpPr>
          <p:nvPr>
            <p:ph type="title"/>
          </p:nvPr>
        </p:nvSpPr>
        <p:spPr>
          <a:xfrm>
            <a:off x="2231136" y="300813"/>
            <a:ext cx="7729728" cy="914212"/>
          </a:xfrm>
        </p:spPr>
        <p:txBody>
          <a:bodyPr>
            <a:normAutofit fontScale="90000"/>
          </a:bodyPr>
          <a:lstStyle/>
          <a:p>
            <a:r>
              <a:rPr lang="en-US" sz="2400" dirty="0"/>
              <a:t>COUNTER SERVICE SATISFACTION RECOGNITION CONCEPTUAL FRAMEWORK</a:t>
            </a:r>
          </a:p>
        </p:txBody>
      </p:sp>
      <p:pic>
        <p:nvPicPr>
          <p:cNvPr id="4" name="Picture 3">
            <a:extLst>
              <a:ext uri="{FF2B5EF4-FFF2-40B4-BE49-F238E27FC236}">
                <a16:creationId xmlns:a16="http://schemas.microsoft.com/office/drawing/2014/main" id="{B2835967-69D7-4895-8868-D73E09866AA6}"/>
              </a:ext>
            </a:extLst>
          </p:cNvPr>
          <p:cNvPicPr>
            <a:picLocks noChangeAspect="1"/>
          </p:cNvPicPr>
          <p:nvPr/>
        </p:nvPicPr>
        <p:blipFill rotWithShape="1">
          <a:blip r:embed="rId2"/>
          <a:srcRect t="4633"/>
          <a:stretch/>
        </p:blipFill>
        <p:spPr>
          <a:xfrm>
            <a:off x="280693" y="1467692"/>
            <a:ext cx="11630613" cy="5260933"/>
          </a:xfrm>
          <a:prstGeom prst="rect">
            <a:avLst/>
          </a:prstGeom>
        </p:spPr>
      </p:pic>
    </p:spTree>
    <p:extLst>
      <p:ext uri="{BB962C8B-B14F-4D97-AF65-F5344CB8AC3E}">
        <p14:creationId xmlns:p14="http://schemas.microsoft.com/office/powerpoint/2010/main" val="3270574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F949C-E37F-4632-977C-E5D18D22C6EA}"/>
              </a:ext>
            </a:extLst>
          </p:cNvPr>
          <p:cNvSpPr>
            <a:spLocks noGrp="1"/>
          </p:cNvSpPr>
          <p:nvPr>
            <p:ph type="title"/>
          </p:nvPr>
        </p:nvSpPr>
        <p:spPr>
          <a:xfrm>
            <a:off x="2247549" y="247241"/>
            <a:ext cx="7729728" cy="751565"/>
          </a:xfrm>
        </p:spPr>
        <p:txBody>
          <a:bodyPr>
            <a:normAutofit fontScale="90000"/>
          </a:bodyPr>
          <a:lstStyle/>
          <a:p>
            <a:r>
              <a:rPr lang="en-US" sz="2400" dirty="0"/>
              <a:t>COUNTER SERVICE SATISFACTION RECOGNITION METHODOLOGY FRAMEWORK</a:t>
            </a:r>
          </a:p>
        </p:txBody>
      </p:sp>
      <p:pic>
        <p:nvPicPr>
          <p:cNvPr id="3" name="Picture 2">
            <a:extLst>
              <a:ext uri="{FF2B5EF4-FFF2-40B4-BE49-F238E27FC236}">
                <a16:creationId xmlns:a16="http://schemas.microsoft.com/office/drawing/2014/main" id="{107D8C9E-D9FE-49F5-B131-AC57F188ABEB}"/>
              </a:ext>
            </a:extLst>
          </p:cNvPr>
          <p:cNvPicPr>
            <a:picLocks noChangeAspect="1"/>
          </p:cNvPicPr>
          <p:nvPr/>
        </p:nvPicPr>
        <p:blipFill rotWithShape="1">
          <a:blip r:embed="rId2"/>
          <a:srcRect l="2737" t="3342" r="2686" b="2134"/>
          <a:stretch/>
        </p:blipFill>
        <p:spPr>
          <a:xfrm>
            <a:off x="562709" y="1097280"/>
            <a:ext cx="11099408" cy="5613009"/>
          </a:xfrm>
          <a:prstGeom prst="rect">
            <a:avLst/>
          </a:prstGeom>
        </p:spPr>
      </p:pic>
    </p:spTree>
    <p:extLst>
      <p:ext uri="{BB962C8B-B14F-4D97-AF65-F5344CB8AC3E}">
        <p14:creationId xmlns:p14="http://schemas.microsoft.com/office/powerpoint/2010/main" val="3929206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CB0E2-B226-4EB8-8880-A2126BDB7EEB}"/>
              </a:ext>
            </a:extLst>
          </p:cNvPr>
          <p:cNvSpPr>
            <a:spLocks noGrp="1"/>
          </p:cNvSpPr>
          <p:nvPr>
            <p:ph type="title"/>
          </p:nvPr>
        </p:nvSpPr>
        <p:spPr>
          <a:xfrm>
            <a:off x="2231135" y="511219"/>
            <a:ext cx="7729728" cy="1188720"/>
          </a:xfrm>
        </p:spPr>
        <p:txBody>
          <a:bodyPr/>
          <a:lstStyle/>
          <a:p>
            <a:r>
              <a:rPr lang="en-US" dirty="0"/>
              <a:t>Analysis: data collection</a:t>
            </a:r>
          </a:p>
        </p:txBody>
      </p:sp>
      <p:graphicFrame>
        <p:nvGraphicFramePr>
          <p:cNvPr id="3" name="Table 3">
            <a:extLst>
              <a:ext uri="{FF2B5EF4-FFF2-40B4-BE49-F238E27FC236}">
                <a16:creationId xmlns:a16="http://schemas.microsoft.com/office/drawing/2014/main" id="{56627AE6-565F-443C-97FE-42CA07D37190}"/>
              </a:ext>
            </a:extLst>
          </p:cNvPr>
          <p:cNvGraphicFramePr>
            <a:graphicFrameLocks noGrp="1"/>
          </p:cNvGraphicFramePr>
          <p:nvPr>
            <p:extLst>
              <p:ext uri="{D42A27DB-BD31-4B8C-83A1-F6EECF244321}">
                <p14:modId xmlns:p14="http://schemas.microsoft.com/office/powerpoint/2010/main" val="3982987336"/>
              </p:ext>
            </p:extLst>
          </p:nvPr>
        </p:nvGraphicFramePr>
        <p:xfrm>
          <a:off x="1433983" y="2033188"/>
          <a:ext cx="9324033" cy="4217145"/>
        </p:xfrm>
        <a:graphic>
          <a:graphicData uri="http://schemas.openxmlformats.org/drawingml/2006/table">
            <a:tbl>
              <a:tblPr firstRow="1" bandRow="1">
                <a:tableStyleId>{073A0DAA-6AF3-43AB-8588-CEC1D06C72B9}</a:tableStyleId>
              </a:tblPr>
              <a:tblGrid>
                <a:gridCol w="3457663">
                  <a:extLst>
                    <a:ext uri="{9D8B030D-6E8A-4147-A177-3AD203B41FA5}">
                      <a16:colId xmlns:a16="http://schemas.microsoft.com/office/drawing/2014/main" val="2604223402"/>
                    </a:ext>
                  </a:extLst>
                </a:gridCol>
                <a:gridCol w="5866370">
                  <a:extLst>
                    <a:ext uri="{9D8B030D-6E8A-4147-A177-3AD203B41FA5}">
                      <a16:colId xmlns:a16="http://schemas.microsoft.com/office/drawing/2014/main" val="363981942"/>
                    </a:ext>
                  </a:extLst>
                </a:gridCol>
              </a:tblGrid>
              <a:tr h="519520">
                <a:tc>
                  <a:txBody>
                    <a:bodyPr/>
                    <a:lstStyle/>
                    <a:p>
                      <a:pPr algn="ctr"/>
                      <a:r>
                        <a:rPr lang="en-US" sz="2000" dirty="0"/>
                        <a:t>Characteristic</a:t>
                      </a:r>
                      <a:endParaRPr lang="en-US" sz="2000" b="1" dirty="0">
                        <a:solidFill>
                          <a:schemeClr val="tx1"/>
                        </a:solidFill>
                      </a:endParaRPr>
                    </a:p>
                  </a:txBody>
                  <a:tcPr/>
                </a:tc>
                <a:tc>
                  <a:txBody>
                    <a:bodyPr/>
                    <a:lstStyle/>
                    <a:p>
                      <a:pPr algn="ctr"/>
                      <a:r>
                        <a:rPr lang="en-US" sz="2000" dirty="0"/>
                        <a:t>Description</a:t>
                      </a:r>
                      <a:endParaRPr lang="en-US" sz="2000" dirty="0">
                        <a:solidFill>
                          <a:schemeClr val="tx1"/>
                        </a:solidFill>
                      </a:endParaRPr>
                    </a:p>
                  </a:txBody>
                  <a:tcPr/>
                </a:tc>
                <a:extLst>
                  <a:ext uri="{0D108BD9-81ED-4DB2-BD59-A6C34878D82A}">
                    <a16:rowId xmlns:a16="http://schemas.microsoft.com/office/drawing/2014/main" val="3234243190"/>
                  </a:ext>
                </a:extLst>
              </a:tr>
              <a:tr h="936855">
                <a:tc>
                  <a:txBody>
                    <a:bodyPr/>
                    <a:lstStyle/>
                    <a:p>
                      <a:r>
                        <a:rPr lang="en-US" sz="2000" dirty="0"/>
                        <a:t>Data Type</a:t>
                      </a:r>
                    </a:p>
                  </a:txBody>
                  <a:tcPr/>
                </a:tc>
                <a:tc>
                  <a:txBody>
                    <a:bodyPr/>
                    <a:lstStyle/>
                    <a:p>
                      <a:r>
                        <a:rPr lang="en-US" sz="2000" dirty="0"/>
                        <a:t>Secondary data:</a:t>
                      </a:r>
                    </a:p>
                    <a:p>
                      <a:r>
                        <a:rPr lang="en-US" sz="2000" dirty="0"/>
                        <a:t>Facial expression image</a:t>
                      </a:r>
                    </a:p>
                    <a:p>
                      <a:endParaRPr lang="en-US" sz="2000" dirty="0"/>
                    </a:p>
                  </a:txBody>
                  <a:tcPr/>
                </a:tc>
                <a:extLst>
                  <a:ext uri="{0D108BD9-81ED-4DB2-BD59-A6C34878D82A}">
                    <a16:rowId xmlns:a16="http://schemas.microsoft.com/office/drawing/2014/main" val="502812647"/>
                  </a:ext>
                </a:extLst>
              </a:tr>
              <a:tr h="680105">
                <a:tc>
                  <a:txBody>
                    <a:bodyPr/>
                    <a:lstStyle/>
                    <a:p>
                      <a:r>
                        <a:rPr lang="en-US" sz="2000" dirty="0"/>
                        <a:t>Data Size</a:t>
                      </a:r>
                    </a:p>
                  </a:txBody>
                  <a:tcPr/>
                </a:tc>
                <a:tc>
                  <a:txBody>
                    <a:bodyPr/>
                    <a:lstStyle/>
                    <a:p>
                      <a:r>
                        <a:rPr lang="en-US" sz="2000" dirty="0"/>
                        <a:t>256*256 pixels</a:t>
                      </a:r>
                    </a:p>
                  </a:txBody>
                  <a:tcPr/>
                </a:tc>
                <a:extLst>
                  <a:ext uri="{0D108BD9-81ED-4DB2-BD59-A6C34878D82A}">
                    <a16:rowId xmlns:a16="http://schemas.microsoft.com/office/drawing/2014/main" val="2322453738"/>
                  </a:ext>
                </a:extLst>
              </a:tr>
              <a:tr h="680105">
                <a:tc>
                  <a:txBody>
                    <a:bodyPr/>
                    <a:lstStyle/>
                    <a:p>
                      <a:r>
                        <a:rPr lang="en-US" sz="2000" dirty="0"/>
                        <a:t>Number of Dataset</a:t>
                      </a:r>
                    </a:p>
                  </a:txBody>
                  <a:tcPr/>
                </a:tc>
                <a:tc>
                  <a:txBody>
                    <a:bodyPr/>
                    <a:lstStyle/>
                    <a:p>
                      <a:pPr marL="342900" indent="-342900">
                        <a:buFont typeface="Arial" panose="020B0604020202020204" pitchFamily="34" charset="0"/>
                        <a:buChar char="•"/>
                      </a:pPr>
                      <a:r>
                        <a:rPr lang="en-US" sz="2000" dirty="0"/>
                        <a:t>300</a:t>
                      </a:r>
                    </a:p>
                    <a:p>
                      <a:pPr marL="342900" indent="-342900">
                        <a:buFont typeface="Arial" panose="020B0604020202020204" pitchFamily="34" charset="0"/>
                        <a:buChar char="•"/>
                      </a:pPr>
                      <a:r>
                        <a:rPr lang="en-US" sz="2000" dirty="0"/>
                        <a:t>3 categories ( neutral, happy, angry)</a:t>
                      </a:r>
                    </a:p>
                  </a:txBody>
                  <a:tcPr/>
                </a:tc>
                <a:extLst>
                  <a:ext uri="{0D108BD9-81ED-4DB2-BD59-A6C34878D82A}">
                    <a16:rowId xmlns:a16="http://schemas.microsoft.com/office/drawing/2014/main" val="3855377736"/>
                  </a:ext>
                </a:extLst>
              </a:tr>
              <a:tr h="610326">
                <a:tc>
                  <a:txBody>
                    <a:bodyPr/>
                    <a:lstStyle/>
                    <a:p>
                      <a:r>
                        <a:rPr lang="en-US" sz="2000" dirty="0"/>
                        <a:t>Source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Kaggle(</a:t>
                      </a:r>
                      <a:r>
                        <a:rPr lang="en-US" sz="2000" dirty="0">
                          <a:hlinkClick r:id="rId2"/>
                        </a:rPr>
                        <a:t>https://www.kaggle.com/ahmedmoorsy/facial-expression</a:t>
                      </a:r>
                      <a:r>
                        <a:rPr lang="en-US" sz="20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p>
                      <a:endParaRPr lang="en-US" sz="2000" dirty="0"/>
                    </a:p>
                  </a:txBody>
                  <a:tcPr/>
                </a:tc>
                <a:extLst>
                  <a:ext uri="{0D108BD9-81ED-4DB2-BD59-A6C34878D82A}">
                    <a16:rowId xmlns:a16="http://schemas.microsoft.com/office/drawing/2014/main" val="1637398272"/>
                  </a:ext>
                </a:extLst>
              </a:tr>
            </a:tbl>
          </a:graphicData>
        </a:graphic>
      </p:graphicFrame>
    </p:spTree>
    <p:extLst>
      <p:ext uri="{BB962C8B-B14F-4D97-AF65-F5344CB8AC3E}">
        <p14:creationId xmlns:p14="http://schemas.microsoft.com/office/powerpoint/2010/main" val="3114334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D8E9332-A4BC-4892-AA26-026211F6B79C}"/>
              </a:ext>
            </a:extLst>
          </p:cNvPr>
          <p:cNvSpPr txBox="1">
            <a:spLocks/>
          </p:cNvSpPr>
          <p:nvPr/>
        </p:nvSpPr>
        <p:spPr bwMode="black">
          <a:xfrm>
            <a:off x="2231136" y="387917"/>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a:t>Analysis: data preparation</a:t>
            </a:r>
            <a:endParaRPr lang="en-US" dirty="0"/>
          </a:p>
        </p:txBody>
      </p:sp>
      <p:sp>
        <p:nvSpPr>
          <p:cNvPr id="2" name="TextBox 1">
            <a:extLst>
              <a:ext uri="{FF2B5EF4-FFF2-40B4-BE49-F238E27FC236}">
                <a16:creationId xmlns:a16="http://schemas.microsoft.com/office/drawing/2014/main" id="{103E9F03-18DF-4C8F-B4CD-8A4B946897EA}"/>
              </a:ext>
            </a:extLst>
          </p:cNvPr>
          <p:cNvSpPr txBox="1"/>
          <p:nvPr/>
        </p:nvSpPr>
        <p:spPr>
          <a:xfrm>
            <a:off x="490773" y="1954277"/>
            <a:ext cx="2627858" cy="400110"/>
          </a:xfrm>
          <a:prstGeom prst="rect">
            <a:avLst/>
          </a:prstGeom>
          <a:noFill/>
        </p:spPr>
        <p:txBody>
          <a:bodyPr wrap="square" rtlCol="0">
            <a:spAutoFit/>
          </a:bodyPr>
          <a:lstStyle/>
          <a:p>
            <a:r>
              <a:rPr lang="en-US" sz="2000" u="sng" dirty="0">
                <a:solidFill>
                  <a:schemeClr val="bg1"/>
                </a:solidFill>
              </a:rPr>
              <a:t>Pre-processing Image:-</a:t>
            </a:r>
          </a:p>
        </p:txBody>
      </p:sp>
      <p:pic>
        <p:nvPicPr>
          <p:cNvPr id="5" name="Picture 4">
            <a:extLst>
              <a:ext uri="{FF2B5EF4-FFF2-40B4-BE49-F238E27FC236}">
                <a16:creationId xmlns:a16="http://schemas.microsoft.com/office/drawing/2014/main" id="{C30BA4A3-81D6-4B1A-9120-7221B8966F85}"/>
              </a:ext>
            </a:extLst>
          </p:cNvPr>
          <p:cNvPicPr/>
          <p:nvPr/>
        </p:nvPicPr>
        <p:blipFill rotWithShape="1">
          <a:blip r:embed="rId2"/>
          <a:srcRect b="52253"/>
          <a:stretch/>
        </p:blipFill>
        <p:spPr>
          <a:xfrm>
            <a:off x="485762" y="3132137"/>
            <a:ext cx="5265738" cy="2214563"/>
          </a:xfrm>
          <a:prstGeom prst="rect">
            <a:avLst/>
          </a:prstGeom>
        </p:spPr>
      </p:pic>
      <p:pic>
        <p:nvPicPr>
          <p:cNvPr id="6" name="Picture 5">
            <a:extLst>
              <a:ext uri="{FF2B5EF4-FFF2-40B4-BE49-F238E27FC236}">
                <a16:creationId xmlns:a16="http://schemas.microsoft.com/office/drawing/2014/main" id="{5F7E256D-EF7D-4FDD-83E9-7C1FEFA7B6CD}"/>
              </a:ext>
            </a:extLst>
          </p:cNvPr>
          <p:cNvPicPr/>
          <p:nvPr/>
        </p:nvPicPr>
        <p:blipFill rotWithShape="1">
          <a:blip r:embed="rId3"/>
          <a:srcRect b="43015"/>
          <a:stretch/>
        </p:blipFill>
        <p:spPr>
          <a:xfrm>
            <a:off x="6488140" y="4100909"/>
            <a:ext cx="5218098" cy="2491582"/>
          </a:xfrm>
          <a:prstGeom prst="rect">
            <a:avLst/>
          </a:prstGeom>
        </p:spPr>
      </p:pic>
      <p:sp>
        <p:nvSpPr>
          <p:cNvPr id="7" name="TextBox 6">
            <a:extLst>
              <a:ext uri="{FF2B5EF4-FFF2-40B4-BE49-F238E27FC236}">
                <a16:creationId xmlns:a16="http://schemas.microsoft.com/office/drawing/2014/main" id="{62648141-BE1C-4807-B377-545277A69236}"/>
              </a:ext>
            </a:extLst>
          </p:cNvPr>
          <p:cNvSpPr txBox="1"/>
          <p:nvPr/>
        </p:nvSpPr>
        <p:spPr>
          <a:xfrm>
            <a:off x="485762" y="2736458"/>
            <a:ext cx="3425838" cy="369332"/>
          </a:xfrm>
          <a:prstGeom prst="rect">
            <a:avLst/>
          </a:prstGeom>
          <a:noFill/>
        </p:spPr>
        <p:txBody>
          <a:bodyPr wrap="square" rtlCol="0">
            <a:spAutoFit/>
          </a:bodyPr>
          <a:lstStyle/>
          <a:p>
            <a:r>
              <a:rPr lang="en-US" dirty="0">
                <a:solidFill>
                  <a:schemeClr val="bg1"/>
                </a:solidFill>
              </a:rPr>
              <a:t>Step 1: Convert to grayscale image</a:t>
            </a:r>
          </a:p>
        </p:txBody>
      </p:sp>
      <p:sp>
        <p:nvSpPr>
          <p:cNvPr id="8" name="TextBox 7">
            <a:extLst>
              <a:ext uri="{FF2B5EF4-FFF2-40B4-BE49-F238E27FC236}">
                <a16:creationId xmlns:a16="http://schemas.microsoft.com/office/drawing/2014/main" id="{1746F86A-1E3F-4A9B-AF22-62BAFEE6B2EF}"/>
              </a:ext>
            </a:extLst>
          </p:cNvPr>
          <p:cNvSpPr txBox="1"/>
          <p:nvPr/>
        </p:nvSpPr>
        <p:spPr>
          <a:xfrm>
            <a:off x="6440502" y="3634569"/>
            <a:ext cx="3520362" cy="369332"/>
          </a:xfrm>
          <a:prstGeom prst="rect">
            <a:avLst/>
          </a:prstGeom>
          <a:noFill/>
        </p:spPr>
        <p:txBody>
          <a:bodyPr wrap="square" rtlCol="0">
            <a:spAutoFit/>
          </a:bodyPr>
          <a:lstStyle/>
          <a:p>
            <a:r>
              <a:rPr lang="en-US" dirty="0">
                <a:solidFill>
                  <a:schemeClr val="bg1"/>
                </a:solidFill>
              </a:rPr>
              <a:t>Step 2: Convert to sharpened image</a:t>
            </a:r>
          </a:p>
        </p:txBody>
      </p:sp>
    </p:spTree>
    <p:extLst>
      <p:ext uri="{BB962C8B-B14F-4D97-AF65-F5344CB8AC3E}">
        <p14:creationId xmlns:p14="http://schemas.microsoft.com/office/powerpoint/2010/main" val="2266447539"/>
      </p:ext>
    </p:extLst>
  </p:cSld>
  <p:clrMapOvr>
    <a:masterClrMapping/>
  </p:clrMapOvr>
</p:sld>
</file>

<file path=ppt/theme/theme1.xml><?xml version="1.0" encoding="utf-8"?>
<a:theme xmlns:a="http://schemas.openxmlformats.org/drawingml/2006/main" name="Parcel">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otalTime>3258</TotalTime>
  <Words>1339</Words>
  <Application>Microsoft Office PowerPoint</Application>
  <PresentationFormat>Widescreen</PresentationFormat>
  <Paragraphs>427</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Gill Sans MT</vt:lpstr>
      <vt:lpstr>Times New Roman</vt:lpstr>
      <vt:lpstr>Wingdings</vt:lpstr>
      <vt:lpstr>Parcel</vt:lpstr>
      <vt:lpstr>COUNTER SERVICE SATISFACTION RECOGNITION USING CONVOLUTIONAL NEURAL NETWORK</vt:lpstr>
      <vt:lpstr>Problem statement</vt:lpstr>
      <vt:lpstr>objectives</vt:lpstr>
      <vt:lpstr>scope</vt:lpstr>
      <vt:lpstr>Related works</vt:lpstr>
      <vt:lpstr>COUNTER SERVICE SATISFACTION RECOGNITION CONCEPTUAL FRAMEWORK</vt:lpstr>
      <vt:lpstr>COUNTER SERVICE SATISFACTION RECOGNITION METHODOLOGY FRAMEWORK</vt:lpstr>
      <vt:lpstr>Analysis: data collection</vt:lpstr>
      <vt:lpstr>PowerPoint Presentation</vt:lpstr>
      <vt:lpstr>PowerPoint Presentation</vt:lpstr>
      <vt:lpstr>PowerPoint Presentation</vt:lpstr>
      <vt:lpstr>implementation</vt:lpstr>
      <vt:lpstr>SYSTEM LAYOUT</vt:lpstr>
      <vt:lpstr>PowerPoint Presentation</vt:lpstr>
      <vt:lpstr>Result analysis</vt:lpstr>
      <vt:lpstr>RESULT ANALYSIS (CONT.)</vt:lpstr>
      <vt:lpstr>RESULT ANALYSIS (CONT.)</vt:lpstr>
      <vt:lpstr>Project testing and evaluation</vt:lpstr>
      <vt:lpstr>Project testing and evaluation (Functionality test)</vt:lpstr>
      <vt:lpstr>System demonstration</vt:lpstr>
      <vt:lpstr>conclusion</vt:lpstr>
      <vt:lpstr>references</vt:lpstr>
      <vt:lpstr>References (cont.)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COUNTER SERVICE SATISFACTION RECOGNITION USING CONVOLUTIONAL NEURAL NETWORK</dc:title>
  <dc:creator>RAHIL AMIERA BINTI MUSTAFA BAKRIM</dc:creator>
  <cp:lastModifiedBy>RAHIL AMIERA BINTI MUSTAFA BAKRIM</cp:lastModifiedBy>
  <cp:revision>49</cp:revision>
  <dcterms:created xsi:type="dcterms:W3CDTF">2020-06-17T16:24:26Z</dcterms:created>
  <dcterms:modified xsi:type="dcterms:W3CDTF">2020-07-27T00:07:11Z</dcterms:modified>
</cp:coreProperties>
</file>