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71" r:id="rId10"/>
    <p:sldId id="275" r:id="rId11"/>
    <p:sldId id="272" r:id="rId12"/>
    <p:sldId id="265" r:id="rId13"/>
    <p:sldId id="277" r:id="rId14"/>
    <p:sldId id="278" r:id="rId15"/>
    <p:sldId id="266" r:id="rId16"/>
    <p:sldId id="267" r:id="rId17"/>
    <p:sldId id="276" r:id="rId18"/>
    <p:sldId id="279" r:id="rId19"/>
    <p:sldId id="268" r:id="rId20"/>
    <p:sldId id="269" r:id="rId21"/>
    <p:sldId id="270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5E3"/>
    <a:srgbClr val="A0B9B1"/>
    <a:srgbClr val="DAF2E9"/>
    <a:srgbClr val="BBDA92"/>
    <a:srgbClr val="A6E2B0"/>
    <a:srgbClr val="88ED55"/>
    <a:srgbClr val="115335"/>
    <a:srgbClr val="389873"/>
    <a:srgbClr val="CBFDE5"/>
    <a:srgbClr val="C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67E3-0905-4A67-AAC1-F833491C582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7CCE-08E6-4C19-ADFF-34984E9E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5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D56A-7CF1-4CA1-A0AE-CC8AD078422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F1E-691F-4E7C-A88A-41408B9F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411/jacces.v4i2.41" TargetMode="External"/><Relationship Id="rId2" Type="http://schemas.openxmlformats.org/officeDocument/2006/relationships/hyperlink" Target="https://doi.org/10.1016/j.procs.2019.05.00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jarcc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ACCESS.2017.2723622" TargetMode="External"/><Relationship Id="rId2" Type="http://schemas.openxmlformats.org/officeDocument/2006/relationships/hyperlink" Target="https://doi.org/10.21817/ijet/2017/v9i3/170903s0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538" y="3756074"/>
            <a:ext cx="4608815" cy="1037304"/>
          </a:xfrm>
          <a:noFill/>
        </p:spPr>
        <p:txBody>
          <a:bodyPr>
            <a:normAutofit lnSpcReduction="10000"/>
          </a:bodyPr>
          <a:lstStyle/>
          <a:p>
            <a:r>
              <a:rPr lang="en-MY" sz="1700" dirty="0">
                <a:solidFill>
                  <a:srgbClr val="080808"/>
                </a:solidFill>
              </a:rPr>
              <a:t>SUPERVISOR’S NAME: TS. DR RAJESWARI RAJU </a:t>
            </a:r>
          </a:p>
          <a:p>
            <a:r>
              <a:rPr lang="en-MY" sz="1700" dirty="0">
                <a:solidFill>
                  <a:srgbClr val="080808"/>
                </a:solidFill>
              </a:rPr>
              <a:t>NAME: NOR HUSNA NABILA BT KHUZAINI</a:t>
            </a:r>
          </a:p>
          <a:p>
            <a:r>
              <a:rPr lang="en-MY" sz="1700" dirty="0">
                <a:solidFill>
                  <a:srgbClr val="080808"/>
                </a:solidFill>
              </a:rPr>
              <a:t>MATRIC’S NUM: 2017412146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746" y="2001984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MY" sz="3600" dirty="0">
                <a:solidFill>
                  <a:srgbClr val="080808"/>
                </a:solidFill>
              </a:rPr>
              <a:t>STRESS LEVEL DETECTION </a:t>
            </a:r>
            <a:br>
              <a:rPr lang="en-MY" sz="3600" dirty="0">
                <a:solidFill>
                  <a:srgbClr val="080808"/>
                </a:solidFill>
              </a:rPr>
            </a:br>
            <a:r>
              <a:rPr lang="en-MY" sz="3600" dirty="0">
                <a:solidFill>
                  <a:srgbClr val="080808"/>
                </a:solidFill>
              </a:rPr>
              <a:t>USING FUZZY LOGIC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195F7C-7999-4372-9387-AB05300619D5}"/>
              </a:ext>
            </a:extLst>
          </p:cNvPr>
          <p:cNvSpPr/>
          <p:nvPr/>
        </p:nvSpPr>
        <p:spPr>
          <a:xfrm>
            <a:off x="3751881" y="503377"/>
            <a:ext cx="3771630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4D2C-7CB5-40FD-809A-616125C1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81" y="566603"/>
            <a:ext cx="5257800" cy="42528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Pre-processing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131C02D-0596-486E-BD21-33B95177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2" t="23017" r="24713" b="50320"/>
          <a:stretch/>
        </p:blipFill>
        <p:spPr>
          <a:xfrm>
            <a:off x="1689315" y="4521552"/>
            <a:ext cx="9049716" cy="197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04564B-A88A-4C66-AEAC-841EB2EAE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8" t="16949" r="24984" b="45293"/>
          <a:stretch/>
        </p:blipFill>
        <p:spPr>
          <a:xfrm>
            <a:off x="1689315" y="1690688"/>
            <a:ext cx="9049716" cy="28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ADF634-52AB-400D-9D35-DF4C61EE9065}"/>
              </a:ext>
            </a:extLst>
          </p:cNvPr>
          <p:cNvSpPr/>
          <p:nvPr/>
        </p:nvSpPr>
        <p:spPr>
          <a:xfrm>
            <a:off x="4551147" y="254172"/>
            <a:ext cx="3089705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11C75-FBBA-4EC7-AFCC-5F94ECDD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97" y="365125"/>
            <a:ext cx="2788403" cy="44078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7A307-4811-44E3-922C-80A83DD2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0897"/>
            <a:ext cx="10785529" cy="553197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none)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sad),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acute stress).</a:t>
            </a: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none)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anger),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acute stress).</a:t>
            </a: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none)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sad),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acute stress).</a:t>
            </a: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regular)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sad),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episodic stress).</a:t>
            </a: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regular)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mild)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anger),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episodic stress).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day_of_headaches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more_5_day)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digestive_issues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severe)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sleep_struggle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regular)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anxiety_worry_phobia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severe)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eyebrow_wrinkle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more) and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mouth_react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anger), then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stress_level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chronic stress).</a:t>
            </a:r>
          </a:p>
          <a:p>
            <a:pPr lvl="0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5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91C84E-D451-41CB-856F-E7A68E1F337E}"/>
              </a:ext>
            </a:extLst>
          </p:cNvPr>
          <p:cNvSpPr/>
          <p:nvPr/>
        </p:nvSpPr>
        <p:spPr>
          <a:xfrm>
            <a:off x="681925" y="884535"/>
            <a:ext cx="2200760" cy="5733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0B0680-9657-4B16-BB8F-56968AD712A4}"/>
              </a:ext>
            </a:extLst>
          </p:cNvPr>
          <p:cNvSpPr/>
          <p:nvPr/>
        </p:nvSpPr>
        <p:spPr>
          <a:xfrm>
            <a:off x="2840085" y="216270"/>
            <a:ext cx="8330448" cy="433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Rounded Rectangle 3"/>
          <p:cNvSpPr/>
          <p:nvPr/>
        </p:nvSpPr>
        <p:spPr>
          <a:xfrm>
            <a:off x="3548357" y="1139156"/>
            <a:ext cx="1420678" cy="56443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Symptoms of stress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625" y="1299163"/>
            <a:ext cx="1420678" cy="35083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Input data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0225" y="3931976"/>
            <a:ext cx="1473415" cy="30317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Fuzzy rule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5625" y="1896288"/>
            <a:ext cx="1420678" cy="7747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Identify linguistic variables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2888" y="4540280"/>
            <a:ext cx="1473415" cy="4297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  <a:cs typeface="Arial" panose="020B0604020202020204" pitchFamily="34" charset="0"/>
              </a:rPr>
              <a:t>Fuzzification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6285" y="2875201"/>
            <a:ext cx="1612039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Fuzzy set and membership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48082-F55F-46FC-8196-1F828465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330" y="214079"/>
            <a:ext cx="8330449" cy="41549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Level Detection using Fuzzy Logic logical design 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xmlns="" id="{C6556BC0-BAEA-4E18-A870-CA71996FDCBD}"/>
              </a:ext>
            </a:extLst>
          </p:cNvPr>
          <p:cNvSpPr/>
          <p:nvPr/>
        </p:nvSpPr>
        <p:spPr>
          <a:xfrm>
            <a:off x="956611" y="5931533"/>
            <a:ext cx="1776443" cy="43332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  <a:cs typeface="Arial" panose="020B0604020202020204" pitchFamily="34" charset="0"/>
              </a:rPr>
              <a:t>Defuzzification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xmlns="" id="{09DFB161-B36D-4FCD-9C0A-E271BCA8738E}"/>
              </a:ext>
            </a:extLst>
          </p:cNvPr>
          <p:cNvSpPr/>
          <p:nvPr/>
        </p:nvSpPr>
        <p:spPr>
          <a:xfrm>
            <a:off x="1050225" y="5275187"/>
            <a:ext cx="1420678" cy="43332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  <a:cs typeface="Arial" panose="020B0604020202020204" pitchFamily="34" charset="0"/>
              </a:rPr>
              <a:t>Inference rules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2D4DED4D-A75A-4913-BF88-F92C58463DF5}"/>
              </a:ext>
            </a:extLst>
          </p:cNvPr>
          <p:cNvSpPr/>
          <p:nvPr/>
        </p:nvSpPr>
        <p:spPr>
          <a:xfrm>
            <a:off x="3683000" y="5197732"/>
            <a:ext cx="1420678" cy="433326"/>
          </a:xfrm>
          <a:prstGeom prst="roundRect">
            <a:avLst/>
          </a:prstGeom>
          <a:solidFill>
            <a:srgbClr val="EDF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Acute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4BCF2808-852F-49F9-B6B9-085A4F2425D0}"/>
              </a:ext>
            </a:extLst>
          </p:cNvPr>
          <p:cNvSpPr/>
          <p:nvPr/>
        </p:nvSpPr>
        <p:spPr>
          <a:xfrm>
            <a:off x="3683000" y="5718757"/>
            <a:ext cx="1420678" cy="433326"/>
          </a:xfrm>
          <a:prstGeom prst="roundRect">
            <a:avLst/>
          </a:prstGeom>
          <a:solidFill>
            <a:srgbClr val="EDF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Episodic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xmlns="" id="{90366D6F-A3FC-48CD-BBB1-594B15435388}"/>
              </a:ext>
            </a:extLst>
          </p:cNvPr>
          <p:cNvSpPr/>
          <p:nvPr/>
        </p:nvSpPr>
        <p:spPr>
          <a:xfrm>
            <a:off x="3683000" y="6239782"/>
            <a:ext cx="1420678" cy="433326"/>
          </a:xfrm>
          <a:prstGeom prst="roundRect">
            <a:avLst/>
          </a:prstGeom>
          <a:solidFill>
            <a:srgbClr val="EDF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Chronic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688225E6-2AAA-443F-B98E-CC06CF40DF2E}"/>
              </a:ext>
            </a:extLst>
          </p:cNvPr>
          <p:cNvSpPr/>
          <p:nvPr/>
        </p:nvSpPr>
        <p:spPr>
          <a:xfrm rot="16001712">
            <a:off x="3208310" y="5564690"/>
            <a:ext cx="147558" cy="913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19BBAEFF-5652-4E38-B0B3-70C0E39EE0ED}"/>
              </a:ext>
            </a:extLst>
          </p:cNvPr>
          <p:cNvSpPr/>
          <p:nvPr/>
        </p:nvSpPr>
        <p:spPr>
          <a:xfrm rot="16610874" flipH="1">
            <a:off x="3199508" y="5922102"/>
            <a:ext cx="165162" cy="9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C47F4703-94BB-41C7-80F4-7FFBE18D9408}"/>
              </a:ext>
            </a:extLst>
          </p:cNvPr>
          <p:cNvSpPr/>
          <p:nvPr/>
        </p:nvSpPr>
        <p:spPr>
          <a:xfrm rot="16200000">
            <a:off x="2948551" y="1039143"/>
            <a:ext cx="147558" cy="913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1A649789-4911-414D-9ACD-36F20D5AF3C5}"/>
              </a:ext>
            </a:extLst>
          </p:cNvPr>
          <p:cNvSpPr/>
          <p:nvPr/>
        </p:nvSpPr>
        <p:spPr>
          <a:xfrm rot="15003592">
            <a:off x="3120698" y="5279599"/>
            <a:ext cx="147558" cy="913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7A91667-7ABB-49E3-9029-59C77E7B2D07}"/>
                  </a:ext>
                </a:extLst>
              </p:cNvPr>
              <p:cNvSpPr txBox="1"/>
              <p:nvPr/>
            </p:nvSpPr>
            <p:spPr>
              <a:xfrm>
                <a:off x="5903993" y="1189756"/>
                <a:ext cx="5988052" cy="512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K: number of fuzzy knowledge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N: number of membership functions per knowledge;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R: number of fuzzy rules (R=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G: number of division used for asymmetric calculation;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X[1…K]: array of knowledge value </a:t>
                </a:r>
                <a:r>
                  <a:rPr lang="en-MY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preset</a:t>
                </a:r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Y[1…K]: array of logic value;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µ[R][G]: matrix of output membership functions values; 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µR[R] : array of membership values for each rule;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µA[A] : array of activation values aggregated over all rules;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X: integer;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F: The fuzzy  logic value calculated;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Begin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for x:=1 step 1 until R do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[x] : = min {µ[x][1], µ[x][2],…,µ[x][K]};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for x := 1 step 1 until G do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MY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MY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[x] : = max {min {µR[1], µO[1][x]}, 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min{{µR[2], µO[2][x]},…, min { µR[R], µO[R][x]}};</a:t>
                </a: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F := </a:t>
                </a:r>
                <a14:m>
                  <m:oMath xmlns:m="http://schemas.openxmlformats.org/officeDocument/2006/math">
                    <m:r>
                      <a:rPr lang="en-MY" sz="1400" i="1" dirty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MY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MY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MY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(1.0/</m:t>
                        </m:r>
                        <m:r>
                          <m:rPr>
                            <m:nor/>
                          </m:rPr>
                          <a:rPr lang="en-MY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MY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nary>
                    <m:r>
                      <a:rPr lang="en-MY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µA (</a:t>
                </a:r>
                <a:r>
                  <a:rPr lang="en-MY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))) 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MY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MY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µ</m:t>
                        </m:r>
                        <m:r>
                          <a:rPr lang="en-MY" sz="14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MY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MY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MY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MY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Y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End;</a:t>
                </a: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A91667-7ABB-49E3-9029-59C77E7B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93" y="1189756"/>
                <a:ext cx="5988052" cy="5127237"/>
              </a:xfrm>
              <a:prstGeom prst="rect">
                <a:avLst/>
              </a:prstGeom>
              <a:blipFill>
                <a:blip r:embed="rId2"/>
                <a:stretch>
                  <a:fillRect l="-305" t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AD2B7160-7BC9-4750-B784-EEFDCF143FB4}"/>
              </a:ext>
            </a:extLst>
          </p:cNvPr>
          <p:cNvSpPr/>
          <p:nvPr/>
        </p:nvSpPr>
        <p:spPr>
          <a:xfrm>
            <a:off x="1766807" y="1650001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423A3F53-1898-4C17-9F8F-19CF5F4C79F5}"/>
              </a:ext>
            </a:extLst>
          </p:cNvPr>
          <p:cNvSpPr/>
          <p:nvPr/>
        </p:nvSpPr>
        <p:spPr>
          <a:xfrm>
            <a:off x="1728059" y="2654922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xmlns="" id="{77EA6C96-6181-4413-A2A3-7FECCDA91B9A}"/>
              </a:ext>
            </a:extLst>
          </p:cNvPr>
          <p:cNvSpPr/>
          <p:nvPr/>
        </p:nvSpPr>
        <p:spPr>
          <a:xfrm>
            <a:off x="1674353" y="3678683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xmlns="" id="{28277168-1BDE-4E0B-8B96-F2F384D55EC5}"/>
              </a:ext>
            </a:extLst>
          </p:cNvPr>
          <p:cNvSpPr/>
          <p:nvPr/>
        </p:nvSpPr>
        <p:spPr>
          <a:xfrm>
            <a:off x="1650031" y="4258542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xmlns="" id="{FC76628B-77C5-49F9-90B0-A87E1EFE7953}"/>
              </a:ext>
            </a:extLst>
          </p:cNvPr>
          <p:cNvSpPr/>
          <p:nvPr/>
        </p:nvSpPr>
        <p:spPr>
          <a:xfrm>
            <a:off x="1642818" y="5007345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xmlns="" id="{5ECDB867-605F-4F25-BCC7-06CBE4C8E03E}"/>
              </a:ext>
            </a:extLst>
          </p:cNvPr>
          <p:cNvSpPr/>
          <p:nvPr/>
        </p:nvSpPr>
        <p:spPr>
          <a:xfrm>
            <a:off x="1674352" y="5689133"/>
            <a:ext cx="170481" cy="24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0501E99E-3EAE-4212-8B68-287725007FC0}"/>
              </a:ext>
            </a:extLst>
          </p:cNvPr>
          <p:cNvSpPr/>
          <p:nvPr/>
        </p:nvSpPr>
        <p:spPr>
          <a:xfrm>
            <a:off x="1348885" y="900319"/>
            <a:ext cx="991894" cy="287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27AFDB6-4876-49EE-80BE-A54996683DAF}"/>
              </a:ext>
            </a:extLst>
          </p:cNvPr>
          <p:cNvSpPr/>
          <p:nvPr/>
        </p:nvSpPr>
        <p:spPr>
          <a:xfrm>
            <a:off x="1386776" y="6438749"/>
            <a:ext cx="796742" cy="298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7527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1C14E8-3790-4959-8170-15996BE07C4A}"/>
              </a:ext>
            </a:extLst>
          </p:cNvPr>
          <p:cNvSpPr/>
          <p:nvPr/>
        </p:nvSpPr>
        <p:spPr>
          <a:xfrm>
            <a:off x="3964099" y="510444"/>
            <a:ext cx="4171929" cy="662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97356-EC59-4344-86EF-9DD338AC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0DA1C7-4760-4DB8-8323-05F88A21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Membership function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A06A31E-785E-406B-8282-F5ED8EEE5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50000" r="6788" b="4289"/>
          <a:stretch/>
        </p:blipFill>
        <p:spPr>
          <a:xfrm>
            <a:off x="1432934" y="2475193"/>
            <a:ext cx="4876800" cy="190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53B814-9674-4BF6-AB77-84523BC4D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9" t="17420" r="30230" b="31068"/>
          <a:stretch/>
        </p:blipFill>
        <p:spPr>
          <a:xfrm>
            <a:off x="6904468" y="1845946"/>
            <a:ext cx="4876800" cy="35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CAE30-0E8E-4243-B952-AEEE9ADA1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384313"/>
            <a:ext cx="10783957" cy="57926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Evaluation for each rule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Difuzzification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COG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8C2C17D-2D41-43F1-BB83-F5C544D8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22117" r="12860" b="2909"/>
          <a:stretch/>
        </p:blipFill>
        <p:spPr>
          <a:xfrm>
            <a:off x="838200" y="3884257"/>
            <a:ext cx="3390313" cy="2570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6A16EB-C004-4767-8B90-90618D265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3" t="17420" r="11153" b="52161"/>
          <a:stretch/>
        </p:blipFill>
        <p:spPr>
          <a:xfrm>
            <a:off x="964864" y="840915"/>
            <a:ext cx="6929626" cy="1986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DB2472-17A3-4D6A-8D54-112A5B406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22141" r="2616" b="61236"/>
          <a:stretch/>
        </p:blipFill>
        <p:spPr>
          <a:xfrm>
            <a:off x="3631980" y="2017141"/>
            <a:ext cx="8215532" cy="113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67A2EA-505A-4291-B969-843932E437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1" t="20293" r="25346" b="22858"/>
          <a:stretch/>
        </p:blipFill>
        <p:spPr>
          <a:xfrm>
            <a:off x="4983747" y="3322009"/>
            <a:ext cx="4836747" cy="33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CD9E74-224E-42E3-AF03-FCF50FFB4F4D}"/>
              </a:ext>
            </a:extLst>
          </p:cNvPr>
          <p:cNvSpPr/>
          <p:nvPr/>
        </p:nvSpPr>
        <p:spPr>
          <a:xfrm>
            <a:off x="1266181" y="476166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93707-53F4-4849-908C-698510A4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81" y="476165"/>
            <a:ext cx="3873285" cy="55174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ANALYSIS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FC22214B-53A5-4176-9255-4490E9592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97883"/>
              </p:ext>
            </p:extLst>
          </p:nvPr>
        </p:nvGraphicFramePr>
        <p:xfrm>
          <a:off x="743228" y="1272341"/>
          <a:ext cx="7088896" cy="367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78">
                  <a:extLst>
                    <a:ext uri="{9D8B030D-6E8A-4147-A177-3AD203B41FA5}">
                      <a16:colId xmlns:a16="http://schemas.microsoft.com/office/drawing/2014/main" xmlns="" val="2202000991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xmlns="" val="1981313678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1898305751"/>
                    </a:ext>
                  </a:extLst>
                </a:gridCol>
                <a:gridCol w="1616405">
                  <a:extLst>
                    <a:ext uri="{9D8B030D-6E8A-4147-A177-3AD203B41FA5}">
                      <a16:colId xmlns:a16="http://schemas.microsoft.com/office/drawing/2014/main" xmlns="" val="251055297"/>
                    </a:ext>
                  </a:extLst>
                </a:gridCol>
              </a:tblGrid>
              <a:tr h="35860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163888"/>
                  </a:ext>
                </a:extLst>
              </a:tr>
              <a:tr h="57843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Day_of_headaches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520087"/>
                  </a:ext>
                </a:extLst>
              </a:tr>
              <a:tr h="35860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Digestive_issues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315346"/>
                  </a:ext>
                </a:extLst>
              </a:tr>
              <a:tr h="35860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Sleep_struggle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752716"/>
                  </a:ext>
                </a:extLst>
              </a:tr>
              <a:tr h="62755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Anxiety_worry_phobia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473866"/>
                  </a:ext>
                </a:extLst>
              </a:tr>
              <a:tr h="35860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Eyebrow_wrinkle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486609"/>
                  </a:ext>
                </a:extLst>
              </a:tr>
              <a:tr h="35860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Mouth_react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2747196"/>
                  </a:ext>
                </a:extLst>
              </a:tr>
              <a:tr h="62755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Result_system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Rule_result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</a:t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</a:t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</a:t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13277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45D2442-0513-4990-9952-E749C0C8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50310"/>
              </p:ext>
            </p:extLst>
          </p:nvPr>
        </p:nvGraphicFramePr>
        <p:xfrm>
          <a:off x="5672949" y="5135427"/>
          <a:ext cx="5657660" cy="1463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06474">
                  <a:extLst>
                    <a:ext uri="{9D8B030D-6E8A-4147-A177-3AD203B41FA5}">
                      <a16:colId xmlns:a16="http://schemas.microsoft.com/office/drawing/2014/main" xmlns="" val="266028611"/>
                    </a:ext>
                  </a:extLst>
                </a:gridCol>
                <a:gridCol w="2451186">
                  <a:extLst>
                    <a:ext uri="{9D8B030D-6E8A-4147-A177-3AD203B41FA5}">
                      <a16:colId xmlns:a16="http://schemas.microsoft.com/office/drawing/2014/main" xmlns="" val="163207414"/>
                    </a:ext>
                  </a:extLst>
                </a:gridCol>
              </a:tblGrid>
              <a:tr h="33034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098363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Stress_range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822361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35%&gt;=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Stress_range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&lt;=80%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168109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Stress_range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322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45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63AA5F-D717-4B96-97B5-555392C1E7F5}"/>
              </a:ext>
            </a:extLst>
          </p:cNvPr>
          <p:cNvSpPr/>
          <p:nvPr/>
        </p:nvSpPr>
        <p:spPr>
          <a:xfrm>
            <a:off x="2914972" y="252978"/>
            <a:ext cx="3578818" cy="645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AD3F6-BB18-451B-B956-B28A570E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972" y="230188"/>
            <a:ext cx="7066125" cy="667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TESTING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C42F6831-652B-449D-B35C-0C7E3A658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3" b="66091"/>
          <a:stretch/>
        </p:blipFill>
        <p:spPr>
          <a:xfrm>
            <a:off x="328383" y="1598492"/>
            <a:ext cx="4777971" cy="24808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26E7C-A93B-471D-8777-61DEE7C7C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17" y="3783722"/>
            <a:ext cx="5020583" cy="2657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4C3BEE-B610-477E-B2F6-6A049808B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2129944"/>
            <a:ext cx="5046333" cy="25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4F2AB0-A0EF-450C-82B7-EF9639EE08D1}"/>
              </a:ext>
            </a:extLst>
          </p:cNvPr>
          <p:cNvSpPr/>
          <p:nvPr/>
        </p:nvSpPr>
        <p:spPr>
          <a:xfrm>
            <a:off x="1233647" y="719315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152922-C6B1-4532-89FF-EEE3138E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t="5955" b="23663"/>
          <a:stretch/>
        </p:blipFill>
        <p:spPr>
          <a:xfrm>
            <a:off x="861764" y="1461431"/>
            <a:ext cx="5402707" cy="5034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A8FA7A-FB05-405F-81BB-EA2C3738C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3708" r="28987" b="5315"/>
          <a:stretch/>
        </p:blipFill>
        <p:spPr>
          <a:xfrm>
            <a:off x="6931259" y="1461431"/>
            <a:ext cx="3921899" cy="3445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EC88C4-9377-47A9-A664-C2CED3634E6C}"/>
              </a:ext>
            </a:extLst>
          </p:cNvPr>
          <p:cNvSpPr txBox="1"/>
          <p:nvPr/>
        </p:nvSpPr>
        <p:spPr>
          <a:xfrm>
            <a:off x="1404730" y="795130"/>
            <a:ext cx="344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testing from medical staff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37E5EF-2AF3-47F8-A660-5D3B360F4FDC}"/>
              </a:ext>
            </a:extLst>
          </p:cNvPr>
          <p:cNvSpPr txBox="1"/>
          <p:nvPr/>
        </p:nvSpPr>
        <p:spPr>
          <a:xfrm>
            <a:off x="7162985" y="5131526"/>
            <a:ext cx="3458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-Simple and easy to use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user give a feedback about the stress level detection system need to add HR and BP to improve the system.</a:t>
            </a:r>
          </a:p>
        </p:txBody>
      </p:sp>
    </p:spTree>
    <p:extLst>
      <p:ext uri="{BB962C8B-B14F-4D97-AF65-F5344CB8AC3E}">
        <p14:creationId xmlns:p14="http://schemas.microsoft.com/office/powerpoint/2010/main" val="141220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75590A-21F8-48E1-82FE-3535127427CE}"/>
              </a:ext>
            </a:extLst>
          </p:cNvPr>
          <p:cNvSpPr/>
          <p:nvPr/>
        </p:nvSpPr>
        <p:spPr>
          <a:xfrm>
            <a:off x="3806685" y="908896"/>
            <a:ext cx="2860216" cy="46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4ACB0-CAD9-45B3-A403-4F20457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484" y="957561"/>
            <a:ext cx="2622873" cy="3809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survey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973A62EF-80B9-42C0-B70D-FDEF5F308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29217"/>
              </p:ext>
            </p:extLst>
          </p:nvPr>
        </p:nvGraphicFramePr>
        <p:xfrm>
          <a:off x="2056927" y="2296675"/>
          <a:ext cx="8078146" cy="3032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xmlns="" val="118051857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259498898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402003024"/>
                    </a:ext>
                  </a:extLst>
                </a:gridCol>
                <a:gridCol w="1353993">
                  <a:extLst>
                    <a:ext uri="{9D8B030D-6E8A-4147-A177-3AD203B41FA5}">
                      <a16:colId xmlns:a16="http://schemas.microsoft.com/office/drawing/2014/main" xmlns="" val="1044950793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xmlns="" val="571197240"/>
                    </a:ext>
                  </a:extLst>
                </a:gridCol>
              </a:tblGrid>
              <a:tr h="4025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Dissatisfied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Dissatisfied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45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Interface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70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to 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29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understand the 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33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Inconsistency in this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59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01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9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BB3443-2E54-4F54-A139-85D54725008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83EEA-648E-4D2C-8B4F-96954FAF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DEMO</a:t>
            </a:r>
          </a:p>
        </p:txBody>
      </p:sp>
    </p:spTree>
    <p:extLst>
      <p:ext uri="{BB962C8B-B14F-4D97-AF65-F5344CB8AC3E}">
        <p14:creationId xmlns:p14="http://schemas.microsoft.com/office/powerpoint/2010/main" val="315826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869881-9AF8-4BE7-8338-5A4C548A01B1}"/>
              </a:ext>
            </a:extLst>
          </p:cNvPr>
          <p:cNvSpPr/>
          <p:nvPr/>
        </p:nvSpPr>
        <p:spPr>
          <a:xfrm>
            <a:off x="3939953" y="290331"/>
            <a:ext cx="4312093" cy="583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B4393A-3797-4431-AF05-BFC345D5E492}"/>
              </a:ext>
            </a:extLst>
          </p:cNvPr>
          <p:cNvSpPr/>
          <p:nvPr/>
        </p:nvSpPr>
        <p:spPr>
          <a:xfrm>
            <a:off x="4287675" y="3358396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014" y="296505"/>
            <a:ext cx="4587628" cy="609354"/>
          </a:xfrm>
        </p:spPr>
        <p:txBody>
          <a:bodyPr>
            <a:noAutofit/>
          </a:bodyPr>
          <a:lstStyle/>
          <a:p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54" y="990723"/>
            <a:ext cx="10704186" cy="2438277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stress can lead to exhaustion, depression and several other sicknesses. Due to stress there are may be other health issues like obesity, heart attack, diabetes, asthma (Ahuja et al.,2019)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level at high phase occurred suicide. Every hour, a student commits suicide in the different part of country (Banga et al.,2019)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can effect the performance of the person’s work. These problems decrease the production and increase the work-related costs (</a:t>
            </a:r>
            <a:r>
              <a:rPr lang="en-MY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Ekiz</a:t>
            </a:r>
            <a:r>
              <a:rPr lang="en-M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al.,2019)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A2E57D-7953-455A-A951-C16CA59FBDF0}"/>
              </a:ext>
            </a:extLst>
          </p:cNvPr>
          <p:cNvSpPr txBox="1"/>
          <p:nvPr/>
        </p:nvSpPr>
        <p:spPr>
          <a:xfrm>
            <a:off x="4826015" y="3358396"/>
            <a:ext cx="381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CC86D3-7DB3-4FA9-992B-613DC1B65B0A}"/>
              </a:ext>
            </a:extLst>
          </p:cNvPr>
          <p:cNvSpPr txBox="1"/>
          <p:nvPr/>
        </p:nvSpPr>
        <p:spPr>
          <a:xfrm>
            <a:off x="811953" y="3811012"/>
            <a:ext cx="10704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stress from becoming chronic and provoking irreversible damages, it is necessary to detect it in its early stages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logic has been proven to be one of the effective methods to bring clarity in the world of medicine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linguistic assessments of the patients’ symptoms provided by the doctors/medical experts with their corresponding confidence levels (West,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ADCC37-12DE-4CD8-B9BF-74D125090043}"/>
              </a:ext>
            </a:extLst>
          </p:cNvPr>
          <p:cNvSpPr/>
          <p:nvPr/>
        </p:nvSpPr>
        <p:spPr>
          <a:xfrm>
            <a:off x="4287676" y="752036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D373F-1FC0-4705-8D30-3F3AECC4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A8C5F-A620-4B64-AF41-8594F4DA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6" y="1825625"/>
            <a:ext cx="1076486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this research done achieved the objective which is;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how the expert detect the stress level.</a:t>
            </a:r>
          </a:p>
          <a:p>
            <a:pPr marL="0" indent="0" algn="just">
              <a:buNone/>
            </a:pP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-To construct the Stress Level Detection System using Fuzzy Logic.</a:t>
            </a:r>
          </a:p>
          <a:p>
            <a:pPr marL="0" indent="0" algn="just">
              <a:buNone/>
            </a:pP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-To evaluate the effectiveness of constructed Stress Level Detection   	  System using Fuzzy Logic.</a:t>
            </a:r>
          </a:p>
          <a:p>
            <a:r>
              <a:rPr lang="en-US" dirty="0"/>
              <a:t>The result give positive feedback that fuzzy logic also can use to detect the stress level.</a:t>
            </a:r>
          </a:p>
        </p:txBody>
      </p:sp>
    </p:spTree>
    <p:extLst>
      <p:ext uri="{BB962C8B-B14F-4D97-AF65-F5344CB8AC3E}">
        <p14:creationId xmlns:p14="http://schemas.microsoft.com/office/powerpoint/2010/main" val="127625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6F791F-F76E-4FBD-BD0E-742EE59A1110}"/>
              </a:ext>
            </a:extLst>
          </p:cNvPr>
          <p:cNvSpPr/>
          <p:nvPr/>
        </p:nvSpPr>
        <p:spPr>
          <a:xfrm>
            <a:off x="4121526" y="84008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1BE8D-30D6-4DB9-BAD2-915A87EE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0" y="0"/>
            <a:ext cx="3609814" cy="71975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52DFE-B54E-405F-9069-DC602512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50" y="719756"/>
            <a:ext cx="11064500" cy="574303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Abid, R., Saleem, N., Khalid, H. A., Ahmad, F., Rizwan, M., Manzoor, J., &amp; Junaid, K. (2019).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detection of the employees working in software houses using fuzzy inference. International Journal of Advanced Computer Science and Applications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10(1), 217–224. https://doi.org/10.14569/IJACSA.2019.0100129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Ahuja, R., &amp; Banga, A. (2019). Mental stress detection in university students using machine learning algorithms.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Procedia Computer Science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349–353.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https://doi.org/10.1016/j.procs.2019.05.007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Bergmeir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Ben, M. (2015).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frbs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: Fuzzy Rule-Based Systems for Classification. Journal of Statistical Software, 65(6), 1–30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from https://www.google.com/url?sa=t&amp;rct=j&amp;q=&amp;esrc=s&amp;source=web&amp;cd=3&amp;cad=rja&amp;uact=8&amp;ved=0CC4QFjACahUKEwj6w6CX3YjJAhUKo5QKHV5ZA7o&amp;url=http://www.jstatsoft.org/article/view/v065i06/v65i06.pdf&amp;usg=AFQjCNFS2WBfftNazZX 1oNYydV5jsJVTPg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Can, Y. S.,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Chalabianloo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Ersoy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(2019). Continuous stress detection using wearable sensors in real life: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Algorithmic programming contest case study. Sensors (Switzerland), 19(8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https://doi.org/10.3390/s19081849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Ceniza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 (2016). Stress Sensor Prototype : Determining the Stress Level in using a Computer through Validated Self-Made Heart Rate ( HR ) and Galvanic Skin Response ( GSR ) Sensors and Fuzzy Logic Algorithm.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ERTV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(03), 28–38.</a:t>
            </a:r>
          </a:p>
          <a:p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Oliveira, F.,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Lanzillotti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da Costa, R., Gonçalves, R., Ventura, P., &amp; de Carvalho, L. (2014).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virtual reality exposure therapy for PTSD patients controlled by a fuzzy logic system. Journal of Accessibility and Design for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All:JACCES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4(2), 117–129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https://doi.org/10.17411/jacces.v4i2.41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Santos Sierra, A., Sánchez Ávila, C., Guerra Casanova, J.,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Bailador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(2011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stress-detection system based on physiological signals and fuzzy logic. IEEE Transactions on Industrial Electronics, 58(10), 4857–4865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https://doi.org/10.1109/TIE.2010.2103538 </a:t>
            </a:r>
          </a:p>
        </p:txBody>
      </p:sp>
    </p:spTree>
    <p:extLst>
      <p:ext uri="{BB962C8B-B14F-4D97-AF65-F5344CB8AC3E}">
        <p14:creationId xmlns:p14="http://schemas.microsoft.com/office/powerpoint/2010/main" val="386334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7063B2-0057-41F6-A408-3D5AA13C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878868"/>
            <a:ext cx="10858500" cy="626450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Dobbins, C., &amp; Fairclough, S. (2019). Detecting and Visualizing Context and Stress via a Fuzzy Rule-Based System during Commuter Driving. In 2019 IEEE International Conference on Pervasive Computing and Communications Workshops,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Workshops 2019 (pp. 499–504). Institute of Electrical and Electronics Engineers Inc. https://doi.org/10.1109/PERCOMW.2019.8730600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Uyinomen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Enobakhare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Emmanuel, A. (2013). A fuzzy inference system for predicting depression risk levels. African Journal of Mathematics and Computer Science Research, 6(10), 197–204. https://doi.org/10.5897/AJMCSR2013.0511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Giannakakis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Pediaditis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Manousos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Kazantzaki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Chiarugi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Simos, P. G.,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Tsiknakis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(2017). Stress and anxiety detection using facial cues from videos. Biomedical Signal Processing and Control, 31, 89–101. https://doi.org/10.1016/j.bspc.2016.06.020 Html, F. (2019). Journal of Healthcare Engineering Indexed in Science Citation Index Expanded, (c), 1–6.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Kaur, S., &amp; Kaur, P. (2017). A Review on Fuzzy Rule-Base Expert System Diagnostic the Psychological Disorder. International Journal of Computer Science and Mobile Computing, 6(12), 1–6.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Kamavisdar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Agrawal, S. (2013). A Survey on Image Classification Approaches and Techniques. International Journal of Advanced Research in Computer and Communication Engineering, 2(1). Retrieved from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www.ijarcce.com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Memmedova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(2017). Fuzzy logic modelling of the impact of using technology on anxiety and aggression levels of students. In Procedia Computer Science (Vol. 120, pp. 495–501). Elsevier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B.V.https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://doi.org/10.1016/j.procs.2017.11.270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Moukayed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Yun, H., Bisson, T.,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Fortenbacher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(2018). Detecting academic emotions from learners’ skin conductance and heart rate: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Data-driven Approach using Fuzzy Logic. In CEUR Workshop Proceedings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(Vol. 2250).CEUR-WS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691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F7839-7C5A-4397-ADA6-4B68008B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42" y="1052088"/>
            <a:ext cx="10909516" cy="619932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Padmaja, B., Rama Prasad, V. V., &amp; Sunitha, K. V. N. (2018). Machine learning approach for stress detection using wireless physical activity tracker.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Machine Learning and Computing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33–38. https://doi.org/10.18178/ijmlc.2018.8.1.659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Raichur, N.,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Lonakadi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Mural, P. (2017). Detection of Stress Using Image Processing and Machine Learning Techniques.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Engineering and Technology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(3S), 1–8.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https://doi.org/10.21817/ijet/2017/v9i3/170903s001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Rosiek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Rosiek-Kryszewska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Leksowski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Ł.,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Leksowski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(2016). Chronic stress and suicidal thinking among medical students. International Journal of Environmental Research and Public Health, 13(2). https://doi.org/10.3390/ijerph13020212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Ranganathan G., Rangarajan R.,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Bindhu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V., Evaluation of ECG Signal for Mental Stress Assessment Using Fuzzy Technique. International Journal of Soft Computing and Engineering (IJSCE). http://www.ijsce.org/attachments/File/Vol-1_Issue4/D0121081411.pdf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R., Mumtaz, W., Saad, M. N. B. M., Kamel, N., &amp; Malik, A. S. (2017). Machine learning framework for the detection of mental stress at multiple levels.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Access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13545–13556.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https://doi.org/10.1109/ACCESS.2017.2723622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Venkataraman, D. (2018). Extraction of Facial Features for Depression Detection among Students. International Journal of Pure and Applied Mathematics, 118. Vyas, R., &amp; Garg, G. (2012). Face Recognition Using Feature Extraction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NeuroFuzzy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Techniques. International Journal of Electronics and Computer Science Engineering, 1(4), 2048–2056.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Barreto, A. (2006). Stress detection in computer users based on digital signal processing of noninvasive physiological variables. In Annual International Conference of the IEEE Engineering in Medicine and Biology - Proceedings (pp. 1355–1358). https://doi.org/10.1109/IEMBS.2006.259421</a:t>
            </a:r>
          </a:p>
        </p:txBody>
      </p:sp>
    </p:spTree>
    <p:extLst>
      <p:ext uri="{BB962C8B-B14F-4D97-AF65-F5344CB8AC3E}">
        <p14:creationId xmlns:p14="http://schemas.microsoft.com/office/powerpoint/2010/main" val="33290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1B660-FA99-4084-ADB6-80E47E589A3F}"/>
              </a:ext>
            </a:extLst>
          </p:cNvPr>
          <p:cNvSpPr/>
          <p:nvPr/>
        </p:nvSpPr>
        <p:spPr>
          <a:xfrm>
            <a:off x="4089832" y="3710968"/>
            <a:ext cx="2714630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07A76F-33A9-4F96-9FF1-65C177513AF8}"/>
              </a:ext>
            </a:extLst>
          </p:cNvPr>
          <p:cNvSpPr/>
          <p:nvPr/>
        </p:nvSpPr>
        <p:spPr>
          <a:xfrm>
            <a:off x="4089833" y="206479"/>
            <a:ext cx="2450454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41528" y="3686844"/>
            <a:ext cx="2714630" cy="55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3749" y="4572088"/>
            <a:ext cx="8876576" cy="168781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Identify how the expert detect the stress level.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construct the Stress Level Detection System using Fuzzy Logic.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effectiveness of constructed Stress Level Detection System using Fuzzy Logic.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D0B8AA7-AB51-45FF-97C1-80155DAFA8ED}"/>
              </a:ext>
            </a:extLst>
          </p:cNvPr>
          <p:cNvSpPr txBox="1">
            <a:spLocks/>
          </p:cNvSpPr>
          <p:nvPr/>
        </p:nvSpPr>
        <p:spPr>
          <a:xfrm>
            <a:off x="4636735" y="206479"/>
            <a:ext cx="1924216" cy="55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7598DE1-9BDF-4BFE-A969-9EEFCB650260}"/>
              </a:ext>
            </a:extLst>
          </p:cNvPr>
          <p:cNvSpPr txBox="1">
            <a:spLocks/>
          </p:cNvSpPr>
          <p:nvPr/>
        </p:nvSpPr>
        <p:spPr>
          <a:xfrm>
            <a:off x="1863749" y="970494"/>
            <a:ext cx="8876576" cy="22979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of this system is a doctor, counsellor and therapist to detect a patient’s stress level.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system will diagnoses the symptoms of stress and the provide the data to the level that has been classify.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were classify using Fuzzy Logic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4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A18621-5520-45D8-8BE4-A26B47C63B9C}"/>
              </a:ext>
            </a:extLst>
          </p:cNvPr>
          <p:cNvSpPr/>
          <p:nvPr/>
        </p:nvSpPr>
        <p:spPr>
          <a:xfrm>
            <a:off x="1565329" y="805912"/>
            <a:ext cx="9174996" cy="474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75" y="589572"/>
            <a:ext cx="9312461" cy="906928"/>
          </a:xfrm>
        </p:spPr>
        <p:txBody>
          <a:bodyPr>
            <a:normAutofit/>
          </a:bodyPr>
          <a:lstStyle/>
          <a:p>
            <a:pPr algn="ctr"/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THAT USED FUZZY IN HEALTH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766053"/>
              </p:ext>
            </p:extLst>
          </p:nvPr>
        </p:nvGraphicFramePr>
        <p:xfrm>
          <a:off x="651893" y="1588853"/>
          <a:ext cx="10583694" cy="4291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4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9985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Dementia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506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911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female, age around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to 32 years old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patient of older adults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 patients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911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analysis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Logic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set for prediction and regression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Inferences system–clustering algorithm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7489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MY" sz="24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greater than 90%.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Easier to manage and less intrusive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  <a:tabLst>
                          <a:tab pos="18288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 sensitivity, 91% specificity, 88% accurately, 88% positive predictive value </a:t>
                      </a:r>
                      <a:endParaRPr lang="en-MY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9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DA78795-DD12-4107-94F7-614C310F663E}"/>
              </a:ext>
            </a:extLst>
          </p:cNvPr>
          <p:cNvSpPr/>
          <p:nvPr/>
        </p:nvSpPr>
        <p:spPr>
          <a:xfrm>
            <a:off x="178747" y="214435"/>
            <a:ext cx="11863436" cy="478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F292DB5-265F-47B5-9F02-F19A7D0EB7B7}"/>
              </a:ext>
            </a:extLst>
          </p:cNvPr>
          <p:cNvSpPr/>
          <p:nvPr/>
        </p:nvSpPr>
        <p:spPr>
          <a:xfrm>
            <a:off x="6974592" y="2103164"/>
            <a:ext cx="2214477" cy="13794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B20359B-7BDC-4FFB-B322-E688AE35425F}"/>
              </a:ext>
            </a:extLst>
          </p:cNvPr>
          <p:cNvSpPr/>
          <p:nvPr/>
        </p:nvSpPr>
        <p:spPr>
          <a:xfrm>
            <a:off x="7090005" y="5041558"/>
            <a:ext cx="2299127" cy="1560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1E9776D-8046-4387-A1EC-90EA109B5916}"/>
              </a:ext>
            </a:extLst>
          </p:cNvPr>
          <p:cNvSpPr/>
          <p:nvPr/>
        </p:nvSpPr>
        <p:spPr>
          <a:xfrm>
            <a:off x="1626156" y="2683944"/>
            <a:ext cx="4897465" cy="13794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50DDCA-D26F-453F-A389-B0DCC4F669C8}"/>
              </a:ext>
            </a:extLst>
          </p:cNvPr>
          <p:cNvSpPr/>
          <p:nvPr/>
        </p:nvSpPr>
        <p:spPr>
          <a:xfrm>
            <a:off x="1823543" y="2884208"/>
            <a:ext cx="4387782" cy="941023"/>
          </a:xfrm>
          <a:prstGeom prst="rect">
            <a:avLst/>
          </a:prstGeom>
          <a:solidFill>
            <a:srgbClr val="DAF2E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466867" y="1015862"/>
            <a:ext cx="1217049" cy="36933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INPUT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29494" y="1072966"/>
            <a:ext cx="1513959" cy="36933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PROCESS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28141" y="1724504"/>
            <a:ext cx="2383184" cy="36776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FUZZIFICATION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28141" y="4450529"/>
            <a:ext cx="2515431" cy="3882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DEFUZZIFICATION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08111" y="3102640"/>
            <a:ext cx="1845559" cy="38001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INFERENCES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52674" y="3118855"/>
            <a:ext cx="1292170" cy="40440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RULE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19667" y="5528665"/>
            <a:ext cx="1319109" cy="36933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Arial Black" panose="020B0A04020102020204" pitchFamily="34" charset="0"/>
              </a:rPr>
              <a:t>OUTPUT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14780" y="4405206"/>
            <a:ext cx="1509100" cy="427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KNOWLEDGE BASED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00" y="1196815"/>
            <a:ext cx="1107060" cy="105537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flipV="1">
            <a:off x="3582072" y="3240421"/>
            <a:ext cx="492817" cy="17927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ight Arrow 15"/>
          <p:cNvSpPr/>
          <p:nvPr/>
        </p:nvSpPr>
        <p:spPr>
          <a:xfrm flipH="1" flipV="1">
            <a:off x="6386461" y="1866094"/>
            <a:ext cx="3076726" cy="11438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Down Arrow 16"/>
          <p:cNvSpPr/>
          <p:nvPr/>
        </p:nvSpPr>
        <p:spPr>
          <a:xfrm rot="15784043" flipH="1">
            <a:off x="6578426" y="5045916"/>
            <a:ext cx="151918" cy="83280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Down Arrow 17"/>
          <p:cNvSpPr/>
          <p:nvPr/>
        </p:nvSpPr>
        <p:spPr>
          <a:xfrm>
            <a:off x="4949292" y="2352928"/>
            <a:ext cx="140882" cy="68616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Up Arrow 18"/>
          <p:cNvSpPr/>
          <p:nvPr/>
        </p:nvSpPr>
        <p:spPr>
          <a:xfrm flipV="1">
            <a:off x="4949292" y="3553273"/>
            <a:ext cx="151918" cy="832805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TextBox 19"/>
          <p:cNvSpPr txBox="1"/>
          <p:nvPr/>
        </p:nvSpPr>
        <p:spPr>
          <a:xfrm>
            <a:off x="9777198" y="2227203"/>
            <a:ext cx="99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7254" y="1483828"/>
            <a:ext cx="206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Data(crisp)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6515" y="4795968"/>
            <a:ext cx="1935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expert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30196" y="2061724"/>
            <a:ext cx="245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 of input Variable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4860" y="4765191"/>
            <a:ext cx="206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Fuzzy 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5601" y="3513542"/>
            <a:ext cx="2515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Inference engine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929445" y="5103983"/>
            <a:ext cx="151918" cy="38828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TextBox 26"/>
          <p:cNvSpPr txBox="1"/>
          <p:nvPr/>
        </p:nvSpPr>
        <p:spPr>
          <a:xfrm>
            <a:off x="4117859" y="5897997"/>
            <a:ext cx="202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stress level</a:t>
            </a:r>
          </a:p>
        </p:txBody>
      </p:sp>
      <p:sp>
        <p:nvSpPr>
          <p:cNvPr id="29" name="Down Arrow 16">
            <a:extLst>
              <a:ext uri="{FF2B5EF4-FFF2-40B4-BE49-F238E27FC236}">
                <a16:creationId xmlns:a16="http://schemas.microsoft.com/office/drawing/2014/main" xmlns="" id="{061CA136-B3DB-44B2-B76B-9FE37C2B326E}"/>
              </a:ext>
            </a:extLst>
          </p:cNvPr>
          <p:cNvSpPr/>
          <p:nvPr/>
        </p:nvSpPr>
        <p:spPr>
          <a:xfrm rot="16200000" flipH="1">
            <a:off x="6585266" y="5405636"/>
            <a:ext cx="151918" cy="83280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Down Arrow 16">
            <a:extLst>
              <a:ext uri="{FF2B5EF4-FFF2-40B4-BE49-F238E27FC236}">
                <a16:creationId xmlns:a16="http://schemas.microsoft.com/office/drawing/2014/main" xmlns="" id="{FC11AEE6-AABF-4CA2-AF2A-43A624575290}"/>
              </a:ext>
            </a:extLst>
          </p:cNvPr>
          <p:cNvSpPr/>
          <p:nvPr/>
        </p:nvSpPr>
        <p:spPr>
          <a:xfrm rot="16625051" flipH="1">
            <a:off x="6591454" y="5772229"/>
            <a:ext cx="151918" cy="83280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116892-3790-4FAA-85E0-AD58B821BBB8}"/>
              </a:ext>
            </a:extLst>
          </p:cNvPr>
          <p:cNvSpPr/>
          <p:nvPr/>
        </p:nvSpPr>
        <p:spPr>
          <a:xfrm>
            <a:off x="7273871" y="5190111"/>
            <a:ext cx="1856693" cy="338554"/>
          </a:xfrm>
          <a:prstGeom prst="ellipse">
            <a:avLst/>
          </a:prstGeom>
          <a:solidFill>
            <a:srgbClr val="DA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FF7D33F-1FA1-4179-BF8D-154DB0AEDDF6}"/>
              </a:ext>
            </a:extLst>
          </p:cNvPr>
          <p:cNvSpPr/>
          <p:nvPr/>
        </p:nvSpPr>
        <p:spPr>
          <a:xfrm>
            <a:off x="7299783" y="5690669"/>
            <a:ext cx="1856693" cy="338554"/>
          </a:xfrm>
          <a:prstGeom prst="ellipse">
            <a:avLst/>
          </a:prstGeom>
          <a:solidFill>
            <a:srgbClr val="DA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062D59-7FD9-49E4-B19B-4A14277C7523}"/>
              </a:ext>
            </a:extLst>
          </p:cNvPr>
          <p:cNvSpPr/>
          <p:nvPr/>
        </p:nvSpPr>
        <p:spPr>
          <a:xfrm>
            <a:off x="7299783" y="6146088"/>
            <a:ext cx="1856693" cy="338554"/>
          </a:xfrm>
          <a:prstGeom prst="ellipse">
            <a:avLst/>
          </a:prstGeom>
          <a:solidFill>
            <a:srgbClr val="DA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98E9E17-3BAB-4E77-812E-B68CD2DD2250}"/>
              </a:ext>
            </a:extLst>
          </p:cNvPr>
          <p:cNvSpPr/>
          <p:nvPr/>
        </p:nvSpPr>
        <p:spPr>
          <a:xfrm>
            <a:off x="7090005" y="2193618"/>
            <a:ext cx="2017844" cy="554021"/>
          </a:xfrm>
          <a:prstGeom prst="ellipse">
            <a:avLst/>
          </a:prstGeom>
          <a:solidFill>
            <a:srgbClr val="DA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data patient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C2A8178-52F9-40DC-9CBD-69D1194D9749}"/>
              </a:ext>
            </a:extLst>
          </p:cNvPr>
          <p:cNvSpPr/>
          <p:nvPr/>
        </p:nvSpPr>
        <p:spPr>
          <a:xfrm>
            <a:off x="7090005" y="2874979"/>
            <a:ext cx="2017844" cy="554021"/>
          </a:xfrm>
          <a:prstGeom prst="ellipse">
            <a:avLst/>
          </a:prstGeom>
          <a:solidFill>
            <a:srgbClr val="DA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share problem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xmlns="" id="{893C87E6-7A08-4A87-9664-D4C1226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241"/>
            <a:ext cx="12192000" cy="7351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LEVEL DETECTION USING FUZZY LOGIC CONCEPTUAL FRAMEWORK</a:t>
            </a:r>
          </a:p>
        </p:txBody>
      </p:sp>
      <p:sp>
        <p:nvSpPr>
          <p:cNvPr id="39" name="Down Arrow 25">
            <a:extLst>
              <a:ext uri="{FF2B5EF4-FFF2-40B4-BE49-F238E27FC236}">
                <a16:creationId xmlns:a16="http://schemas.microsoft.com/office/drawing/2014/main" xmlns="" id="{21438D2E-2F37-40FF-934F-8AD3222F958A}"/>
              </a:ext>
            </a:extLst>
          </p:cNvPr>
          <p:cNvSpPr/>
          <p:nvPr/>
        </p:nvSpPr>
        <p:spPr>
          <a:xfrm>
            <a:off x="2722800" y="3923003"/>
            <a:ext cx="151918" cy="38828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39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1CC45D7-762D-4EE9-B5AE-80FD78ED30C6}"/>
              </a:ext>
            </a:extLst>
          </p:cNvPr>
          <p:cNvSpPr/>
          <p:nvPr/>
        </p:nvSpPr>
        <p:spPr>
          <a:xfrm>
            <a:off x="0" y="8574"/>
            <a:ext cx="12191999" cy="6849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407488" y="556066"/>
            <a:ext cx="2415472" cy="910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2240" y="5367744"/>
            <a:ext cx="2408023" cy="630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for Stress level detection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Project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9492241" y="3689648"/>
            <a:ext cx="2530218" cy="936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the system layout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symptom of stress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492240" y="2672334"/>
            <a:ext cx="2317507" cy="658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level detection using fuzzy logic algorithm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1594" y="561796"/>
            <a:ext cx="2551590" cy="1090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Journal and article of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for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study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7838" y="2752042"/>
            <a:ext cx="2289708" cy="479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Fuzzy logic for classify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0535" y="3780387"/>
            <a:ext cx="2530218" cy="846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development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implementation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603" y="5367744"/>
            <a:ext cx="2581174" cy="610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99599" y="5319376"/>
            <a:ext cx="1442523" cy="528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and conclusion</a:t>
            </a:r>
            <a:endParaRPr lang="en-M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7052" y="3767922"/>
            <a:ext cx="1462605" cy="469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8886" y="738631"/>
            <a:ext cx="1224029" cy="57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Study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3774" y="1918580"/>
            <a:ext cx="1462605" cy="437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5706" y="139281"/>
            <a:ext cx="62709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Phase</a:t>
            </a:r>
            <a:endParaRPr lang="en-MY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6672253" y="77372"/>
            <a:ext cx="97975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MY" b="1" dirty="0"/>
          </a:p>
        </p:txBody>
      </p:sp>
      <p:sp>
        <p:nvSpPr>
          <p:cNvPr id="16" name="Rectangle 15"/>
          <p:cNvSpPr/>
          <p:nvPr/>
        </p:nvSpPr>
        <p:spPr>
          <a:xfrm>
            <a:off x="10024103" y="178628"/>
            <a:ext cx="96051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MY" dirty="0"/>
          </a:p>
        </p:txBody>
      </p:sp>
      <p:sp>
        <p:nvSpPr>
          <p:cNvPr id="17" name="Rectangle 16"/>
          <p:cNvSpPr/>
          <p:nvPr/>
        </p:nvSpPr>
        <p:spPr>
          <a:xfrm>
            <a:off x="719531" y="1211862"/>
            <a:ext cx="2326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identify how the expert detect the  stress level.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1802" y="2862507"/>
            <a:ext cx="1350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 2: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5546" y="4862310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 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768" y="840560"/>
            <a:ext cx="1350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 1: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610" y="3171158"/>
            <a:ext cx="2338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construct Stress Level Detection  system using Fuzzy Logic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7475" y="5174247"/>
            <a:ext cx="274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evaluate the effectiveness of constructed Stress Level Detection System using Fuzzy Logic.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959316" y="1056849"/>
            <a:ext cx="1015819" cy="13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5009657" y="2951912"/>
            <a:ext cx="980624" cy="10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4997707" y="4110926"/>
            <a:ext cx="8486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</p:cNvCxnSpPr>
          <p:nvPr/>
        </p:nvCxnSpPr>
        <p:spPr>
          <a:xfrm flipV="1">
            <a:off x="5042122" y="5583759"/>
            <a:ext cx="83439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79756" y="4173950"/>
            <a:ext cx="1091486" cy="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7" idx="3"/>
            <a:endCxn id="5" idx="1"/>
          </p:cNvCxnSpPr>
          <p:nvPr/>
        </p:nvCxnSpPr>
        <p:spPr>
          <a:xfrm>
            <a:off x="8307546" y="2991860"/>
            <a:ext cx="1184694" cy="9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38750" y="1087689"/>
            <a:ext cx="978386" cy="5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3" idx="1"/>
          </p:cNvCxnSpPr>
          <p:nvPr/>
        </p:nvCxnSpPr>
        <p:spPr>
          <a:xfrm>
            <a:off x="8377777" y="5673034"/>
            <a:ext cx="1114463" cy="9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59">
            <a:extLst>
              <a:ext uri="{FF2B5EF4-FFF2-40B4-BE49-F238E27FC236}">
                <a16:creationId xmlns:a16="http://schemas.microsoft.com/office/drawing/2014/main" xmlns="" id="{AE132FD2-D6EE-43D6-90AC-4DAD6B2221DB}"/>
              </a:ext>
            </a:extLst>
          </p:cNvPr>
          <p:cNvCxnSpPr/>
          <p:nvPr/>
        </p:nvCxnSpPr>
        <p:spPr>
          <a:xfrm rot="10800000" flipV="1">
            <a:off x="4402891" y="1714095"/>
            <a:ext cx="5760181" cy="28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59">
            <a:extLst>
              <a:ext uri="{FF2B5EF4-FFF2-40B4-BE49-F238E27FC236}">
                <a16:creationId xmlns:a16="http://schemas.microsoft.com/office/drawing/2014/main" xmlns="" id="{AE132FD2-D6EE-43D6-90AC-4DAD6B2221DB}"/>
              </a:ext>
            </a:extLst>
          </p:cNvPr>
          <p:cNvCxnSpPr/>
          <p:nvPr/>
        </p:nvCxnSpPr>
        <p:spPr>
          <a:xfrm rot="5400000">
            <a:off x="7145756" y="505904"/>
            <a:ext cx="389210" cy="57951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59">
            <a:extLst>
              <a:ext uri="{FF2B5EF4-FFF2-40B4-BE49-F238E27FC236}">
                <a16:creationId xmlns:a16="http://schemas.microsoft.com/office/drawing/2014/main" xmlns="" id="{AE132FD2-D6EE-43D6-90AC-4DAD6B2221DB}"/>
              </a:ext>
            </a:extLst>
          </p:cNvPr>
          <p:cNvCxnSpPr/>
          <p:nvPr/>
        </p:nvCxnSpPr>
        <p:spPr>
          <a:xfrm rot="5400000">
            <a:off x="7133220" y="1964750"/>
            <a:ext cx="389210" cy="57951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6EA19FC7-5EF1-41A3-93DD-8291E33A12E8}"/>
              </a:ext>
            </a:extLst>
          </p:cNvPr>
          <p:cNvCxnSpPr/>
          <p:nvPr/>
        </p:nvCxnSpPr>
        <p:spPr>
          <a:xfrm flipH="1">
            <a:off x="4415243" y="1321289"/>
            <a:ext cx="1" cy="519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6EA19FC7-5EF1-41A3-93DD-8291E33A12E8}"/>
              </a:ext>
            </a:extLst>
          </p:cNvPr>
          <p:cNvCxnSpPr/>
          <p:nvPr/>
        </p:nvCxnSpPr>
        <p:spPr>
          <a:xfrm>
            <a:off x="4430264" y="4264066"/>
            <a:ext cx="15023" cy="1055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>
            <a:extLst>
              <a:ext uri="{FF2B5EF4-FFF2-40B4-BE49-F238E27FC236}">
                <a16:creationId xmlns:a16="http://schemas.microsoft.com/office/drawing/2014/main" xmlns="" id="{6E13814C-6ED5-4BB7-AC44-EDDC26188AB4}"/>
              </a:ext>
            </a:extLst>
          </p:cNvPr>
          <p:cNvSpPr/>
          <p:nvPr/>
        </p:nvSpPr>
        <p:spPr>
          <a:xfrm>
            <a:off x="3191215" y="801014"/>
            <a:ext cx="258343" cy="14863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6E13814C-6ED5-4BB7-AC44-EDDC26188AB4}"/>
              </a:ext>
            </a:extLst>
          </p:cNvPr>
          <p:cNvSpPr/>
          <p:nvPr/>
        </p:nvSpPr>
        <p:spPr>
          <a:xfrm>
            <a:off x="3233694" y="2704845"/>
            <a:ext cx="105294" cy="164212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xmlns="" id="{6E13814C-6ED5-4BB7-AC44-EDDC26188AB4}"/>
              </a:ext>
            </a:extLst>
          </p:cNvPr>
          <p:cNvSpPr/>
          <p:nvPr/>
        </p:nvSpPr>
        <p:spPr>
          <a:xfrm>
            <a:off x="3194785" y="5090161"/>
            <a:ext cx="146145" cy="10057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163072" y="1467686"/>
            <a:ext cx="0" cy="257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510966" y="2762449"/>
            <a:ext cx="1534776" cy="335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Design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133619" y="1915154"/>
            <a:ext cx="2078363" cy="40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research paper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414094" y="1830742"/>
            <a:ext cx="2442411" cy="541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data to detect the stress level</a:t>
            </a:r>
          </a:p>
        </p:txBody>
      </p: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8253042" y="2089170"/>
            <a:ext cx="1119991" cy="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3"/>
            <a:endCxn id="62" idx="1"/>
          </p:cNvCxnSpPr>
          <p:nvPr/>
        </p:nvCxnSpPr>
        <p:spPr>
          <a:xfrm flipV="1">
            <a:off x="5066379" y="2116742"/>
            <a:ext cx="1067240" cy="20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442801" y="2515233"/>
            <a:ext cx="6040038" cy="43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450222" y="2335336"/>
            <a:ext cx="6606" cy="353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10421364" y="2366464"/>
            <a:ext cx="0" cy="19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61716" y="102550"/>
            <a:ext cx="3077272" cy="61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tx1"/>
                </a:solidFill>
              </a:rPr>
              <a:t>STRESS LEVEL PREDICTION METHODOLOGY FRAMEWORK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459DF213-E092-40CB-AD6C-39E4954E8A3C}"/>
              </a:ext>
            </a:extLst>
          </p:cNvPr>
          <p:cNvCxnSpPr>
            <a:cxnSpLocks/>
          </p:cNvCxnSpPr>
          <p:nvPr/>
        </p:nvCxnSpPr>
        <p:spPr>
          <a:xfrm flipH="1">
            <a:off x="4454473" y="3128542"/>
            <a:ext cx="1" cy="63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2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847233"/>
              </p:ext>
            </p:extLst>
          </p:nvPr>
        </p:nvGraphicFramePr>
        <p:xfrm>
          <a:off x="681037" y="914399"/>
          <a:ext cx="10865199" cy="55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9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7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6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287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en-MY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DELIVERABLES/</a:t>
                      </a:r>
                    </a:p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287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GATHERING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review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Thesis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001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data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 data from web about stress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 data from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 of stress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200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Classify the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symptoms of stress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logic to classify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 of stress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287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Debugging and System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testing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 program for implementation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using JAVA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optimization engine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2860"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performance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evaluation method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type of stress</a:t>
                      </a: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Acute stress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Episodic stress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Chronic stress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83865" y="209432"/>
            <a:ext cx="5302195" cy="467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tx1"/>
                </a:solidFill>
              </a:rPr>
              <a:t>PROJECT METHODOLOGY FRAMEWORK</a:t>
            </a:r>
          </a:p>
        </p:txBody>
      </p:sp>
    </p:spTree>
    <p:extLst>
      <p:ext uri="{BB962C8B-B14F-4D97-AF65-F5344CB8AC3E}">
        <p14:creationId xmlns:p14="http://schemas.microsoft.com/office/powerpoint/2010/main" val="157946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55013" y="729861"/>
            <a:ext cx="3616648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013" y="767812"/>
            <a:ext cx="3649394" cy="513789"/>
          </a:xfrm>
        </p:spPr>
        <p:txBody>
          <a:bodyPr>
            <a:noAutofit/>
          </a:bodyPr>
          <a:lstStyle/>
          <a:p>
            <a:pPr algn="ctr"/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779549"/>
              </p:ext>
            </p:extLst>
          </p:nvPr>
        </p:nvGraphicFramePr>
        <p:xfrm>
          <a:off x="1637308" y="1744024"/>
          <a:ext cx="8917384" cy="43841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1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0172">
                <a:tc>
                  <a:txBody>
                    <a:bodyPr/>
                    <a:lstStyle/>
                    <a:p>
                      <a:r>
                        <a:rPr lang="en-MY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Description</a:t>
                      </a:r>
                    </a:p>
                  </a:txBody>
                  <a:tcPr>
                    <a:solidFill>
                      <a:srgbClr val="DA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171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 of stress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of headache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Digestive issue (gas constipation, </a:t>
                      </a:r>
                      <a:r>
                        <a:rPr lang="en-MY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diarrhae</a:t>
                      </a: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Struggle to sleep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Feel anxiety, worry and phobia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Eyebrow wrinkle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 Reaction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222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stress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stress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 stress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stress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3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08ECB6-CCB1-466C-A85E-B05A385668D4}"/>
              </a:ext>
            </a:extLst>
          </p:cNvPr>
          <p:cNvSpPr/>
          <p:nvPr/>
        </p:nvSpPr>
        <p:spPr>
          <a:xfrm>
            <a:off x="2205549" y="291544"/>
            <a:ext cx="2490437" cy="551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22694-6791-4201-8024-018FC864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279" y="189432"/>
            <a:ext cx="2090976" cy="7284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1CA289E-D540-4C1D-9AA4-02AEF6A2F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56902"/>
              </p:ext>
            </p:extLst>
          </p:nvPr>
        </p:nvGraphicFramePr>
        <p:xfrm>
          <a:off x="646221" y="1142050"/>
          <a:ext cx="6074041" cy="546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455">
                  <a:extLst>
                    <a:ext uri="{9D8B030D-6E8A-4147-A177-3AD203B41FA5}">
                      <a16:colId xmlns:a16="http://schemas.microsoft.com/office/drawing/2014/main" xmlns="" val="1536238043"/>
                    </a:ext>
                  </a:extLst>
                </a:gridCol>
                <a:gridCol w="3214586">
                  <a:extLst>
                    <a:ext uri="{9D8B030D-6E8A-4147-A177-3AD203B41FA5}">
                      <a16:colId xmlns:a16="http://schemas.microsoft.com/office/drawing/2014/main" xmlns="" val="2061036854"/>
                    </a:ext>
                  </a:extLst>
                </a:gridCol>
              </a:tblGrid>
              <a:tr h="759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Learning Features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Linguistic Values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56670"/>
                  </a:ext>
                </a:extLst>
              </a:tr>
              <a:tr h="579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of headaches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5 day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5 day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261972"/>
                  </a:ext>
                </a:extLst>
              </a:tr>
              <a:tr h="878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Digestive issues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980598"/>
                  </a:ext>
                </a:extLst>
              </a:tr>
              <a:tr h="878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 struggle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Seldom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891240"/>
                  </a:ext>
                </a:extLst>
              </a:tr>
              <a:tr h="878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Anxiety/worry/phobia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789106"/>
                  </a:ext>
                </a:extLst>
              </a:tr>
              <a:tr h="724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Wrinkle eyebrow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685518"/>
                  </a:ext>
                </a:extLst>
              </a:tr>
              <a:tr h="724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 reaction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Anger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9942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5253D3-1123-484D-8A80-2ABE514E2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7" t="16636" r="35678" b="58649"/>
          <a:stretch/>
        </p:blipFill>
        <p:spPr>
          <a:xfrm>
            <a:off x="7417227" y="1142050"/>
            <a:ext cx="4345528" cy="233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2A8678-620A-4359-85CE-3ACC7A31E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7" t="59214" r="34534" b="16636"/>
          <a:stretch/>
        </p:blipFill>
        <p:spPr>
          <a:xfrm>
            <a:off x="7417227" y="4033434"/>
            <a:ext cx="4401741" cy="22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1999</Words>
  <Application>Microsoft Office PowerPoint</Application>
  <PresentationFormat>Widescreen</PresentationFormat>
  <Paragraphs>317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STRESS LEVEL DETECTION  USING FUZZY LOGIC</vt:lpstr>
      <vt:lpstr>PROBLEM STATEMENT</vt:lpstr>
      <vt:lpstr>PowerPoint Presentation</vt:lpstr>
      <vt:lpstr>APPLICATION THAT USED FUZZY IN HEALTH CARE</vt:lpstr>
      <vt:lpstr>STRESS LEVEL DETECTION USING FUZZY LOGIC CONCEPTUAL FRAMEWORK</vt:lpstr>
      <vt:lpstr>PowerPoint Presentation</vt:lpstr>
      <vt:lpstr>PowerPoint Presentation</vt:lpstr>
      <vt:lpstr>DATA COLLECTION </vt:lpstr>
      <vt:lpstr>RAW DATA</vt:lpstr>
      <vt:lpstr>Data Pre-processing</vt:lpstr>
      <vt:lpstr>CLEAN DATA</vt:lpstr>
      <vt:lpstr>Stress Level Detection using Fuzzy Logic logical design </vt:lpstr>
      <vt:lpstr>TECHNIQUE METHOD</vt:lpstr>
      <vt:lpstr>PowerPoint Presentation</vt:lpstr>
      <vt:lpstr>RESULT ANALYSIS</vt:lpstr>
      <vt:lpstr>PROJECT TESTING </vt:lpstr>
      <vt:lpstr>PowerPoint Presentation</vt:lpstr>
      <vt:lpstr>Evaluation survey</vt:lpstr>
      <vt:lpstr>SYSTEM DEMO</vt:lpstr>
      <vt:lpstr>CONCLUSION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LOGIC FOR STRESS LEVEL DETECTION </dc:title>
  <dc:creator>NOR HUSNA NABILA BT KHUZAINI</dc:creator>
  <cp:lastModifiedBy>nor husna</cp:lastModifiedBy>
  <cp:revision>63</cp:revision>
  <dcterms:created xsi:type="dcterms:W3CDTF">2020-07-24T09:34:23Z</dcterms:created>
  <dcterms:modified xsi:type="dcterms:W3CDTF">2020-07-29T14:39:31Z</dcterms:modified>
</cp:coreProperties>
</file>