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85" r:id="rId3"/>
    <p:sldId id="286" r:id="rId4"/>
    <p:sldId id="287" r:id="rId5"/>
    <p:sldId id="268" r:id="rId6"/>
    <p:sldId id="269" r:id="rId7"/>
    <p:sldId id="276" r:id="rId8"/>
    <p:sldId id="277" r:id="rId9"/>
    <p:sldId id="275" r:id="rId10"/>
    <p:sldId id="273" r:id="rId11"/>
    <p:sldId id="288" r:id="rId12"/>
    <p:sldId id="289" r:id="rId13"/>
    <p:sldId id="294" r:id="rId14"/>
    <p:sldId id="290" r:id="rId15"/>
    <p:sldId id="292" r:id="rId16"/>
    <p:sldId id="293" r:id="rId17"/>
    <p:sldId id="284" r:id="rId18"/>
  </p:sldIdLst>
  <p:sldSz cx="12192000" cy="6858000"/>
  <p:notesSz cx="6858000" cy="9144000"/>
  <p:defaultText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4" autoAdjust="0"/>
    <p:restoredTop sz="94434" autoAdjust="0"/>
  </p:normalViewPr>
  <p:slideViewPr>
    <p:cSldViewPr snapToGrid="0">
      <p:cViewPr varScale="1">
        <p:scale>
          <a:sx n="74" d="100"/>
          <a:sy n="74" d="100"/>
        </p:scale>
        <p:origin x="5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ms-MY"/>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ms-MY"/>
          </a:p>
        </p:txBody>
      </p:sp>
      <p:sp>
        <p:nvSpPr>
          <p:cNvPr id="4" name="Date Placeholder 3"/>
          <p:cNvSpPr>
            <a:spLocks noGrp="1"/>
          </p:cNvSpPr>
          <p:nvPr>
            <p:ph type="dt" sz="half" idx="10"/>
          </p:nvPr>
        </p:nvSpPr>
        <p:spPr/>
        <p:txBody>
          <a:bodyPr/>
          <a:lstStyle/>
          <a:p>
            <a:fld id="{2EF65524-4595-490F-ABB3-B50064F24A62}" type="datetimeFigureOut">
              <a:rPr lang="ms-MY" smtClean="0"/>
              <a:t>27/07/2020</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0EE22991-F0AB-44DA-8F41-73E058A399B5}" type="slidenum">
              <a:rPr lang="ms-MY" smtClean="0"/>
              <a:t>‹#›</a:t>
            </a:fld>
            <a:endParaRPr lang="ms-MY"/>
          </a:p>
        </p:txBody>
      </p:sp>
    </p:spTree>
    <p:extLst>
      <p:ext uri="{BB962C8B-B14F-4D97-AF65-F5344CB8AC3E}">
        <p14:creationId xmlns:p14="http://schemas.microsoft.com/office/powerpoint/2010/main" val="3109983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2EF65524-4595-490F-ABB3-B50064F24A62}" type="datetimeFigureOut">
              <a:rPr lang="ms-MY" smtClean="0"/>
              <a:t>27/07/2020</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0EE22991-F0AB-44DA-8F41-73E058A399B5}" type="slidenum">
              <a:rPr lang="ms-MY" smtClean="0"/>
              <a:t>‹#›</a:t>
            </a:fld>
            <a:endParaRPr lang="ms-MY"/>
          </a:p>
        </p:txBody>
      </p:sp>
    </p:spTree>
    <p:extLst>
      <p:ext uri="{BB962C8B-B14F-4D97-AF65-F5344CB8AC3E}">
        <p14:creationId xmlns:p14="http://schemas.microsoft.com/office/powerpoint/2010/main" val="1787782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ms-MY"/>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2EF65524-4595-490F-ABB3-B50064F24A62}" type="datetimeFigureOut">
              <a:rPr lang="ms-MY" smtClean="0"/>
              <a:t>27/07/2020</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0EE22991-F0AB-44DA-8F41-73E058A399B5}" type="slidenum">
              <a:rPr lang="ms-MY" smtClean="0"/>
              <a:t>‹#›</a:t>
            </a:fld>
            <a:endParaRPr lang="ms-MY"/>
          </a:p>
        </p:txBody>
      </p:sp>
    </p:spTree>
    <p:extLst>
      <p:ext uri="{BB962C8B-B14F-4D97-AF65-F5344CB8AC3E}">
        <p14:creationId xmlns:p14="http://schemas.microsoft.com/office/powerpoint/2010/main" val="3267617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2EF65524-4595-490F-ABB3-B50064F24A62}" type="datetimeFigureOut">
              <a:rPr lang="ms-MY" smtClean="0"/>
              <a:t>27/07/2020</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0EE22991-F0AB-44DA-8F41-73E058A399B5}" type="slidenum">
              <a:rPr lang="ms-MY" smtClean="0"/>
              <a:t>‹#›</a:t>
            </a:fld>
            <a:endParaRPr lang="ms-MY"/>
          </a:p>
        </p:txBody>
      </p:sp>
    </p:spTree>
    <p:extLst>
      <p:ext uri="{BB962C8B-B14F-4D97-AF65-F5344CB8AC3E}">
        <p14:creationId xmlns:p14="http://schemas.microsoft.com/office/powerpoint/2010/main" val="327899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ms-MY"/>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F65524-4595-490F-ABB3-B50064F24A62}" type="datetimeFigureOut">
              <a:rPr lang="ms-MY" smtClean="0"/>
              <a:t>27/07/2020</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0EE22991-F0AB-44DA-8F41-73E058A399B5}" type="slidenum">
              <a:rPr lang="ms-MY" smtClean="0"/>
              <a:t>‹#›</a:t>
            </a:fld>
            <a:endParaRPr lang="ms-MY"/>
          </a:p>
        </p:txBody>
      </p:sp>
    </p:spTree>
    <p:extLst>
      <p:ext uri="{BB962C8B-B14F-4D97-AF65-F5344CB8AC3E}">
        <p14:creationId xmlns:p14="http://schemas.microsoft.com/office/powerpoint/2010/main" val="676153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Date Placeholder 4"/>
          <p:cNvSpPr>
            <a:spLocks noGrp="1"/>
          </p:cNvSpPr>
          <p:nvPr>
            <p:ph type="dt" sz="half" idx="10"/>
          </p:nvPr>
        </p:nvSpPr>
        <p:spPr/>
        <p:txBody>
          <a:bodyPr/>
          <a:lstStyle/>
          <a:p>
            <a:fld id="{2EF65524-4595-490F-ABB3-B50064F24A62}" type="datetimeFigureOut">
              <a:rPr lang="ms-MY" smtClean="0"/>
              <a:t>27/07/2020</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0EE22991-F0AB-44DA-8F41-73E058A399B5}" type="slidenum">
              <a:rPr lang="ms-MY" smtClean="0"/>
              <a:t>‹#›</a:t>
            </a:fld>
            <a:endParaRPr lang="ms-MY"/>
          </a:p>
        </p:txBody>
      </p:sp>
    </p:spTree>
    <p:extLst>
      <p:ext uri="{BB962C8B-B14F-4D97-AF65-F5344CB8AC3E}">
        <p14:creationId xmlns:p14="http://schemas.microsoft.com/office/powerpoint/2010/main" val="2064698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ms-MY"/>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7" name="Date Placeholder 6"/>
          <p:cNvSpPr>
            <a:spLocks noGrp="1"/>
          </p:cNvSpPr>
          <p:nvPr>
            <p:ph type="dt" sz="half" idx="10"/>
          </p:nvPr>
        </p:nvSpPr>
        <p:spPr/>
        <p:txBody>
          <a:bodyPr/>
          <a:lstStyle/>
          <a:p>
            <a:fld id="{2EF65524-4595-490F-ABB3-B50064F24A62}" type="datetimeFigureOut">
              <a:rPr lang="ms-MY" smtClean="0"/>
              <a:t>27/07/2020</a:t>
            </a:fld>
            <a:endParaRPr lang="ms-MY"/>
          </a:p>
        </p:txBody>
      </p:sp>
      <p:sp>
        <p:nvSpPr>
          <p:cNvPr id="8" name="Footer Placeholder 7"/>
          <p:cNvSpPr>
            <a:spLocks noGrp="1"/>
          </p:cNvSpPr>
          <p:nvPr>
            <p:ph type="ftr" sz="quarter" idx="11"/>
          </p:nvPr>
        </p:nvSpPr>
        <p:spPr/>
        <p:txBody>
          <a:bodyPr/>
          <a:lstStyle/>
          <a:p>
            <a:endParaRPr lang="ms-MY"/>
          </a:p>
        </p:txBody>
      </p:sp>
      <p:sp>
        <p:nvSpPr>
          <p:cNvPr id="9" name="Slide Number Placeholder 8"/>
          <p:cNvSpPr>
            <a:spLocks noGrp="1"/>
          </p:cNvSpPr>
          <p:nvPr>
            <p:ph type="sldNum" sz="quarter" idx="12"/>
          </p:nvPr>
        </p:nvSpPr>
        <p:spPr/>
        <p:txBody>
          <a:bodyPr/>
          <a:lstStyle/>
          <a:p>
            <a:fld id="{0EE22991-F0AB-44DA-8F41-73E058A399B5}" type="slidenum">
              <a:rPr lang="ms-MY" smtClean="0"/>
              <a:t>‹#›</a:t>
            </a:fld>
            <a:endParaRPr lang="ms-MY"/>
          </a:p>
        </p:txBody>
      </p:sp>
    </p:spTree>
    <p:extLst>
      <p:ext uri="{BB962C8B-B14F-4D97-AF65-F5344CB8AC3E}">
        <p14:creationId xmlns:p14="http://schemas.microsoft.com/office/powerpoint/2010/main" val="3299553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Date Placeholder 2"/>
          <p:cNvSpPr>
            <a:spLocks noGrp="1"/>
          </p:cNvSpPr>
          <p:nvPr>
            <p:ph type="dt" sz="half" idx="10"/>
          </p:nvPr>
        </p:nvSpPr>
        <p:spPr/>
        <p:txBody>
          <a:bodyPr/>
          <a:lstStyle/>
          <a:p>
            <a:fld id="{2EF65524-4595-490F-ABB3-B50064F24A62}" type="datetimeFigureOut">
              <a:rPr lang="ms-MY" smtClean="0"/>
              <a:t>27/07/2020</a:t>
            </a:fld>
            <a:endParaRPr lang="ms-MY"/>
          </a:p>
        </p:txBody>
      </p:sp>
      <p:sp>
        <p:nvSpPr>
          <p:cNvPr id="4" name="Footer Placeholder 3"/>
          <p:cNvSpPr>
            <a:spLocks noGrp="1"/>
          </p:cNvSpPr>
          <p:nvPr>
            <p:ph type="ftr" sz="quarter" idx="11"/>
          </p:nvPr>
        </p:nvSpPr>
        <p:spPr/>
        <p:txBody>
          <a:bodyPr/>
          <a:lstStyle/>
          <a:p>
            <a:endParaRPr lang="ms-MY"/>
          </a:p>
        </p:txBody>
      </p:sp>
      <p:sp>
        <p:nvSpPr>
          <p:cNvPr id="5" name="Slide Number Placeholder 4"/>
          <p:cNvSpPr>
            <a:spLocks noGrp="1"/>
          </p:cNvSpPr>
          <p:nvPr>
            <p:ph type="sldNum" sz="quarter" idx="12"/>
          </p:nvPr>
        </p:nvSpPr>
        <p:spPr/>
        <p:txBody>
          <a:bodyPr/>
          <a:lstStyle/>
          <a:p>
            <a:fld id="{0EE22991-F0AB-44DA-8F41-73E058A399B5}" type="slidenum">
              <a:rPr lang="ms-MY" smtClean="0"/>
              <a:t>‹#›</a:t>
            </a:fld>
            <a:endParaRPr lang="ms-MY"/>
          </a:p>
        </p:txBody>
      </p:sp>
    </p:spTree>
    <p:extLst>
      <p:ext uri="{BB962C8B-B14F-4D97-AF65-F5344CB8AC3E}">
        <p14:creationId xmlns:p14="http://schemas.microsoft.com/office/powerpoint/2010/main" val="1020328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F65524-4595-490F-ABB3-B50064F24A62}" type="datetimeFigureOut">
              <a:rPr lang="ms-MY" smtClean="0"/>
              <a:t>27/07/2020</a:t>
            </a:fld>
            <a:endParaRPr lang="ms-MY"/>
          </a:p>
        </p:txBody>
      </p:sp>
      <p:sp>
        <p:nvSpPr>
          <p:cNvPr id="3" name="Footer Placeholder 2"/>
          <p:cNvSpPr>
            <a:spLocks noGrp="1"/>
          </p:cNvSpPr>
          <p:nvPr>
            <p:ph type="ftr" sz="quarter" idx="11"/>
          </p:nvPr>
        </p:nvSpPr>
        <p:spPr/>
        <p:txBody>
          <a:bodyPr/>
          <a:lstStyle/>
          <a:p>
            <a:endParaRPr lang="ms-MY"/>
          </a:p>
        </p:txBody>
      </p:sp>
      <p:sp>
        <p:nvSpPr>
          <p:cNvPr id="4" name="Slide Number Placeholder 3"/>
          <p:cNvSpPr>
            <a:spLocks noGrp="1"/>
          </p:cNvSpPr>
          <p:nvPr>
            <p:ph type="sldNum" sz="quarter" idx="12"/>
          </p:nvPr>
        </p:nvSpPr>
        <p:spPr/>
        <p:txBody>
          <a:bodyPr/>
          <a:lstStyle/>
          <a:p>
            <a:fld id="{0EE22991-F0AB-44DA-8F41-73E058A399B5}" type="slidenum">
              <a:rPr lang="ms-MY" smtClean="0"/>
              <a:t>‹#›</a:t>
            </a:fld>
            <a:endParaRPr lang="ms-MY"/>
          </a:p>
        </p:txBody>
      </p:sp>
    </p:spTree>
    <p:extLst>
      <p:ext uri="{BB962C8B-B14F-4D97-AF65-F5344CB8AC3E}">
        <p14:creationId xmlns:p14="http://schemas.microsoft.com/office/powerpoint/2010/main" val="464012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ms-MY"/>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F65524-4595-490F-ABB3-B50064F24A62}" type="datetimeFigureOut">
              <a:rPr lang="ms-MY" smtClean="0"/>
              <a:t>27/07/2020</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0EE22991-F0AB-44DA-8F41-73E058A399B5}" type="slidenum">
              <a:rPr lang="ms-MY" smtClean="0"/>
              <a:t>‹#›</a:t>
            </a:fld>
            <a:endParaRPr lang="ms-MY"/>
          </a:p>
        </p:txBody>
      </p:sp>
    </p:spTree>
    <p:extLst>
      <p:ext uri="{BB962C8B-B14F-4D97-AF65-F5344CB8AC3E}">
        <p14:creationId xmlns:p14="http://schemas.microsoft.com/office/powerpoint/2010/main" val="710702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ms-MY"/>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ms-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F65524-4595-490F-ABB3-B50064F24A62}" type="datetimeFigureOut">
              <a:rPr lang="ms-MY" smtClean="0"/>
              <a:t>27/07/2020</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0EE22991-F0AB-44DA-8F41-73E058A399B5}" type="slidenum">
              <a:rPr lang="ms-MY" smtClean="0"/>
              <a:t>‹#›</a:t>
            </a:fld>
            <a:endParaRPr lang="ms-MY"/>
          </a:p>
        </p:txBody>
      </p:sp>
    </p:spTree>
    <p:extLst>
      <p:ext uri="{BB962C8B-B14F-4D97-AF65-F5344CB8AC3E}">
        <p14:creationId xmlns:p14="http://schemas.microsoft.com/office/powerpoint/2010/main" val="327143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ms-MY"/>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F65524-4595-490F-ABB3-B50064F24A62}" type="datetimeFigureOut">
              <a:rPr lang="ms-MY" smtClean="0"/>
              <a:t>27/07/2020</a:t>
            </a:fld>
            <a:endParaRPr lang="ms-MY"/>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ms-MY"/>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22991-F0AB-44DA-8F41-73E058A399B5}" type="slidenum">
              <a:rPr lang="ms-MY" smtClean="0"/>
              <a:t>‹#›</a:t>
            </a:fld>
            <a:endParaRPr lang="ms-MY"/>
          </a:p>
        </p:txBody>
      </p:sp>
    </p:spTree>
    <p:extLst>
      <p:ext uri="{BB962C8B-B14F-4D97-AF65-F5344CB8AC3E}">
        <p14:creationId xmlns:p14="http://schemas.microsoft.com/office/powerpoint/2010/main" val="1687004722"/>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doi.org/10.1109/ICHI.2017.31"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63639"/>
            <a:ext cx="9144000" cy="3046324"/>
          </a:xfrm>
        </p:spPr>
        <p:txBody>
          <a:bodyPr>
            <a:normAutofit/>
          </a:bodyPr>
          <a:lstStyle/>
          <a:p>
            <a:r>
              <a:rPr lang="ms-MY" sz="4800" dirty="0" smtClean="0">
                <a:latin typeface="Algerian" panose="04020705040A02060702" pitchFamily="82" charset="0"/>
              </a:rPr>
              <a:t>Skin cancer classification using artificial neural network</a:t>
            </a:r>
            <a:endParaRPr lang="ms-MY" sz="4800" dirty="0">
              <a:latin typeface="Algerian" panose="04020705040A02060702" pitchFamily="82" charset="0"/>
            </a:endParaRPr>
          </a:p>
        </p:txBody>
      </p:sp>
      <p:sp>
        <p:nvSpPr>
          <p:cNvPr id="3" name="Subtitle 2"/>
          <p:cNvSpPr>
            <a:spLocks noGrp="1"/>
          </p:cNvSpPr>
          <p:nvPr>
            <p:ph type="subTitle" idx="1"/>
          </p:nvPr>
        </p:nvSpPr>
        <p:spPr>
          <a:xfrm>
            <a:off x="1524000" y="3825024"/>
            <a:ext cx="9144000" cy="2047741"/>
          </a:xfrm>
        </p:spPr>
        <p:txBody>
          <a:bodyPr/>
          <a:lstStyle/>
          <a:p>
            <a:r>
              <a:rPr lang="ms-MY" dirty="0" smtClean="0">
                <a:latin typeface="Times New Roman" panose="02020603050405020304" pitchFamily="18" charset="0"/>
                <a:cs typeface="Times New Roman" panose="02020603050405020304" pitchFamily="18" charset="0"/>
              </a:rPr>
              <a:t>NORHAMIRA BINTI MOHAMAD</a:t>
            </a:r>
          </a:p>
          <a:p>
            <a:r>
              <a:rPr lang="ms-MY" dirty="0" smtClean="0">
                <a:latin typeface="Times New Roman" panose="02020603050405020304" pitchFamily="18" charset="0"/>
                <a:cs typeface="Times New Roman" panose="02020603050405020304" pitchFamily="18" charset="0"/>
              </a:rPr>
              <a:t>(2017412226)</a:t>
            </a:r>
          </a:p>
          <a:p>
            <a:r>
              <a:rPr lang="ms-MY" dirty="0" smtClean="0">
                <a:latin typeface="Times New Roman" panose="02020603050405020304" pitchFamily="18" charset="0"/>
                <a:cs typeface="Times New Roman" panose="02020603050405020304" pitchFamily="18" charset="0"/>
              </a:rPr>
              <a:t>SUPERVISOR NAME : Ts. DR RAJESWARI RAJU</a:t>
            </a:r>
            <a:endParaRPr lang="ms-MY"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27054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25322" y="0"/>
            <a:ext cx="10515600" cy="922762"/>
          </a:xfrm>
        </p:spPr>
        <p:txBody>
          <a:bodyPr>
            <a:normAutofit/>
          </a:bodyPr>
          <a:lstStyle/>
          <a:p>
            <a:pPr algn="ctr"/>
            <a:r>
              <a:rPr lang="ms-MY" sz="3200" dirty="0">
                <a:latin typeface="Times New Roman" panose="02020603050405020304" pitchFamily="18" charset="0"/>
                <a:cs typeface="Times New Roman" panose="02020603050405020304" pitchFamily="18" charset="0"/>
              </a:rPr>
              <a:t>SYSTEM ARCHITECTURE</a:t>
            </a:r>
            <a:endParaRPr lang="ms-MY" sz="3200" dirty="0"/>
          </a:p>
        </p:txBody>
      </p:sp>
      <p:pic>
        <p:nvPicPr>
          <p:cNvPr id="20" name="Content Placeholder 19"/>
          <p:cNvPicPr>
            <a:picLocks noGrp="1" noChangeAspect="1"/>
          </p:cNvPicPr>
          <p:nvPr>
            <p:ph idx="1"/>
          </p:nvPr>
        </p:nvPicPr>
        <p:blipFill rotWithShape="1">
          <a:blip r:embed="rId2">
            <a:extLst>
              <a:ext uri="{28A0092B-C50C-407E-A947-70E740481C1C}">
                <a14:useLocalDpi xmlns:a14="http://schemas.microsoft.com/office/drawing/2010/main" val="0"/>
              </a:ext>
            </a:extLst>
          </a:blip>
          <a:srcRect l="2497" t="13167" r="1446"/>
          <a:stretch/>
        </p:blipFill>
        <p:spPr>
          <a:xfrm>
            <a:off x="528035" y="922762"/>
            <a:ext cx="5842976" cy="2962141"/>
          </a:xfrm>
        </p:spPr>
      </p:pic>
      <p:sp>
        <p:nvSpPr>
          <p:cNvPr id="26" name="TextBox 25"/>
          <p:cNvSpPr txBox="1"/>
          <p:nvPr/>
        </p:nvSpPr>
        <p:spPr>
          <a:xfrm>
            <a:off x="7027572" y="922762"/>
            <a:ext cx="4713667" cy="5632311"/>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input layer is the first layer of an ANN that receives the input information in the form of various texts, numbers, audio files, image </a:t>
            </a:r>
            <a:r>
              <a:rPr lang="en-US" dirty="0" smtClean="0">
                <a:latin typeface="Times New Roman" panose="02020603050405020304" pitchFamily="18" charset="0"/>
                <a:cs typeface="Times New Roman" panose="02020603050405020304" pitchFamily="18" charset="0"/>
              </a:rPr>
              <a:t>pixels.</a:t>
            </a:r>
          </a:p>
          <a:p>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Hidden layers. These </a:t>
            </a:r>
            <a:r>
              <a:rPr lang="en-US" dirty="0">
                <a:latin typeface="Times New Roman" panose="02020603050405020304" pitchFamily="18" charset="0"/>
                <a:cs typeface="Times New Roman" panose="02020603050405020304" pitchFamily="18" charset="0"/>
              </a:rPr>
              <a:t>hidden layers perform various types of mathematical computation on the input data and recognize the patterns that are part of</a:t>
            </a:r>
            <a:r>
              <a:rPr lang="en-US" dirty="0" smtClean="0">
                <a:latin typeface="Times New Roman" panose="02020603050405020304" pitchFamily="18" charset="0"/>
                <a:cs typeface="Times New Roman" panose="02020603050405020304" pitchFamily="18" charset="0"/>
              </a:rPr>
              <a:t>.</a:t>
            </a:r>
          </a:p>
          <a:p>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 the output layer, we obtain the result that we obtain through rigorous computations performed by the middle layer</a:t>
            </a:r>
            <a:r>
              <a:rPr lang="en-US" dirty="0" smtClean="0">
                <a:latin typeface="Times New Roman" panose="02020603050405020304" pitchFamily="18" charset="0"/>
                <a:cs typeface="Times New Roman" panose="02020603050405020304" pitchFamily="18" charset="0"/>
              </a:rPr>
              <a:t>.</a:t>
            </a:r>
          </a:p>
          <a:p>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 the </a:t>
            </a:r>
            <a:r>
              <a:rPr lang="en-US" dirty="0" err="1">
                <a:latin typeface="Times New Roman" panose="02020603050405020304" pitchFamily="18" charset="0"/>
                <a:cs typeface="Times New Roman" panose="02020603050405020304" pitchFamily="18" charset="0"/>
              </a:rPr>
              <a:t>feedforward</a:t>
            </a:r>
            <a:r>
              <a:rPr lang="en-US" dirty="0">
                <a:latin typeface="Times New Roman" panose="02020603050405020304" pitchFamily="18" charset="0"/>
                <a:cs typeface="Times New Roman" panose="02020603050405020304" pitchFamily="18" charset="0"/>
              </a:rPr>
              <a:t> ANNs, the flow of information takes place only in one direction. That is, the flow of information is from the input layer to the hidden layer and finally to the output. </a:t>
            </a:r>
            <a:endParaRPr lang="en-US" dirty="0" smtClean="0">
              <a:latin typeface="Times New Roman" panose="02020603050405020304" pitchFamily="18" charset="0"/>
              <a:cs typeface="Times New Roman" panose="02020603050405020304" pitchFamily="18" charset="0"/>
            </a:endParaRPr>
          </a:p>
          <a:p>
            <a:endParaRPr lang="ms-MY" dirty="0"/>
          </a:p>
        </p:txBody>
      </p:sp>
      <p:sp>
        <p:nvSpPr>
          <p:cNvPr id="30" name="TextBox 29"/>
          <p:cNvSpPr txBox="1"/>
          <p:nvPr/>
        </p:nvSpPr>
        <p:spPr>
          <a:xfrm>
            <a:off x="470079" y="4134117"/>
            <a:ext cx="5958887" cy="2585323"/>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Each node in the network has some weights assigned to it. A transfer function is used for calculating the weighted sum of the inputs and the bias</a:t>
            </a:r>
            <a:r>
              <a:rPr lang="en-US" dirty="0" smtClean="0">
                <a:latin typeface="Times New Roman" panose="02020603050405020304" pitchFamily="18" charset="0"/>
                <a:cs typeface="Times New Roman" panose="02020603050405020304" pitchFamily="18" charset="0"/>
              </a:rPr>
              <a:t>.</a:t>
            </a:r>
          </a:p>
          <a:p>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neural network predicts the output and we evaluate how correct the output is using the various error functions. Finally, based on the result, the model adjusts the weights of the neural networks to optimize </a:t>
            </a:r>
            <a:r>
              <a:rPr lang="en-US">
                <a:latin typeface="Times New Roman" panose="02020603050405020304" pitchFamily="18" charset="0"/>
                <a:cs typeface="Times New Roman" panose="02020603050405020304" pitchFamily="18" charset="0"/>
              </a:rPr>
              <a:t>the </a:t>
            </a:r>
            <a:r>
              <a:rPr lang="en-US" smtClean="0">
                <a:latin typeface="Times New Roman" panose="02020603050405020304" pitchFamily="18" charset="0"/>
                <a:cs typeface="Times New Roman" panose="02020603050405020304" pitchFamily="18" charset="0"/>
              </a:rPr>
              <a:t>network.</a:t>
            </a:r>
            <a:endParaRPr lang="en-US" dirty="0">
              <a:latin typeface="Times New Roman" panose="02020603050405020304" pitchFamily="18" charset="0"/>
              <a:cs typeface="Times New Roman" panose="02020603050405020304" pitchFamily="18" charset="0"/>
            </a:endParaRPr>
          </a:p>
          <a:p>
            <a:endParaRPr lang="ms-MY"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57921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90943"/>
          </a:xfrm>
        </p:spPr>
        <p:txBody>
          <a:bodyPr>
            <a:normAutofit/>
          </a:bodyPr>
          <a:lstStyle/>
          <a:p>
            <a:pPr algn="ctr"/>
            <a:r>
              <a:rPr lang="ms-MY" sz="3200" dirty="0" smtClean="0">
                <a:latin typeface="Times New Roman" panose="02020603050405020304" pitchFamily="18" charset="0"/>
                <a:cs typeface="Times New Roman" panose="02020603050405020304" pitchFamily="18" charset="0"/>
              </a:rPr>
              <a:t>EXPERIMENT SETUP</a:t>
            </a:r>
            <a:endParaRPr lang="ms-MY"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558343"/>
            <a:ext cx="10515600" cy="5151549"/>
          </a:xfrm>
        </p:spPr>
        <p:txBody>
          <a:bodyPr>
            <a:normAutofit/>
          </a:bodyPr>
          <a:lstStyle/>
          <a:p>
            <a:pPr marL="0" indent="0">
              <a:buNone/>
            </a:pPr>
            <a:r>
              <a:rPr lang="ms-MY" sz="1800" b="1" dirty="0" smtClean="0">
                <a:latin typeface="Times New Roman" panose="02020603050405020304" pitchFamily="18" charset="0"/>
                <a:cs typeface="Times New Roman" panose="02020603050405020304" pitchFamily="18" charset="0"/>
              </a:rPr>
              <a:t>Fine Tuning </a:t>
            </a:r>
            <a:r>
              <a:rPr lang="ms-MY" sz="1800" dirty="0" smtClean="0">
                <a:latin typeface="Times New Roman" panose="02020603050405020304" pitchFamily="18" charset="0"/>
                <a:cs typeface="Times New Roman" panose="02020603050405020304" pitchFamily="18" charset="0"/>
              </a:rPr>
              <a:t>- process to take network model that has been trained for given task, and make it perform for second or next similar task.</a:t>
            </a:r>
            <a:endParaRPr lang="ms-MY" sz="1800" dirty="0">
              <a:latin typeface="Times New Roman" panose="02020603050405020304" pitchFamily="18" charset="0"/>
              <a:cs typeface="Times New Roman" panose="02020603050405020304" pitchFamily="18" charset="0"/>
            </a:endParaRPr>
          </a:p>
          <a:p>
            <a:pPr marL="0" indent="0">
              <a:buNone/>
            </a:pPr>
            <a:endParaRPr lang="ms-MY" sz="1800" dirty="0" smtClean="0">
              <a:latin typeface="Times New Roman" panose="02020603050405020304" pitchFamily="18" charset="0"/>
              <a:cs typeface="Times New Roman" panose="02020603050405020304" pitchFamily="18" charset="0"/>
            </a:endParaRPr>
          </a:p>
          <a:p>
            <a:pPr marL="0" indent="0">
              <a:buNone/>
            </a:pPr>
            <a:endParaRPr lang="ms-MY" sz="1800" dirty="0">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794614417"/>
              </p:ext>
            </p:extLst>
          </p:nvPr>
        </p:nvGraphicFramePr>
        <p:xfrm>
          <a:off x="1774423" y="2702654"/>
          <a:ext cx="8090796" cy="1762495"/>
        </p:xfrm>
        <a:graphic>
          <a:graphicData uri="http://schemas.openxmlformats.org/drawingml/2006/table">
            <a:tbl>
              <a:tblPr firstRow="1" bandRow="1">
                <a:tableStyleId>{21E4AEA4-8DFA-4A89-87EB-49C32662AFE0}</a:tableStyleId>
              </a:tblPr>
              <a:tblGrid>
                <a:gridCol w="1348466"/>
                <a:gridCol w="1348466"/>
                <a:gridCol w="1348466"/>
                <a:gridCol w="1348466"/>
                <a:gridCol w="1348466"/>
                <a:gridCol w="1348466"/>
              </a:tblGrid>
              <a:tr h="352499">
                <a:tc rowSpan="2">
                  <a:txBody>
                    <a:bodyPr/>
                    <a:lstStyle/>
                    <a:p>
                      <a:pPr algn="ctr"/>
                      <a:r>
                        <a:rPr lang="ms-MY" sz="1600" dirty="0" smtClean="0">
                          <a:latin typeface="Times New Roman" panose="02020603050405020304" pitchFamily="18" charset="0"/>
                          <a:cs typeface="Times New Roman" panose="02020603050405020304" pitchFamily="18" charset="0"/>
                        </a:rPr>
                        <a:t>MODEL</a:t>
                      </a:r>
                      <a:endParaRPr lang="ms-MY" sz="1600" dirty="0">
                        <a:latin typeface="Times New Roman" panose="02020603050405020304" pitchFamily="18" charset="0"/>
                        <a:cs typeface="Times New Roman" panose="02020603050405020304" pitchFamily="18" charset="0"/>
                      </a:endParaRPr>
                    </a:p>
                  </a:txBody>
                  <a:tcPr/>
                </a:tc>
                <a:tc rowSpan="2">
                  <a:txBody>
                    <a:bodyPr/>
                    <a:lstStyle/>
                    <a:p>
                      <a:pPr algn="ctr"/>
                      <a:r>
                        <a:rPr lang="ms-MY" sz="1600" dirty="0" smtClean="0">
                          <a:latin typeface="Times New Roman" panose="02020603050405020304" pitchFamily="18" charset="0"/>
                          <a:cs typeface="Times New Roman" panose="02020603050405020304" pitchFamily="18" charset="0"/>
                        </a:rPr>
                        <a:t>EPOCH</a:t>
                      </a:r>
                      <a:endParaRPr lang="ms-MY" sz="1600" dirty="0">
                        <a:latin typeface="Times New Roman" panose="02020603050405020304" pitchFamily="18" charset="0"/>
                        <a:cs typeface="Times New Roman" panose="02020603050405020304" pitchFamily="18" charset="0"/>
                      </a:endParaRPr>
                    </a:p>
                  </a:txBody>
                  <a:tcPr/>
                </a:tc>
                <a:tc rowSpan="2">
                  <a:txBody>
                    <a:bodyPr/>
                    <a:lstStyle/>
                    <a:p>
                      <a:pPr algn="ctr"/>
                      <a:r>
                        <a:rPr lang="ms-MY" sz="1600" dirty="0" smtClean="0">
                          <a:latin typeface="Times New Roman" panose="02020603050405020304" pitchFamily="18" charset="0"/>
                          <a:cs typeface="Times New Roman" panose="02020603050405020304" pitchFamily="18" charset="0"/>
                        </a:rPr>
                        <a:t>LEARNING RATE</a:t>
                      </a:r>
                      <a:endParaRPr lang="ms-MY" sz="1600" dirty="0">
                        <a:latin typeface="Times New Roman" panose="02020603050405020304" pitchFamily="18" charset="0"/>
                        <a:cs typeface="Times New Roman" panose="02020603050405020304" pitchFamily="18" charset="0"/>
                      </a:endParaRPr>
                    </a:p>
                  </a:txBody>
                  <a:tcPr/>
                </a:tc>
                <a:tc gridSpan="2">
                  <a:txBody>
                    <a:bodyPr/>
                    <a:lstStyle/>
                    <a:p>
                      <a:pPr algn="ctr"/>
                      <a:r>
                        <a:rPr lang="ms-MY" sz="1600" dirty="0" smtClean="0">
                          <a:latin typeface="Times New Roman" panose="02020603050405020304" pitchFamily="18" charset="0"/>
                          <a:cs typeface="Times New Roman" panose="02020603050405020304" pitchFamily="18" charset="0"/>
                        </a:rPr>
                        <a:t>ACCURACY</a:t>
                      </a:r>
                      <a:endParaRPr lang="ms-MY" sz="1600" dirty="0">
                        <a:latin typeface="Times New Roman" panose="02020603050405020304" pitchFamily="18" charset="0"/>
                        <a:cs typeface="Times New Roman" panose="02020603050405020304" pitchFamily="18" charset="0"/>
                      </a:endParaRPr>
                    </a:p>
                  </a:txBody>
                  <a:tcPr/>
                </a:tc>
                <a:tc hMerge="1">
                  <a:txBody>
                    <a:bodyPr/>
                    <a:lstStyle/>
                    <a:p>
                      <a:endParaRPr lang="ms-MY" dirty="0"/>
                    </a:p>
                  </a:txBody>
                  <a:tcPr/>
                </a:tc>
                <a:tc rowSpan="2">
                  <a:txBody>
                    <a:bodyPr/>
                    <a:lstStyle/>
                    <a:p>
                      <a:pPr algn="ctr"/>
                      <a:r>
                        <a:rPr lang="ms-MY" sz="1600" dirty="0" smtClean="0">
                          <a:latin typeface="Times New Roman" panose="02020603050405020304" pitchFamily="18" charset="0"/>
                          <a:cs typeface="Times New Roman" panose="02020603050405020304" pitchFamily="18" charset="0"/>
                        </a:rPr>
                        <a:t>MSE</a:t>
                      </a:r>
                      <a:endParaRPr lang="ms-MY" sz="1600" dirty="0">
                        <a:latin typeface="Times New Roman" panose="02020603050405020304" pitchFamily="18" charset="0"/>
                        <a:cs typeface="Times New Roman" panose="02020603050405020304" pitchFamily="18" charset="0"/>
                      </a:endParaRPr>
                    </a:p>
                  </a:txBody>
                  <a:tcPr/>
                </a:tc>
              </a:tr>
              <a:tr h="352499">
                <a:tc vMerge="1">
                  <a:txBody>
                    <a:bodyPr/>
                    <a:lstStyle/>
                    <a:p>
                      <a:endParaRPr lang="ms-MY" dirty="0"/>
                    </a:p>
                  </a:txBody>
                  <a:tcPr/>
                </a:tc>
                <a:tc vMerge="1">
                  <a:txBody>
                    <a:bodyPr/>
                    <a:lstStyle/>
                    <a:p>
                      <a:endParaRPr lang="ms-MY" dirty="0"/>
                    </a:p>
                  </a:txBody>
                  <a:tcPr/>
                </a:tc>
                <a:tc vMerge="1">
                  <a:txBody>
                    <a:bodyPr/>
                    <a:lstStyle/>
                    <a:p>
                      <a:endParaRPr lang="ms-MY" dirty="0"/>
                    </a:p>
                  </a:txBody>
                  <a:tcPr/>
                </a:tc>
                <a:tc>
                  <a:txBody>
                    <a:bodyPr/>
                    <a:lstStyle/>
                    <a:p>
                      <a:pPr algn="ctr"/>
                      <a:r>
                        <a:rPr lang="ms-MY" sz="1600" dirty="0" smtClean="0">
                          <a:latin typeface="Times New Roman" panose="02020603050405020304" pitchFamily="18" charset="0"/>
                          <a:cs typeface="Times New Roman" panose="02020603050405020304" pitchFamily="18" charset="0"/>
                        </a:rPr>
                        <a:t>Training(%)</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Testing(%)</a:t>
                      </a:r>
                      <a:endParaRPr lang="ms-MY" sz="1600" dirty="0">
                        <a:latin typeface="Times New Roman" panose="02020603050405020304" pitchFamily="18" charset="0"/>
                        <a:cs typeface="Times New Roman" panose="02020603050405020304" pitchFamily="18" charset="0"/>
                      </a:endParaRPr>
                    </a:p>
                  </a:txBody>
                  <a:tcPr/>
                </a:tc>
                <a:tc vMerge="1">
                  <a:txBody>
                    <a:bodyPr/>
                    <a:lstStyle/>
                    <a:p>
                      <a:pPr algn="ctr"/>
                      <a:endParaRPr lang="ms-MY" sz="1600" dirty="0">
                        <a:latin typeface="Times New Roman" panose="02020603050405020304" pitchFamily="18" charset="0"/>
                        <a:cs typeface="Times New Roman" panose="02020603050405020304" pitchFamily="18" charset="0"/>
                      </a:endParaRPr>
                    </a:p>
                  </a:txBody>
                  <a:tcPr/>
                </a:tc>
              </a:tr>
              <a:tr h="352499">
                <a:tc>
                  <a:txBody>
                    <a:bodyPr/>
                    <a:lstStyle/>
                    <a:p>
                      <a:pPr algn="ctr"/>
                      <a:r>
                        <a:rPr lang="ms-MY" sz="1600" dirty="0" smtClean="0">
                          <a:latin typeface="Times New Roman" panose="02020603050405020304" pitchFamily="18" charset="0"/>
                          <a:cs typeface="Times New Roman" panose="02020603050405020304" pitchFamily="18" charset="0"/>
                        </a:rPr>
                        <a:t>1</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1000</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0.5</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72</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70</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0.192</a:t>
                      </a:r>
                      <a:endParaRPr lang="ms-MY" sz="1600" dirty="0">
                        <a:latin typeface="Times New Roman" panose="02020603050405020304" pitchFamily="18" charset="0"/>
                        <a:cs typeface="Times New Roman" panose="02020603050405020304" pitchFamily="18" charset="0"/>
                      </a:endParaRPr>
                    </a:p>
                  </a:txBody>
                  <a:tcPr/>
                </a:tc>
              </a:tr>
              <a:tr h="352499">
                <a:tc>
                  <a:txBody>
                    <a:bodyPr/>
                    <a:lstStyle/>
                    <a:p>
                      <a:pPr algn="ctr"/>
                      <a:r>
                        <a:rPr lang="ms-MY" sz="1600" dirty="0" smtClean="0">
                          <a:latin typeface="Times New Roman" panose="02020603050405020304" pitchFamily="18" charset="0"/>
                          <a:cs typeface="Times New Roman" panose="02020603050405020304" pitchFamily="18" charset="0"/>
                        </a:rPr>
                        <a:t>2</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100</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0.5</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65</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55</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0.23</a:t>
                      </a:r>
                      <a:endParaRPr lang="ms-MY" sz="1600" dirty="0">
                        <a:latin typeface="Times New Roman" panose="02020603050405020304" pitchFamily="18" charset="0"/>
                        <a:cs typeface="Times New Roman" panose="02020603050405020304" pitchFamily="18" charset="0"/>
                      </a:endParaRPr>
                    </a:p>
                  </a:txBody>
                  <a:tcPr/>
                </a:tc>
              </a:tr>
              <a:tr h="352499">
                <a:tc>
                  <a:txBody>
                    <a:bodyPr/>
                    <a:lstStyle/>
                    <a:p>
                      <a:pPr algn="ctr"/>
                      <a:r>
                        <a:rPr lang="ms-MY" sz="1600" dirty="0" smtClean="0">
                          <a:latin typeface="Times New Roman" panose="02020603050405020304" pitchFamily="18" charset="0"/>
                          <a:cs typeface="Times New Roman" panose="02020603050405020304" pitchFamily="18" charset="0"/>
                        </a:rPr>
                        <a:t>3</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1000</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0.1</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smtClean="0">
                          <a:latin typeface="Times New Roman" panose="02020603050405020304" pitchFamily="18" charset="0"/>
                          <a:cs typeface="Times New Roman" panose="02020603050405020304" pitchFamily="18" charset="0"/>
                        </a:rPr>
                        <a:t>70</a:t>
                      </a:r>
                      <a:endParaRPr lang="ms-MY" sz="160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70</a:t>
                      </a:r>
                      <a:endParaRPr lang="ms-MY" sz="1600" dirty="0">
                        <a:latin typeface="Times New Roman" panose="02020603050405020304" pitchFamily="18" charset="0"/>
                        <a:cs typeface="Times New Roman" panose="02020603050405020304" pitchFamily="18" charset="0"/>
                      </a:endParaRPr>
                    </a:p>
                  </a:txBody>
                  <a:tcPr/>
                </a:tc>
                <a:tc>
                  <a:txBody>
                    <a:bodyPr/>
                    <a:lstStyle/>
                    <a:p>
                      <a:pPr algn="ctr"/>
                      <a:r>
                        <a:rPr lang="ms-MY" sz="1600" dirty="0" smtClean="0">
                          <a:latin typeface="Times New Roman" panose="02020603050405020304" pitchFamily="18" charset="0"/>
                          <a:cs typeface="Times New Roman" panose="02020603050405020304" pitchFamily="18" charset="0"/>
                        </a:rPr>
                        <a:t>0.2</a:t>
                      </a:r>
                      <a:endParaRPr lang="ms-MY" sz="16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573565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84126"/>
          </a:xfrm>
        </p:spPr>
        <p:txBody>
          <a:bodyPr>
            <a:normAutofit/>
          </a:bodyPr>
          <a:lstStyle/>
          <a:p>
            <a:pPr algn="ctr"/>
            <a:r>
              <a:rPr lang="ms-MY" sz="3200" dirty="0" smtClean="0">
                <a:latin typeface="Times New Roman" panose="02020603050405020304" pitchFamily="18" charset="0"/>
                <a:cs typeface="Times New Roman" panose="02020603050405020304" pitchFamily="18" charset="0"/>
              </a:rPr>
              <a:t>RESULT ANALYSIS</a:t>
            </a:r>
            <a:endParaRPr lang="ms-MY"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68192"/>
            <a:ext cx="10515600" cy="4708771"/>
          </a:xfrm>
        </p:spPr>
        <p:txBody>
          <a:bodyPr/>
          <a:lstStyle/>
          <a:p>
            <a:r>
              <a:rPr lang="ms-MY" sz="2000" dirty="0" smtClean="0">
                <a:latin typeface="Times New Roman" panose="02020603050405020304" pitchFamily="18" charset="0"/>
                <a:cs typeface="Times New Roman" panose="02020603050405020304" pitchFamily="18" charset="0"/>
              </a:rPr>
              <a:t>Training accuracy –72% </a:t>
            </a:r>
          </a:p>
          <a:p>
            <a:r>
              <a:rPr lang="ms-MY" sz="2000" dirty="0" smtClean="0">
                <a:latin typeface="Times New Roman" panose="02020603050405020304" pitchFamily="18" charset="0"/>
                <a:cs typeface="Times New Roman" panose="02020603050405020304" pitchFamily="18" charset="0"/>
              </a:rPr>
              <a:t>Testing Accuracy –70%</a:t>
            </a:r>
          </a:p>
          <a:p>
            <a:r>
              <a:rPr lang="ms-MY" sz="2000" dirty="0" smtClean="0">
                <a:latin typeface="Times New Roman" panose="02020603050405020304" pitchFamily="18" charset="0"/>
                <a:cs typeface="Times New Roman" panose="02020603050405020304" pitchFamily="18" charset="0"/>
              </a:rPr>
              <a:t>Mean square error – 0.192</a:t>
            </a:r>
          </a:p>
          <a:p>
            <a:pPr marL="0" indent="0">
              <a:buNone/>
            </a:pPr>
            <a:endParaRPr lang="ms-MY" dirty="0"/>
          </a:p>
        </p:txBody>
      </p:sp>
      <p:pic>
        <p:nvPicPr>
          <p:cNvPr id="4" name="Picture 3"/>
          <p:cNvPicPr/>
          <p:nvPr/>
        </p:nvPicPr>
        <p:blipFill>
          <a:blip r:embed="rId2"/>
          <a:stretch>
            <a:fillRect/>
          </a:stretch>
        </p:blipFill>
        <p:spPr>
          <a:xfrm>
            <a:off x="838200" y="3272871"/>
            <a:ext cx="4876397" cy="2633636"/>
          </a:xfrm>
          <a:prstGeom prst="rect">
            <a:avLst/>
          </a:prstGeom>
        </p:spPr>
      </p:pic>
      <p:pic>
        <p:nvPicPr>
          <p:cNvPr id="5" name="Picture 4"/>
          <p:cNvPicPr/>
          <p:nvPr/>
        </p:nvPicPr>
        <p:blipFill>
          <a:blip r:embed="rId3">
            <a:extLst>
              <a:ext uri="{28A0092B-C50C-407E-A947-70E740481C1C}">
                <a14:useLocalDpi xmlns:a14="http://schemas.microsoft.com/office/drawing/2010/main" val="0"/>
              </a:ext>
            </a:extLst>
          </a:blip>
          <a:stretch>
            <a:fillRect/>
          </a:stretch>
        </p:blipFill>
        <p:spPr>
          <a:xfrm>
            <a:off x="6860416" y="3272871"/>
            <a:ext cx="4493384" cy="2633636"/>
          </a:xfrm>
          <a:prstGeom prst="rect">
            <a:avLst/>
          </a:prstGeom>
        </p:spPr>
      </p:pic>
    </p:spTree>
    <p:extLst>
      <p:ext uri="{BB962C8B-B14F-4D97-AF65-F5344CB8AC3E}">
        <p14:creationId xmlns:p14="http://schemas.microsoft.com/office/powerpoint/2010/main" val="41990910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5033"/>
          </a:xfrm>
        </p:spPr>
        <p:txBody>
          <a:bodyPr>
            <a:normAutofit/>
          </a:bodyPr>
          <a:lstStyle/>
          <a:p>
            <a:pPr algn="ctr"/>
            <a:r>
              <a:rPr lang="ms-MY" sz="3200" dirty="0" smtClean="0">
                <a:latin typeface="Times New Roman" panose="02020603050405020304" pitchFamily="18" charset="0"/>
                <a:cs typeface="Times New Roman" panose="02020603050405020304" pitchFamily="18" charset="0"/>
              </a:rPr>
              <a:t>PROTOTYPE RESULT</a:t>
            </a:r>
            <a:endParaRPr lang="ms-MY" sz="3200"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stretch>
            <a:fillRect/>
          </a:stretch>
        </p:blipFill>
        <p:spPr>
          <a:xfrm>
            <a:off x="1512433" y="1056694"/>
            <a:ext cx="9167133" cy="5442695"/>
          </a:xfrm>
          <a:prstGeom prst="rect">
            <a:avLst/>
          </a:prstGeom>
        </p:spPr>
      </p:pic>
    </p:spTree>
    <p:extLst>
      <p:ext uri="{BB962C8B-B14F-4D97-AF65-F5344CB8AC3E}">
        <p14:creationId xmlns:p14="http://schemas.microsoft.com/office/powerpoint/2010/main" val="38000325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ms-MY" sz="3200" dirty="0" smtClean="0">
                <a:latin typeface="Times New Roman" panose="02020603050405020304" pitchFamily="18" charset="0"/>
                <a:cs typeface="Times New Roman" panose="02020603050405020304" pitchFamily="18" charset="0"/>
              </a:rPr>
              <a:t>PROJECT TESTING &amp; EVALUATION</a:t>
            </a:r>
            <a:endParaRPr lang="ms-MY"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690688"/>
            <a:ext cx="10515600" cy="4486275"/>
          </a:xfrm>
        </p:spPr>
        <p:txBody>
          <a:bodyPr/>
          <a:lstStyle/>
          <a:p>
            <a:pPr marL="0" indent="0">
              <a:lnSpc>
                <a:spcPct val="150000"/>
              </a:lnSpc>
              <a:buNone/>
            </a:pPr>
            <a:r>
              <a:rPr lang="ms-MY" sz="2000" dirty="0" smtClean="0">
                <a:latin typeface="Times New Roman" panose="02020603050405020304" pitchFamily="18" charset="0"/>
                <a:cs typeface="Times New Roman" panose="02020603050405020304" pitchFamily="18" charset="0"/>
              </a:rPr>
              <a:t>Functionality test</a:t>
            </a:r>
          </a:p>
          <a:p>
            <a:pPr>
              <a:lnSpc>
                <a:spcPct val="150000"/>
              </a:lnSpc>
            </a:pPr>
            <a:r>
              <a:rPr lang="ms-MY" sz="2000" dirty="0" smtClean="0">
                <a:latin typeface="Times New Roman" panose="02020603050405020304" pitchFamily="18" charset="0"/>
                <a:cs typeface="Times New Roman" panose="02020603050405020304" pitchFamily="18" charset="0"/>
              </a:rPr>
              <a:t>All button is successfully function.</a:t>
            </a:r>
          </a:p>
          <a:p>
            <a:pPr>
              <a:lnSpc>
                <a:spcPct val="150000"/>
              </a:lnSpc>
            </a:pPr>
            <a:r>
              <a:rPr lang="ms-MY" sz="2000" dirty="0" smtClean="0">
                <a:latin typeface="Times New Roman" panose="02020603050405020304" pitchFamily="18" charset="0"/>
                <a:cs typeface="Times New Roman" panose="02020603050405020304" pitchFamily="18" charset="0"/>
              </a:rPr>
              <a:t>The system can classify the type of skin cancer.</a:t>
            </a:r>
          </a:p>
          <a:p>
            <a:pPr>
              <a:lnSpc>
                <a:spcPct val="150000"/>
              </a:lnSpc>
            </a:pPr>
            <a:r>
              <a:rPr lang="ms-MY" sz="2000" dirty="0" smtClean="0">
                <a:latin typeface="Times New Roman" panose="02020603050405020304" pitchFamily="18" charset="0"/>
                <a:cs typeface="Times New Roman" panose="02020603050405020304" pitchFamily="18" charset="0"/>
              </a:rPr>
              <a:t>The image can be upload.</a:t>
            </a:r>
          </a:p>
          <a:p>
            <a:pPr>
              <a:lnSpc>
                <a:spcPct val="150000"/>
              </a:lnSpc>
            </a:pPr>
            <a:r>
              <a:rPr lang="ms-MY" sz="2000" dirty="0" smtClean="0">
                <a:latin typeface="Times New Roman" panose="02020603050405020304" pitchFamily="18" charset="0"/>
                <a:cs typeface="Times New Roman" panose="02020603050405020304" pitchFamily="18" charset="0"/>
              </a:rPr>
              <a:t>Easy to use.</a:t>
            </a:r>
          </a:p>
          <a:p>
            <a:endParaRPr lang="ms-MY" sz="2400" dirty="0" smtClean="0">
              <a:latin typeface="Times New Roman" panose="02020603050405020304" pitchFamily="18" charset="0"/>
              <a:cs typeface="Times New Roman" panose="02020603050405020304" pitchFamily="18" charset="0"/>
            </a:endParaRPr>
          </a:p>
          <a:p>
            <a:endParaRPr lang="ms-MY" sz="2400" dirty="0" smtClean="0">
              <a:latin typeface="Times New Roman" panose="02020603050405020304" pitchFamily="18" charset="0"/>
              <a:cs typeface="Times New Roman" panose="02020603050405020304" pitchFamily="18" charset="0"/>
            </a:endParaRPr>
          </a:p>
          <a:p>
            <a:endParaRPr lang="ms-MY" dirty="0"/>
          </a:p>
        </p:txBody>
      </p:sp>
    </p:spTree>
    <p:extLst>
      <p:ext uri="{BB962C8B-B14F-4D97-AF65-F5344CB8AC3E}">
        <p14:creationId xmlns:p14="http://schemas.microsoft.com/office/powerpoint/2010/main" val="39247663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ms-MY" sz="3200" dirty="0" smtClean="0">
                <a:latin typeface="Times New Roman" panose="02020603050405020304" pitchFamily="18" charset="0"/>
                <a:cs typeface="Times New Roman" panose="02020603050405020304" pitchFamily="18" charset="0"/>
              </a:rPr>
              <a:t>CONCLUSION</a:t>
            </a:r>
            <a:endParaRPr lang="ms-MY"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81070"/>
            <a:ext cx="10515600" cy="4695893"/>
          </a:xfrm>
        </p:spPr>
        <p:txBody>
          <a:bodyPr>
            <a:normAutofit/>
          </a:bodyPr>
          <a:lstStyle/>
          <a:p>
            <a:pPr algn="just">
              <a:lnSpc>
                <a:spcPct val="150000"/>
              </a:lnSpc>
            </a:pPr>
            <a:r>
              <a:rPr lang="en-US" sz="2000" dirty="0">
                <a:latin typeface="Times New Roman" panose="02020603050405020304" pitchFamily="18" charset="0"/>
                <a:cs typeface="Times New Roman" panose="02020603050405020304" pitchFamily="18" charset="0"/>
              </a:rPr>
              <a:t>The objective of the system has been achieved which is the symptom of skin cancer has been identified. </a:t>
            </a:r>
            <a:endParaRPr lang="en-US" sz="2000" dirty="0" smtClean="0">
              <a:latin typeface="Times New Roman" panose="02020603050405020304" pitchFamily="18" charset="0"/>
              <a:cs typeface="Times New Roman" panose="02020603050405020304" pitchFamily="18" charset="0"/>
            </a:endParaRPr>
          </a:p>
          <a:p>
            <a:pPr algn="just">
              <a:lnSpc>
                <a:spcPct val="150000"/>
              </a:lnSpc>
            </a:pPr>
            <a:r>
              <a:rPr lang="en-US" sz="2000" dirty="0" smtClean="0">
                <a:latin typeface="Times New Roman" panose="02020603050405020304" pitchFamily="18" charset="0"/>
                <a:cs typeface="Times New Roman" panose="02020603050405020304" pitchFamily="18" charset="0"/>
              </a:rPr>
              <a:t>Next</a:t>
            </a:r>
            <a:r>
              <a:rPr lang="en-US" sz="2000" dirty="0">
                <a:latin typeface="Times New Roman" panose="02020603050405020304" pitchFamily="18" charset="0"/>
                <a:cs typeface="Times New Roman" panose="02020603050405020304" pitchFamily="18" charset="0"/>
              </a:rPr>
              <a:t>, the skin cancer classification system using Artificial Neural Network has been develop successfully. </a:t>
            </a:r>
            <a:endParaRPr lang="en-US" sz="2000" dirty="0" smtClean="0">
              <a:latin typeface="Times New Roman" panose="02020603050405020304" pitchFamily="18" charset="0"/>
              <a:cs typeface="Times New Roman" panose="02020603050405020304" pitchFamily="18" charset="0"/>
            </a:endParaRPr>
          </a:p>
          <a:p>
            <a:pPr algn="just">
              <a:lnSpc>
                <a:spcPct val="150000"/>
              </a:lnSpc>
            </a:pP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functionality of classification system also has been evaluated, but still, it still has to do an enhancement and improvement of this system for future work.</a:t>
            </a:r>
          </a:p>
          <a:p>
            <a:endParaRPr lang="ms-MY" sz="2000" dirty="0"/>
          </a:p>
        </p:txBody>
      </p:sp>
    </p:spTree>
    <p:extLst>
      <p:ext uri="{BB962C8B-B14F-4D97-AF65-F5344CB8AC3E}">
        <p14:creationId xmlns:p14="http://schemas.microsoft.com/office/powerpoint/2010/main" val="36168924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290" y="309092"/>
            <a:ext cx="10515600" cy="814925"/>
          </a:xfrm>
        </p:spPr>
        <p:txBody>
          <a:bodyPr>
            <a:normAutofit/>
          </a:bodyPr>
          <a:lstStyle/>
          <a:p>
            <a:pPr algn="ctr"/>
            <a:r>
              <a:rPr lang="ms-MY" sz="3200" dirty="0" smtClean="0">
                <a:latin typeface="Times New Roman" panose="02020603050405020304" pitchFamily="18" charset="0"/>
                <a:cs typeface="Times New Roman" panose="02020603050405020304" pitchFamily="18" charset="0"/>
              </a:rPr>
              <a:t>REFERENCES</a:t>
            </a:r>
            <a:endParaRPr lang="ms-MY"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12443" y="1124017"/>
            <a:ext cx="10515600" cy="5505718"/>
          </a:xfrm>
        </p:spPr>
        <p:txBody>
          <a:bodyPr>
            <a:noAutofit/>
          </a:bodyPr>
          <a:lstStyle/>
          <a:p>
            <a:pPr marL="0" indent="0">
              <a:buNone/>
            </a:pPr>
            <a:r>
              <a:rPr lang="ms-MY" sz="1600" dirty="0">
                <a:latin typeface="Times New Roman" panose="02020603050405020304" pitchFamily="18" charset="0"/>
                <a:cs typeface="Times New Roman" panose="02020603050405020304" pitchFamily="18" charset="0"/>
              </a:rPr>
              <a:t>Al Abbadi, N. K., Dahir, N. S., AL-Dhalimi, M. A., &amp; Restom, H. (2010). Psoriasis detection using skin color and texture features. Journal of Computer Science, 6(6), 648–652. https://doi.org/10.3844/jcssp.2010.648.652</a:t>
            </a:r>
          </a:p>
          <a:p>
            <a:pPr marL="0" indent="0">
              <a:buNone/>
            </a:pPr>
            <a:r>
              <a:rPr lang="ms-MY" sz="1600" dirty="0">
                <a:latin typeface="Times New Roman" panose="02020603050405020304" pitchFamily="18" charset="0"/>
                <a:cs typeface="Times New Roman" panose="02020603050405020304" pitchFamily="18" charset="0"/>
              </a:rPr>
              <a:t>Alom, Z., Yakopcic, C., Taha, T. M., &amp; Asari, V. K. (n.d.). Breast Cancer Classification from Histopathological Images with Inception Recurrent Residual Convolutional Neural Network.</a:t>
            </a:r>
          </a:p>
          <a:p>
            <a:pPr marL="0" indent="0">
              <a:buNone/>
            </a:pPr>
            <a:r>
              <a:rPr lang="ms-MY" sz="1600" dirty="0">
                <a:latin typeface="Times New Roman" panose="02020603050405020304" pitchFamily="18" charset="0"/>
                <a:cs typeface="Times New Roman" panose="02020603050405020304" pitchFamily="18" charset="0"/>
              </a:rPr>
              <a:t>Antony, A., Ramesh, A., Sojan, A., Mathews, B., &amp; Varghese, T. A. (2016). Skin Cancer Detection Using Artificial Neural Networking. 4(4), 305–308. https://doi.org/10.17148/IJIREEICE.2016.4476</a:t>
            </a:r>
          </a:p>
          <a:p>
            <a:pPr marL="0" indent="0">
              <a:buNone/>
            </a:pPr>
            <a:r>
              <a:rPr lang="ms-MY" sz="1600" dirty="0">
                <a:latin typeface="Times New Roman" panose="02020603050405020304" pitchFamily="18" charset="0"/>
                <a:cs typeface="Times New Roman" panose="02020603050405020304" pitchFamily="18" charset="0"/>
              </a:rPr>
              <a:t>Azura, A. (n.d.). Is skin cancer common in Malr. Retrieved from https://www.thestar.com.my/lifestyle/health/2015/02/08/is-skin-cancer-common-in-malaysia/</a:t>
            </a:r>
          </a:p>
          <a:p>
            <a:pPr marL="0" indent="0">
              <a:buNone/>
            </a:pPr>
            <a:r>
              <a:rPr lang="ms-MY" sz="1600" dirty="0">
                <a:latin typeface="Times New Roman" panose="02020603050405020304" pitchFamily="18" charset="0"/>
                <a:cs typeface="Times New Roman" panose="02020603050405020304" pitchFamily="18" charset="0"/>
              </a:rPr>
              <a:t>Cell, S., Cancer, S., Cell, S., &amp; Cancers, S. (n.d.). Basal and Squamous Cell Skin Cancer Early Detection , Diagnosis , and Staging Can Basal and Squamous Cell Skin Cancers Be Found Early ? 1–14.</a:t>
            </a:r>
          </a:p>
          <a:p>
            <a:pPr marL="0" indent="0">
              <a:buNone/>
            </a:pPr>
            <a:r>
              <a:rPr lang="ms-MY" sz="1600" dirty="0">
                <a:latin typeface="Times New Roman" panose="02020603050405020304" pitchFamily="18" charset="0"/>
                <a:cs typeface="Times New Roman" panose="02020603050405020304" pitchFamily="18" charset="0"/>
              </a:rPr>
              <a:t>Clinical, N., Guidelines, P., &amp; Guidelines, N. (2013). Squamous cell skin cancer. NCCN Guidelines. Retrieved from https://www.nlm.nih.gov/medlineplus/ency/article/000829.htm</a:t>
            </a:r>
          </a:p>
          <a:p>
            <a:pPr marL="0" indent="0">
              <a:buNone/>
            </a:pPr>
            <a:r>
              <a:rPr lang="ms-MY" sz="1600" dirty="0">
                <a:latin typeface="Times New Roman" panose="02020603050405020304" pitchFamily="18" charset="0"/>
                <a:cs typeface="Times New Roman" panose="02020603050405020304" pitchFamily="18" charset="0"/>
              </a:rPr>
              <a:t>Devi, M. S., Sruthi, A. N., &amp; Balamurugan, P. (2018). Artificial neural network classification-based skin cancer detection. 7, 591–593.</a:t>
            </a:r>
          </a:p>
          <a:p>
            <a:pPr marL="0" indent="0">
              <a:buNone/>
            </a:pPr>
            <a:r>
              <a:rPr lang="ms-MY" sz="1600" dirty="0">
                <a:latin typeface="Times New Roman" panose="02020603050405020304" pitchFamily="18" charset="0"/>
                <a:cs typeface="Times New Roman" panose="02020603050405020304" pitchFamily="18" charset="0"/>
              </a:rPr>
              <a:t>Gustafson, E., Pacheco, J., Wehbe, F., Silverberg, J., &amp; Thompson, W. (2017). A Machine Learning Algorithm for Identifying Atopic Dermatitis in Adults from Electronic Health Records. Proceedings - 2017 IEEE International Conference on Healthcare Informatics, ICHI 2017, 83–90. </a:t>
            </a:r>
            <a:r>
              <a:rPr lang="ms-MY" sz="1600" dirty="0">
                <a:latin typeface="Times New Roman" panose="02020603050405020304" pitchFamily="18" charset="0"/>
                <a:cs typeface="Times New Roman" panose="02020603050405020304" pitchFamily="18" charset="0"/>
                <a:hlinkClick r:id="rId2"/>
              </a:rPr>
              <a:t>https://</a:t>
            </a:r>
            <a:r>
              <a:rPr lang="ms-MY" sz="1600" dirty="0" smtClean="0">
                <a:latin typeface="Times New Roman" panose="02020603050405020304" pitchFamily="18" charset="0"/>
                <a:cs typeface="Times New Roman" panose="02020603050405020304" pitchFamily="18" charset="0"/>
                <a:hlinkClick r:id="rId2"/>
              </a:rPr>
              <a:t>doi.org/10.1109/ICHI.2017.31</a:t>
            </a:r>
            <a:endParaRPr lang="ms-MY" sz="1600" dirty="0" smtClean="0">
              <a:latin typeface="Times New Roman" panose="02020603050405020304" pitchFamily="18" charset="0"/>
              <a:cs typeface="Times New Roman" panose="02020603050405020304" pitchFamily="18" charset="0"/>
            </a:endParaRPr>
          </a:p>
          <a:p>
            <a:pPr marL="0" indent="0">
              <a:buNone/>
            </a:pPr>
            <a:r>
              <a:rPr lang="ms-MY" sz="1600" dirty="0">
                <a:latin typeface="Times New Roman" panose="02020603050405020304" pitchFamily="18" charset="0"/>
                <a:cs typeface="Times New Roman" panose="02020603050405020304" pitchFamily="18" charset="0"/>
              </a:rPr>
              <a:t>Ishwarya, M., Sudha, J., &amp; Ph, D. (2019).  Prediction of Skin Cancer Using Morphological Neural Network Analysis. 842–854. https://doi.org/10.15680/IJIRSET.2019.0802032</a:t>
            </a:r>
          </a:p>
          <a:p>
            <a:pPr marL="0" indent="0">
              <a:buNone/>
            </a:pPr>
            <a:endParaRPr lang="ms-MY" sz="1600" dirty="0">
              <a:latin typeface="Times New Roman" panose="02020603050405020304" pitchFamily="18" charset="0"/>
              <a:cs typeface="Times New Roman" panose="02020603050405020304" pitchFamily="18" charset="0"/>
            </a:endParaRPr>
          </a:p>
          <a:p>
            <a:pPr marL="0" indent="0">
              <a:buNone/>
            </a:pPr>
            <a:endParaRPr lang="ms-MY" sz="1600" dirty="0">
              <a:latin typeface="Times New Roman" panose="02020603050405020304" pitchFamily="18" charset="0"/>
              <a:cs typeface="Times New Roman" panose="02020603050405020304" pitchFamily="18" charset="0"/>
            </a:endParaRPr>
          </a:p>
          <a:p>
            <a:pPr marL="0" indent="0">
              <a:buNone/>
            </a:pPr>
            <a:endParaRPr lang="ms-MY" sz="1600" dirty="0">
              <a:latin typeface="Times New Roman" panose="02020603050405020304" pitchFamily="18" charset="0"/>
              <a:cs typeface="Times New Roman" panose="02020603050405020304" pitchFamily="18" charset="0"/>
            </a:endParaRPr>
          </a:p>
          <a:p>
            <a:pPr marL="0" indent="0">
              <a:buNone/>
            </a:pPr>
            <a:endParaRPr lang="ms-MY"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65177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6670"/>
            <a:ext cx="10515600" cy="5610293"/>
          </a:xfrm>
        </p:spPr>
        <p:txBody>
          <a:bodyPr>
            <a:noAutofit/>
          </a:bodyPr>
          <a:lstStyle/>
          <a:p>
            <a:pPr marL="0" indent="0">
              <a:buNone/>
            </a:pPr>
            <a:r>
              <a:rPr lang="ms-MY" sz="1600" dirty="0" smtClean="0">
                <a:latin typeface="Times New Roman" panose="02020603050405020304" pitchFamily="18" charset="0"/>
                <a:cs typeface="Times New Roman" panose="02020603050405020304" pitchFamily="18" charset="0"/>
              </a:rPr>
              <a:t>Jain</a:t>
            </a:r>
            <a:r>
              <a:rPr lang="ms-MY" sz="1600" dirty="0">
                <a:latin typeface="Times New Roman" panose="02020603050405020304" pitchFamily="18" charset="0"/>
                <a:cs typeface="Times New Roman" panose="02020603050405020304" pitchFamily="18" charset="0"/>
              </a:rPr>
              <a:t>, S., &amp; Pise, N. (2015). Computer aided Melanoma skin cancer detection using Image Processing. Procedia - Procedia Computer Science, 48(Iccc), 735–740. https://doi.org/10.1016/j.procs.2015.04.209</a:t>
            </a:r>
          </a:p>
          <a:p>
            <a:pPr marL="0" indent="0">
              <a:buNone/>
            </a:pPr>
            <a:r>
              <a:rPr lang="ms-MY" sz="1600" dirty="0">
                <a:latin typeface="Times New Roman" panose="02020603050405020304" pitchFamily="18" charset="0"/>
                <a:cs typeface="Times New Roman" panose="02020603050405020304" pitchFamily="18" charset="0"/>
              </a:rPr>
              <a:t>Masood, A., &amp; Al-jumaily, A. A. (2013). Computer Aided Diagnostic Support System for Skin Cancer : A Review of Techniques and Algorithms. 2013.</a:t>
            </a:r>
          </a:p>
          <a:p>
            <a:pPr marL="0" indent="0">
              <a:buNone/>
            </a:pPr>
            <a:r>
              <a:rPr lang="ms-MY" sz="1600" dirty="0">
                <a:latin typeface="Times New Roman" panose="02020603050405020304" pitchFamily="18" charset="0"/>
                <a:cs typeface="Times New Roman" panose="02020603050405020304" pitchFamily="18" charset="0"/>
              </a:rPr>
              <a:t>Meenakshi, M. M., &amp; Natarajan, S. (2019). Melanoma Skin Cancer Detection using Image Processing and Machine Learning. 7(10), 1–5.</a:t>
            </a:r>
          </a:p>
          <a:p>
            <a:pPr marL="0" indent="0">
              <a:buNone/>
            </a:pPr>
            <a:r>
              <a:rPr lang="ms-MY" sz="1600" dirty="0">
                <a:latin typeface="Times New Roman" panose="02020603050405020304" pitchFamily="18" charset="0"/>
                <a:cs typeface="Times New Roman" panose="02020603050405020304" pitchFamily="18" charset="0"/>
              </a:rPr>
              <a:t>Mehdy, M. M., Ng, P. Y., Shair, E. F., Saleh, N. I., &amp; Gomes, C. (2017). Artificial Neural Networks in Image Processing for Early Detection of Breast Cancer. 2017.</a:t>
            </a:r>
          </a:p>
          <a:p>
            <a:pPr marL="0" indent="0">
              <a:buNone/>
            </a:pPr>
            <a:r>
              <a:rPr lang="ms-MY" sz="1600" dirty="0">
                <a:latin typeface="Times New Roman" panose="02020603050405020304" pitchFamily="18" charset="0"/>
                <a:cs typeface="Times New Roman" panose="02020603050405020304" pitchFamily="18" charset="0"/>
              </a:rPr>
              <a:t>Olatunji, S. O., &amp; Arif, H. (2013). IDENTIFICATION OF ERYTHEMATO-SQUAMOUS SKIN DISEASES USING EXTREME LEARNING MACHINE AND ARTIFICIAL NEURAL NETWORK. 6956(October). https://doi.org/10.21917/ijsc.2013.0090</a:t>
            </a:r>
          </a:p>
          <a:p>
            <a:pPr marL="0" indent="0">
              <a:buNone/>
            </a:pPr>
            <a:r>
              <a:rPr lang="ms-MY" sz="1600" dirty="0">
                <a:latin typeface="Times New Roman" panose="02020603050405020304" pitchFamily="18" charset="0"/>
                <a:cs typeface="Times New Roman" panose="02020603050405020304" pitchFamily="18" charset="0"/>
              </a:rPr>
              <a:t>Paliwal, N. (2016). Skin Cancer Segmentation , Detection And Classification Using Hybrid Image Processing Technique. (4), 71–73.</a:t>
            </a:r>
          </a:p>
          <a:p>
            <a:pPr marL="0" indent="0">
              <a:buNone/>
            </a:pPr>
            <a:r>
              <a:rPr lang="ms-MY" sz="1600" dirty="0">
                <a:latin typeface="Times New Roman" panose="02020603050405020304" pitchFamily="18" charset="0"/>
                <a:cs typeface="Times New Roman" panose="02020603050405020304" pitchFamily="18" charset="0"/>
              </a:rPr>
              <a:t>Tests, D., &amp; Diabetes, F. O. R. (2015). 2 . Classification and Diagnosis of Diabetes. 38(January), 8–16. https://doi.org/10.2337/dc15-S005</a:t>
            </a:r>
          </a:p>
          <a:p>
            <a:pPr marL="0" indent="0">
              <a:buNone/>
            </a:pPr>
            <a:r>
              <a:rPr lang="ms-MY" sz="1600" dirty="0">
                <a:latin typeface="Times New Roman" panose="02020603050405020304" pitchFamily="18" charset="0"/>
                <a:cs typeface="Times New Roman" panose="02020603050405020304" pitchFamily="18" charset="0"/>
              </a:rPr>
              <a:t>Übeylı, E. D., &amp; Güler, İ. (2005). Automatic detection of erythemato-squamous diseases using adaptive neuro-fuzzy inference systems. Computers in Biology and Medicine, 35(5), 421–433. https://doi.org/10.1016/J.COMPBIOMED.2004.03.003</a:t>
            </a:r>
          </a:p>
          <a:p>
            <a:pPr marL="0" indent="0">
              <a:buNone/>
            </a:pPr>
            <a:r>
              <a:rPr lang="ms-MY" sz="1600" dirty="0">
                <a:latin typeface="Times New Roman" panose="02020603050405020304" pitchFamily="18" charset="0"/>
                <a:cs typeface="Times New Roman" panose="02020603050405020304" pitchFamily="18" charset="0"/>
              </a:rPr>
              <a:t>Yogesh, B. (2017). EARLY DIAGNOSIS OF SKIN CANCER USING ARTIFICIAL NEURAL. 5, 1–7.</a:t>
            </a:r>
          </a:p>
          <a:p>
            <a:pPr marL="0" indent="0">
              <a:buNone/>
            </a:pPr>
            <a:r>
              <a:rPr lang="ms-MY" sz="1600" dirty="0">
                <a:latin typeface="Times New Roman" panose="02020603050405020304" pitchFamily="18" charset="0"/>
                <a:cs typeface="Times New Roman" panose="02020603050405020304" pitchFamily="18" charset="0"/>
              </a:rPr>
              <a:t>Zakareya, M., &amp; Alam, M. B. (2018). Classification of Cancerous Skin using Artificial Neural Network Classifier. 181(22), 21–25.</a:t>
            </a:r>
          </a:p>
          <a:p>
            <a:pPr marL="0" indent="0" algn="ctr">
              <a:buNone/>
            </a:pPr>
            <a:endParaRPr lang="ms-MY" sz="1600" b="1" dirty="0" smtClean="0"/>
          </a:p>
        </p:txBody>
      </p:sp>
    </p:spTree>
    <p:extLst>
      <p:ext uri="{BB962C8B-B14F-4D97-AF65-F5344CB8AC3E}">
        <p14:creationId xmlns:p14="http://schemas.microsoft.com/office/powerpoint/2010/main" val="31314282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19731"/>
          </a:xfrm>
        </p:spPr>
        <p:txBody>
          <a:bodyPr>
            <a:normAutofit/>
          </a:bodyPr>
          <a:lstStyle/>
          <a:p>
            <a:pPr algn="ctr"/>
            <a:r>
              <a:rPr lang="ms-MY" sz="3200" dirty="0" smtClean="0">
                <a:latin typeface="Times New Roman" panose="02020603050405020304" pitchFamily="18" charset="0"/>
                <a:cs typeface="Times New Roman" panose="02020603050405020304" pitchFamily="18" charset="0"/>
              </a:rPr>
              <a:t>PROBLEM STATEMENT</a:t>
            </a:r>
            <a:endParaRPr lang="ms-MY" sz="3200" dirty="0">
              <a:latin typeface="Times New Roman" panose="02020603050405020304" pitchFamily="18" charset="0"/>
              <a:cs typeface="Times New Roman" panose="0202060305040502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80393375"/>
              </p:ext>
            </p:extLst>
          </p:nvPr>
        </p:nvGraphicFramePr>
        <p:xfrm>
          <a:off x="645459" y="1452136"/>
          <a:ext cx="11430000" cy="4333054"/>
        </p:xfrm>
        <a:graphic>
          <a:graphicData uri="http://schemas.openxmlformats.org/drawingml/2006/table">
            <a:tbl>
              <a:tblPr firstRow="1" bandRow="1">
                <a:tableStyleId>{5940675A-B579-460E-94D1-54222C63F5DA}</a:tableStyleId>
              </a:tblPr>
              <a:tblGrid>
                <a:gridCol w="5715000"/>
                <a:gridCol w="5715000"/>
              </a:tblGrid>
              <a:tr h="492574">
                <a:tc>
                  <a:txBody>
                    <a:bodyPr/>
                    <a:lstStyle/>
                    <a:p>
                      <a:r>
                        <a:rPr lang="ms-MY" sz="1600" dirty="0" smtClean="0">
                          <a:latin typeface="Times New Roman" panose="02020603050405020304" pitchFamily="18" charset="0"/>
                          <a:cs typeface="Times New Roman" panose="02020603050405020304" pitchFamily="18" charset="0"/>
                        </a:rPr>
                        <a:t>PROBLEM</a:t>
                      </a:r>
                      <a:r>
                        <a:rPr lang="ms-MY" sz="1600" baseline="0" dirty="0" smtClean="0">
                          <a:latin typeface="Times New Roman" panose="02020603050405020304" pitchFamily="18" charset="0"/>
                          <a:cs typeface="Times New Roman" panose="02020603050405020304" pitchFamily="18" charset="0"/>
                        </a:rPr>
                        <a:t> STATEMENT</a:t>
                      </a:r>
                      <a:endParaRPr lang="ms-MY" sz="1600" dirty="0">
                        <a:latin typeface="Times New Roman" panose="02020603050405020304" pitchFamily="18" charset="0"/>
                        <a:cs typeface="Times New Roman" panose="02020603050405020304" pitchFamily="18" charset="0"/>
                      </a:endParaRPr>
                    </a:p>
                  </a:txBody>
                  <a:tcPr/>
                </a:tc>
                <a:tc>
                  <a:txBody>
                    <a:bodyPr/>
                    <a:lstStyle/>
                    <a:p>
                      <a:r>
                        <a:rPr lang="ms-MY" sz="1600" dirty="0" smtClean="0">
                          <a:latin typeface="Times New Roman" panose="02020603050405020304" pitchFamily="18" charset="0"/>
                          <a:cs typeface="Times New Roman" panose="02020603050405020304" pitchFamily="18" charset="0"/>
                        </a:rPr>
                        <a:t>SOLUTION</a:t>
                      </a:r>
                      <a:endParaRPr lang="ms-MY" sz="1600" dirty="0">
                        <a:latin typeface="Times New Roman" panose="02020603050405020304" pitchFamily="18" charset="0"/>
                        <a:cs typeface="Times New Roman" panose="02020603050405020304" pitchFamily="18" charset="0"/>
                      </a:endParaRPr>
                    </a:p>
                  </a:txBody>
                  <a:tcPr/>
                </a:tc>
              </a:tr>
              <a:tr h="863944">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ms-MY" sz="1600" dirty="0" smtClean="0">
                          <a:latin typeface="Times New Roman" panose="02020603050405020304" pitchFamily="18" charset="0"/>
                          <a:cs typeface="Times New Roman" panose="02020603050405020304" pitchFamily="18" charset="0"/>
                        </a:rPr>
                        <a:t>The World Health Organisation (WHO) has reported that the incidence of both keratinocyte carcinoma and melanoma skin cancer has been increasing over the past decades.</a:t>
                      </a:r>
                      <a:r>
                        <a:rPr lang="ms-MY" sz="1600" baseline="0" dirty="0" smtClean="0">
                          <a:latin typeface="Times New Roman" panose="02020603050405020304" pitchFamily="18" charset="0"/>
                          <a:cs typeface="Times New Roman" panose="02020603050405020304" pitchFamily="18" charset="0"/>
                        </a:rPr>
                        <a:t> </a:t>
                      </a:r>
                      <a:r>
                        <a:rPr lang="ms-MY" sz="1600" kern="1200" dirty="0" smtClean="0">
                          <a:solidFill>
                            <a:schemeClr val="tx1"/>
                          </a:solidFill>
                          <a:effectLst/>
                          <a:latin typeface="Times New Roman" panose="02020603050405020304" pitchFamily="18" charset="0"/>
                          <a:ea typeface="+mn-ea"/>
                          <a:cs typeface="Times New Roman" panose="02020603050405020304" pitchFamily="18" charset="0"/>
                        </a:rPr>
                        <a:t>Peoples just ignore this even they notice there is something unusual with their skin. They</a:t>
                      </a:r>
                      <a:r>
                        <a:rPr lang="ms-MY" sz="1600" kern="1200" baseline="0" dirty="0" smtClean="0">
                          <a:solidFill>
                            <a:schemeClr val="tx1"/>
                          </a:solidFill>
                          <a:effectLst/>
                          <a:latin typeface="Times New Roman" panose="02020603050405020304" pitchFamily="18" charset="0"/>
                          <a:ea typeface="+mn-ea"/>
                          <a:cs typeface="Times New Roman" panose="02020603050405020304" pitchFamily="18" charset="0"/>
                        </a:rPr>
                        <a:t> also does not know the type of skin cancer they face even they notice it.</a:t>
                      </a:r>
                      <a:endParaRPr lang="ms-MY" sz="1600" dirty="0">
                        <a:latin typeface="Times New Roman" panose="02020603050405020304" pitchFamily="18" charset="0"/>
                        <a:cs typeface="Times New Roman" panose="02020603050405020304" pitchFamily="18" charset="0"/>
                      </a:endParaRPr>
                    </a:p>
                  </a:txBody>
                  <a:tcPr/>
                </a:tc>
                <a:tc>
                  <a:txBody>
                    <a:bodyPr/>
                    <a:lstStyle/>
                    <a:p>
                      <a:pPr>
                        <a:lnSpc>
                          <a:spcPct val="150000"/>
                        </a:lnSpc>
                      </a:pPr>
                      <a:r>
                        <a:rPr lang="ms-MY" sz="1600" dirty="0" smtClean="0">
                          <a:latin typeface="Times New Roman" panose="02020603050405020304" pitchFamily="18" charset="0"/>
                          <a:cs typeface="Times New Roman" panose="02020603050405020304" pitchFamily="18" charset="0"/>
                        </a:rPr>
                        <a:t>That’s why this system</a:t>
                      </a:r>
                      <a:r>
                        <a:rPr lang="ms-MY" sz="1600" baseline="0" dirty="0" smtClean="0">
                          <a:latin typeface="Times New Roman" panose="02020603050405020304" pitchFamily="18" charset="0"/>
                          <a:cs typeface="Times New Roman" panose="02020603050405020304" pitchFamily="18" charset="0"/>
                        </a:rPr>
                        <a:t> is proposed to classify the type of skin cancer whether melanoma or carcinoma.</a:t>
                      </a:r>
                      <a:endParaRPr lang="ms-MY" sz="1600" dirty="0">
                        <a:latin typeface="Times New Roman" panose="02020603050405020304" pitchFamily="18" charset="0"/>
                        <a:cs typeface="Times New Roman" panose="02020603050405020304" pitchFamily="18" charset="0"/>
                      </a:endParaRPr>
                    </a:p>
                  </a:txBody>
                  <a:tcPr/>
                </a:tc>
              </a:tr>
              <a:tr h="863944">
                <a:tc>
                  <a:txBody>
                    <a:bodyPr/>
                    <a:lstStyle/>
                    <a:p>
                      <a:pPr>
                        <a:lnSpc>
                          <a:spcPct val="150000"/>
                        </a:lnSpc>
                      </a:pPr>
                      <a:r>
                        <a:rPr lang="ms-MY" sz="1600" dirty="0" smtClean="0">
                          <a:latin typeface="Times New Roman" panose="02020603050405020304" pitchFamily="18" charset="0"/>
                          <a:cs typeface="Times New Roman" panose="02020603050405020304" pitchFamily="18" charset="0"/>
                        </a:rPr>
                        <a:t>Doctor’s diagnosis is reliable but the procedure maybe take time and efforts.</a:t>
                      </a:r>
                      <a:endParaRPr lang="ms-MY" sz="1600" dirty="0">
                        <a:latin typeface="Times New Roman" panose="02020603050405020304" pitchFamily="18" charset="0"/>
                        <a:cs typeface="Times New Roman" panose="02020603050405020304" pitchFamily="18" charset="0"/>
                      </a:endParaRPr>
                    </a:p>
                  </a:txBody>
                  <a:tcPr/>
                </a:tc>
                <a:tc>
                  <a:txBody>
                    <a:bodyPr/>
                    <a:lstStyle/>
                    <a:p>
                      <a:pPr>
                        <a:lnSpc>
                          <a:spcPct val="150000"/>
                        </a:lnSpc>
                      </a:pPr>
                      <a:r>
                        <a:rPr lang="en-US" sz="1600" dirty="0" smtClean="0">
                          <a:latin typeface="Times New Roman" panose="02020603050405020304" pitchFamily="18" charset="0"/>
                          <a:cs typeface="Times New Roman" panose="02020603050405020304" pitchFamily="18" charset="0"/>
                        </a:rPr>
                        <a:t>From the research,</a:t>
                      </a:r>
                      <a:r>
                        <a:rPr lang="en-US" sz="1600" baseline="0" dirty="0" smtClean="0">
                          <a:latin typeface="Times New Roman" panose="02020603050405020304" pitchFamily="18" charset="0"/>
                          <a:cs typeface="Times New Roman" panose="02020603050405020304" pitchFamily="18" charset="0"/>
                        </a:rPr>
                        <a:t> t</a:t>
                      </a:r>
                      <a:r>
                        <a:rPr lang="en-US" sz="1600" dirty="0" smtClean="0">
                          <a:latin typeface="Times New Roman" panose="02020603050405020304" pitchFamily="18" charset="0"/>
                          <a:cs typeface="Times New Roman" panose="02020603050405020304" pitchFamily="18" charset="0"/>
                        </a:rPr>
                        <a:t>he proposed system is proved to be much convenient than the conventional Biopsy method. Since this method is Computer Based Diagnosis, there is no need for any skin removal for diagnosis. It requires only the </a:t>
                      </a:r>
                      <a:r>
                        <a:rPr lang="en-US" sz="1600" dirty="0" err="1" smtClean="0">
                          <a:latin typeface="Times New Roman" panose="02020603050405020304" pitchFamily="18" charset="0"/>
                          <a:cs typeface="Times New Roman" panose="02020603050405020304" pitchFamily="18" charset="0"/>
                        </a:rPr>
                        <a:t>dermoscopic</a:t>
                      </a:r>
                      <a:r>
                        <a:rPr lang="en-US" sz="1600" dirty="0" smtClean="0">
                          <a:latin typeface="Times New Roman" panose="02020603050405020304" pitchFamily="18" charset="0"/>
                          <a:cs typeface="Times New Roman" panose="02020603050405020304" pitchFamily="18" charset="0"/>
                        </a:rPr>
                        <a:t> image.</a:t>
                      </a:r>
                      <a:endParaRPr lang="ms-MY" sz="16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805168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172200" y="365125"/>
            <a:ext cx="5624848" cy="629325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s-MY"/>
          </a:p>
        </p:txBody>
      </p:sp>
      <p:sp>
        <p:nvSpPr>
          <p:cNvPr id="6" name="Rectangle 5"/>
          <p:cNvSpPr/>
          <p:nvPr/>
        </p:nvSpPr>
        <p:spPr>
          <a:xfrm>
            <a:off x="425003" y="365125"/>
            <a:ext cx="5486400" cy="631901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s-MY"/>
          </a:p>
        </p:txBody>
      </p:sp>
      <p:sp>
        <p:nvSpPr>
          <p:cNvPr id="2" name="Title 1"/>
          <p:cNvSpPr>
            <a:spLocks noGrp="1"/>
          </p:cNvSpPr>
          <p:nvPr>
            <p:ph type="title"/>
          </p:nvPr>
        </p:nvSpPr>
        <p:spPr/>
        <p:txBody>
          <a:bodyPr/>
          <a:lstStyle/>
          <a:p>
            <a:r>
              <a:rPr lang="ms-MY" sz="3600" dirty="0" smtClean="0">
                <a:latin typeface="Times New Roman" panose="02020603050405020304" pitchFamily="18" charset="0"/>
                <a:cs typeface="Times New Roman" panose="02020603050405020304" pitchFamily="18" charset="0"/>
              </a:rPr>
              <a:t>       OBJECTIVE  </a:t>
            </a:r>
            <a:r>
              <a:rPr lang="ms-MY" dirty="0" smtClean="0">
                <a:latin typeface="Times New Roman" panose="02020603050405020304" pitchFamily="18" charset="0"/>
                <a:cs typeface="Times New Roman" panose="02020603050405020304" pitchFamily="18" charset="0"/>
              </a:rPr>
              <a:t>                           </a:t>
            </a:r>
            <a:r>
              <a:rPr lang="ms-MY" sz="3600" dirty="0" smtClean="0">
                <a:latin typeface="Times New Roman" panose="02020603050405020304" pitchFamily="18" charset="0"/>
                <a:cs typeface="Times New Roman" panose="02020603050405020304" pitchFamily="18" charset="0"/>
              </a:rPr>
              <a:t>SCOPE</a:t>
            </a:r>
            <a:endParaRPr lang="ms-MY" sz="3600"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1"/>
          </p:nvPr>
        </p:nvSpPr>
        <p:spPr/>
        <p:txBody>
          <a:bodyPr>
            <a:normAutofit/>
          </a:bodyPr>
          <a:lstStyle/>
          <a:p>
            <a:pPr>
              <a:lnSpc>
                <a:spcPct val="150000"/>
              </a:lnSpc>
            </a:pPr>
            <a:r>
              <a:rPr lang="en-US" sz="1800" dirty="0" smtClean="0">
                <a:latin typeface="Times New Roman" panose="02020603050405020304" pitchFamily="18" charset="0"/>
                <a:cs typeface="Times New Roman" panose="02020603050405020304" pitchFamily="18" charset="0"/>
              </a:rPr>
              <a:t>To identify the type of skin cancer.</a:t>
            </a:r>
          </a:p>
          <a:p>
            <a:pPr>
              <a:lnSpc>
                <a:spcPct val="150000"/>
              </a:lnSpc>
            </a:pPr>
            <a:r>
              <a:rPr lang="en-US" sz="1800" dirty="0" smtClean="0">
                <a:latin typeface="Times New Roman" panose="02020603050405020304" pitchFamily="18" charset="0"/>
                <a:cs typeface="Times New Roman" panose="02020603050405020304" pitchFamily="18" charset="0"/>
              </a:rPr>
              <a:t>To develop the skin cancer classification </a:t>
            </a:r>
            <a:r>
              <a:rPr lang="en-US" sz="1800" dirty="0">
                <a:latin typeface="Times New Roman" panose="02020603050405020304" pitchFamily="18" charset="0"/>
                <a:cs typeface="Times New Roman" panose="02020603050405020304" pitchFamily="18" charset="0"/>
              </a:rPr>
              <a:t>system using artificial neural network </a:t>
            </a:r>
            <a:r>
              <a:rPr lang="en-US" sz="1800" dirty="0" smtClean="0">
                <a:latin typeface="Times New Roman" panose="02020603050405020304" pitchFamily="18" charset="0"/>
                <a:cs typeface="Times New Roman" panose="02020603050405020304" pitchFamily="18" charset="0"/>
              </a:rPr>
              <a:t>algorithm.</a:t>
            </a:r>
          </a:p>
          <a:p>
            <a:pPr>
              <a:lnSpc>
                <a:spcPct val="150000"/>
              </a:lnSpc>
            </a:pPr>
            <a:r>
              <a:rPr lang="en-US" sz="1800" dirty="0" smtClean="0">
                <a:latin typeface="Times New Roman" panose="02020603050405020304" pitchFamily="18" charset="0"/>
                <a:cs typeface="Times New Roman" panose="02020603050405020304" pitchFamily="18" charset="0"/>
              </a:rPr>
              <a:t>To evaluate the functionality of proposed classification system.</a:t>
            </a:r>
          </a:p>
          <a:p>
            <a:endParaRPr lang="ms-MY" sz="1800" dirty="0"/>
          </a:p>
        </p:txBody>
      </p:sp>
      <p:sp>
        <p:nvSpPr>
          <p:cNvPr id="5" name="Content Placeholder 4"/>
          <p:cNvSpPr>
            <a:spLocks noGrp="1"/>
          </p:cNvSpPr>
          <p:nvPr>
            <p:ph sz="half" idx="2"/>
          </p:nvPr>
        </p:nvSpPr>
        <p:spPr/>
        <p:txBody>
          <a:bodyPr>
            <a:normAutofit/>
          </a:bodyPr>
          <a:lstStyle/>
          <a:p>
            <a:pPr>
              <a:lnSpc>
                <a:spcPct val="150000"/>
              </a:lnSpc>
            </a:pPr>
            <a:r>
              <a:rPr lang="ms-MY" sz="1800" dirty="0">
                <a:latin typeface="Times New Roman" panose="02020603050405020304" pitchFamily="18" charset="0"/>
                <a:cs typeface="Times New Roman" panose="02020603050405020304" pitchFamily="18" charset="0"/>
              </a:rPr>
              <a:t>The target user of this proposed system is </a:t>
            </a:r>
            <a:r>
              <a:rPr lang="ms-MY" sz="1800" dirty="0" smtClean="0">
                <a:latin typeface="Times New Roman" panose="02020603050405020304" pitchFamily="18" charset="0"/>
                <a:cs typeface="Times New Roman" panose="02020603050405020304" pitchFamily="18" charset="0"/>
              </a:rPr>
              <a:t>the doctor</a:t>
            </a:r>
            <a:r>
              <a:rPr lang="ms-MY" sz="1800" dirty="0">
                <a:latin typeface="Times New Roman" panose="02020603050405020304" pitchFamily="18" charset="0"/>
                <a:cs typeface="Times New Roman" panose="02020603050405020304" pitchFamily="18" charset="0"/>
              </a:rPr>
              <a:t> </a:t>
            </a:r>
            <a:r>
              <a:rPr lang="ms-MY" sz="1800" dirty="0" smtClean="0">
                <a:latin typeface="Times New Roman" panose="02020603050405020304" pitchFamily="18" charset="0"/>
                <a:cs typeface="Times New Roman" panose="02020603050405020304" pitchFamily="18" charset="0"/>
              </a:rPr>
              <a:t>especially </a:t>
            </a:r>
            <a:r>
              <a:rPr lang="ms-MY" sz="1800" dirty="0">
                <a:latin typeface="Times New Roman" panose="02020603050405020304" pitchFamily="18" charset="0"/>
                <a:cs typeface="Times New Roman" panose="02020603050405020304" pitchFamily="18" charset="0"/>
              </a:rPr>
              <a:t>for dermatologist that do the </a:t>
            </a:r>
            <a:r>
              <a:rPr lang="ms-MY" sz="1800" dirty="0" smtClean="0">
                <a:latin typeface="Times New Roman" panose="02020603050405020304" pitchFamily="18" charset="0"/>
                <a:cs typeface="Times New Roman" panose="02020603050405020304" pitchFamily="18" charset="0"/>
              </a:rPr>
              <a:t>diagnosis for skin cancer . </a:t>
            </a:r>
          </a:p>
          <a:p>
            <a:pPr>
              <a:lnSpc>
                <a:spcPct val="150000"/>
              </a:lnSpc>
            </a:pPr>
            <a:r>
              <a:rPr lang="ms-MY" sz="1800" dirty="0" smtClean="0">
                <a:latin typeface="Times New Roman" panose="02020603050405020304" pitchFamily="18" charset="0"/>
                <a:cs typeface="Times New Roman" panose="02020603050405020304" pitchFamily="18" charset="0"/>
              </a:rPr>
              <a:t>The </a:t>
            </a:r>
            <a:r>
              <a:rPr lang="ms-MY" sz="1800" dirty="0">
                <a:latin typeface="Times New Roman" panose="02020603050405020304" pitchFamily="18" charset="0"/>
                <a:cs typeface="Times New Roman" panose="02020603050405020304" pitchFamily="18" charset="0"/>
              </a:rPr>
              <a:t>dermatologist will use it to classify the type of skin cancer faster and more accurate. </a:t>
            </a:r>
            <a:endParaRPr lang="ms-MY" sz="1800" dirty="0" smtClean="0">
              <a:latin typeface="Times New Roman" panose="02020603050405020304" pitchFamily="18" charset="0"/>
              <a:cs typeface="Times New Roman" panose="02020603050405020304" pitchFamily="18" charset="0"/>
            </a:endParaRPr>
          </a:p>
          <a:p>
            <a:pPr>
              <a:lnSpc>
                <a:spcPct val="150000"/>
              </a:lnSpc>
            </a:pPr>
            <a:r>
              <a:rPr lang="ms-MY" sz="1800" dirty="0" smtClean="0">
                <a:latin typeface="Times New Roman" panose="02020603050405020304" pitchFamily="18" charset="0"/>
                <a:cs typeface="Times New Roman" panose="02020603050405020304" pitchFamily="18" charset="0"/>
              </a:rPr>
              <a:t>The </a:t>
            </a:r>
            <a:r>
              <a:rPr lang="ms-MY" sz="1800" dirty="0">
                <a:latin typeface="Times New Roman" panose="02020603050405020304" pitchFamily="18" charset="0"/>
                <a:cs typeface="Times New Roman" panose="02020603050405020304" pitchFamily="18" charset="0"/>
              </a:rPr>
              <a:t>classification will using the skin </a:t>
            </a:r>
            <a:r>
              <a:rPr lang="ms-MY" sz="1800" dirty="0" smtClean="0">
                <a:latin typeface="Times New Roman" panose="02020603050405020304" pitchFamily="18" charset="0"/>
                <a:cs typeface="Times New Roman" panose="02020603050405020304" pitchFamily="18" charset="0"/>
              </a:rPr>
              <a:t>image.</a:t>
            </a:r>
            <a:endParaRPr lang="ms-MY"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72390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19731"/>
          </a:xfrm>
        </p:spPr>
        <p:txBody>
          <a:bodyPr>
            <a:normAutofit/>
          </a:bodyPr>
          <a:lstStyle/>
          <a:p>
            <a:pPr algn="ctr"/>
            <a:r>
              <a:rPr lang="ms-MY" sz="3200" dirty="0" smtClean="0">
                <a:latin typeface="Times New Roman" panose="02020603050405020304" pitchFamily="18" charset="0"/>
                <a:cs typeface="Times New Roman" panose="02020603050405020304" pitchFamily="18" charset="0"/>
              </a:rPr>
              <a:t>RELATED WORK (SIMILAR APPLICATION)</a:t>
            </a:r>
            <a:endParaRPr lang="ms-MY" sz="3200" dirty="0">
              <a:latin typeface="Times New Roman" panose="02020603050405020304" pitchFamily="18" charset="0"/>
              <a:cs typeface="Times New Roman" panose="02020603050405020304" pitchFamily="18" charset="0"/>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776764365"/>
              </p:ext>
            </p:extLst>
          </p:nvPr>
        </p:nvGraphicFramePr>
        <p:xfrm>
          <a:off x="2173315" y="1465017"/>
          <a:ext cx="7885085" cy="4922904"/>
        </p:xfrm>
        <a:graphic>
          <a:graphicData uri="http://schemas.openxmlformats.org/drawingml/2006/table">
            <a:tbl>
              <a:tblPr firstRow="1" firstCol="1" bandRow="1" bandCol="1">
                <a:tableStyleId>{5C22544A-7EE6-4342-B048-85BDC9FD1C3A}</a:tableStyleId>
              </a:tblPr>
              <a:tblGrid>
                <a:gridCol w="1895969"/>
                <a:gridCol w="1748460"/>
                <a:gridCol w="4240656"/>
              </a:tblGrid>
              <a:tr h="615363">
                <a:tc>
                  <a:txBody>
                    <a:bodyPr/>
                    <a:lstStyle/>
                    <a:p>
                      <a:pPr algn="ctr">
                        <a:lnSpc>
                          <a:spcPct val="115000"/>
                        </a:lnSpc>
                        <a:spcAft>
                          <a:spcPts val="800"/>
                        </a:spcAft>
                      </a:pPr>
                      <a:r>
                        <a:rPr lang="ms-MY" sz="1200" dirty="0">
                          <a:effectLst/>
                          <a:latin typeface="Times New Roman" panose="02020603050405020304" pitchFamily="18" charset="0"/>
                          <a:cs typeface="Times New Roman" panose="02020603050405020304" pitchFamily="18" charset="0"/>
                        </a:rPr>
                        <a:t>Method/Technique</a:t>
                      </a:r>
                      <a:endParaRPr lang="ms-MY"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nchor="ctr"/>
                </a:tc>
                <a:tc>
                  <a:txBody>
                    <a:bodyPr/>
                    <a:lstStyle/>
                    <a:p>
                      <a:pPr algn="ctr">
                        <a:lnSpc>
                          <a:spcPct val="115000"/>
                        </a:lnSpc>
                        <a:spcAft>
                          <a:spcPts val="800"/>
                        </a:spcAft>
                      </a:pPr>
                      <a:endParaRPr lang="ms-MY" sz="1200" dirty="0" smtClean="0">
                        <a:effectLst/>
                        <a:latin typeface="Times New Roman" panose="02020603050405020304" pitchFamily="18" charset="0"/>
                        <a:cs typeface="Times New Roman" panose="02020603050405020304" pitchFamily="18" charset="0"/>
                      </a:endParaRPr>
                    </a:p>
                    <a:p>
                      <a:pPr algn="ctr">
                        <a:lnSpc>
                          <a:spcPct val="115000"/>
                        </a:lnSpc>
                        <a:spcAft>
                          <a:spcPts val="800"/>
                        </a:spcAft>
                      </a:pPr>
                      <a:r>
                        <a:rPr lang="ms-MY" sz="1200" dirty="0" smtClean="0">
                          <a:effectLst/>
                          <a:latin typeface="Times New Roman" panose="02020603050405020304" pitchFamily="18" charset="0"/>
                          <a:cs typeface="Times New Roman" panose="02020603050405020304" pitchFamily="18" charset="0"/>
                        </a:rPr>
                        <a:t>Sub-Area/Sub-Field</a:t>
                      </a:r>
                      <a:endParaRPr lang="ms-MY"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tc>
                <a:tc>
                  <a:txBody>
                    <a:bodyPr/>
                    <a:lstStyle/>
                    <a:p>
                      <a:pPr algn="ctr">
                        <a:lnSpc>
                          <a:spcPct val="115000"/>
                        </a:lnSpc>
                        <a:spcAft>
                          <a:spcPts val="800"/>
                        </a:spcAft>
                      </a:pPr>
                      <a:endParaRPr lang="ms-MY" sz="1200" dirty="0" smtClean="0">
                        <a:effectLst/>
                        <a:latin typeface="Times New Roman" panose="02020603050405020304" pitchFamily="18" charset="0"/>
                        <a:cs typeface="Times New Roman" panose="02020603050405020304" pitchFamily="18" charset="0"/>
                      </a:endParaRPr>
                    </a:p>
                    <a:p>
                      <a:pPr algn="ctr">
                        <a:lnSpc>
                          <a:spcPct val="115000"/>
                        </a:lnSpc>
                        <a:spcAft>
                          <a:spcPts val="800"/>
                        </a:spcAft>
                      </a:pPr>
                      <a:r>
                        <a:rPr lang="ms-MY" sz="1200" dirty="0" smtClean="0">
                          <a:effectLst/>
                          <a:latin typeface="Times New Roman" panose="02020603050405020304" pitchFamily="18" charset="0"/>
                          <a:cs typeface="Times New Roman" panose="02020603050405020304" pitchFamily="18" charset="0"/>
                        </a:rPr>
                        <a:t>Aim</a:t>
                      </a:r>
                      <a:endParaRPr lang="ms-MY"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tc>
              </a:tr>
              <a:tr h="820484">
                <a:tc>
                  <a:txBody>
                    <a:bodyPr/>
                    <a:lstStyle/>
                    <a:p>
                      <a:pPr algn="just">
                        <a:lnSpc>
                          <a:spcPct val="115000"/>
                        </a:lnSpc>
                        <a:spcAft>
                          <a:spcPts val="800"/>
                        </a:spcAft>
                      </a:pPr>
                      <a:r>
                        <a:rPr lang="ms-MY" sz="1200">
                          <a:effectLst/>
                          <a:latin typeface="Times New Roman" panose="02020603050405020304" pitchFamily="18" charset="0"/>
                          <a:cs typeface="Times New Roman" panose="02020603050405020304" pitchFamily="18" charset="0"/>
                        </a:rPr>
                        <a:t>Artificial Neural Network</a:t>
                      </a:r>
                      <a:endParaRPr lang="ms-MY"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nchor="ctr"/>
                </a:tc>
                <a:tc>
                  <a:txBody>
                    <a:bodyPr/>
                    <a:lstStyle/>
                    <a:p>
                      <a:pPr algn="just">
                        <a:lnSpc>
                          <a:spcPct val="115000"/>
                        </a:lnSpc>
                        <a:spcAft>
                          <a:spcPts val="800"/>
                        </a:spcAft>
                      </a:pPr>
                      <a:r>
                        <a:rPr lang="ms-MY" sz="1200" dirty="0">
                          <a:effectLst/>
                          <a:latin typeface="Times New Roman" panose="02020603050405020304" pitchFamily="18" charset="0"/>
                          <a:cs typeface="Times New Roman" panose="02020603050405020304" pitchFamily="18" charset="0"/>
                        </a:rPr>
                        <a:t> </a:t>
                      </a:r>
                    </a:p>
                    <a:p>
                      <a:pPr algn="just">
                        <a:lnSpc>
                          <a:spcPct val="115000"/>
                        </a:lnSpc>
                        <a:spcAft>
                          <a:spcPts val="800"/>
                        </a:spcAft>
                      </a:pPr>
                      <a:r>
                        <a:rPr lang="ms-MY" sz="1200" dirty="0">
                          <a:effectLst/>
                          <a:latin typeface="Times New Roman" panose="02020603050405020304" pitchFamily="18" charset="0"/>
                          <a:cs typeface="Times New Roman" panose="02020603050405020304" pitchFamily="18" charset="0"/>
                        </a:rPr>
                        <a:t>Medical</a:t>
                      </a:r>
                      <a:endParaRPr lang="ms-MY"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tc>
                <a:tc>
                  <a:txBody>
                    <a:bodyPr/>
                    <a:lstStyle/>
                    <a:p>
                      <a:pPr algn="just">
                        <a:lnSpc>
                          <a:spcPct val="115000"/>
                        </a:lnSpc>
                        <a:spcAft>
                          <a:spcPts val="800"/>
                        </a:spcAft>
                      </a:pPr>
                      <a:r>
                        <a:rPr lang="ms-MY" sz="1200" dirty="0">
                          <a:effectLst/>
                          <a:latin typeface="Times New Roman" panose="02020603050405020304" pitchFamily="18" charset="0"/>
                          <a:cs typeface="Times New Roman" panose="02020603050405020304" pitchFamily="18" charset="0"/>
                        </a:rPr>
                        <a:t>The system aims to detect and classify melanoma skin cancer by using dermoscopy images for computer aided diagnostic (Jain &amp; Pise, 2015).</a:t>
                      </a:r>
                      <a:endParaRPr lang="ms-MY"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tc>
              </a:tr>
              <a:tr h="1435847">
                <a:tc>
                  <a:txBody>
                    <a:bodyPr/>
                    <a:lstStyle/>
                    <a:p>
                      <a:pPr algn="just">
                        <a:lnSpc>
                          <a:spcPct val="115000"/>
                        </a:lnSpc>
                        <a:spcAft>
                          <a:spcPts val="800"/>
                        </a:spcAft>
                      </a:pPr>
                      <a:r>
                        <a:rPr lang="ms-MY" sz="1200">
                          <a:effectLst/>
                          <a:latin typeface="Times New Roman" panose="02020603050405020304" pitchFamily="18" charset="0"/>
                          <a:cs typeface="Times New Roman" panose="02020603050405020304" pitchFamily="18" charset="0"/>
                        </a:rPr>
                        <a:t>Artificial Neural Network</a:t>
                      </a:r>
                      <a:endParaRPr lang="ms-MY"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nchor="ctr"/>
                </a:tc>
                <a:tc>
                  <a:txBody>
                    <a:bodyPr/>
                    <a:lstStyle/>
                    <a:p>
                      <a:pPr algn="just">
                        <a:lnSpc>
                          <a:spcPct val="115000"/>
                        </a:lnSpc>
                        <a:spcAft>
                          <a:spcPts val="800"/>
                        </a:spcAft>
                      </a:pPr>
                      <a:r>
                        <a:rPr lang="ms-MY" sz="1200">
                          <a:effectLst/>
                          <a:latin typeface="Times New Roman" panose="02020603050405020304" pitchFamily="18" charset="0"/>
                          <a:cs typeface="Times New Roman" panose="02020603050405020304" pitchFamily="18" charset="0"/>
                        </a:rPr>
                        <a:t> </a:t>
                      </a:r>
                    </a:p>
                    <a:p>
                      <a:pPr algn="just">
                        <a:lnSpc>
                          <a:spcPct val="115000"/>
                        </a:lnSpc>
                        <a:spcAft>
                          <a:spcPts val="800"/>
                        </a:spcAft>
                      </a:pPr>
                      <a:r>
                        <a:rPr lang="ms-MY" sz="1200">
                          <a:effectLst/>
                          <a:latin typeface="Times New Roman" panose="02020603050405020304" pitchFamily="18" charset="0"/>
                          <a:cs typeface="Times New Roman" panose="02020603050405020304" pitchFamily="18" charset="0"/>
                        </a:rPr>
                        <a:t> </a:t>
                      </a:r>
                    </a:p>
                    <a:p>
                      <a:pPr algn="just">
                        <a:lnSpc>
                          <a:spcPct val="115000"/>
                        </a:lnSpc>
                        <a:spcAft>
                          <a:spcPts val="800"/>
                        </a:spcAft>
                      </a:pPr>
                      <a:r>
                        <a:rPr lang="ms-MY" sz="1200">
                          <a:effectLst/>
                          <a:latin typeface="Times New Roman" panose="02020603050405020304" pitchFamily="18" charset="0"/>
                          <a:cs typeface="Times New Roman" panose="02020603050405020304" pitchFamily="18" charset="0"/>
                        </a:rPr>
                        <a:t>Fault detection</a:t>
                      </a:r>
                      <a:endParaRPr lang="ms-MY"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tc>
                <a:tc>
                  <a:txBody>
                    <a:bodyPr/>
                    <a:lstStyle/>
                    <a:p>
                      <a:pPr algn="just">
                        <a:lnSpc>
                          <a:spcPct val="115000"/>
                        </a:lnSpc>
                        <a:spcAft>
                          <a:spcPts val="800"/>
                        </a:spcAft>
                      </a:pPr>
                      <a:r>
                        <a:rPr lang="ms-MY" sz="1200" dirty="0">
                          <a:effectLst/>
                          <a:latin typeface="Times New Roman" panose="02020603050405020304" pitchFamily="18" charset="0"/>
                          <a:cs typeface="Times New Roman" panose="02020603050405020304" pitchFamily="18" charset="0"/>
                        </a:rPr>
                        <a:t>Neural networks are trained to perform fault detection, and the effects of two hyperparameters (number of hidden layers and number of neurons in the last hidden layer) and data augmentation on the performance of neural networks are examined.</a:t>
                      </a:r>
                      <a:endParaRPr lang="ms-MY"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tc>
              </a:tr>
              <a:tr h="1025605">
                <a:tc>
                  <a:txBody>
                    <a:bodyPr/>
                    <a:lstStyle/>
                    <a:p>
                      <a:pPr algn="just">
                        <a:lnSpc>
                          <a:spcPct val="115000"/>
                        </a:lnSpc>
                        <a:spcAft>
                          <a:spcPts val="800"/>
                        </a:spcAft>
                      </a:pPr>
                      <a:r>
                        <a:rPr lang="ms-MY" sz="1200">
                          <a:effectLst/>
                          <a:latin typeface="Times New Roman" panose="02020603050405020304" pitchFamily="18" charset="0"/>
                          <a:cs typeface="Times New Roman" panose="02020603050405020304" pitchFamily="18" charset="0"/>
                        </a:rPr>
                        <a:t>Artificial Neural Network </a:t>
                      </a:r>
                      <a:endParaRPr lang="ms-MY"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nchor="ctr"/>
                </a:tc>
                <a:tc>
                  <a:txBody>
                    <a:bodyPr/>
                    <a:lstStyle/>
                    <a:p>
                      <a:pPr algn="just">
                        <a:lnSpc>
                          <a:spcPct val="115000"/>
                        </a:lnSpc>
                        <a:spcAft>
                          <a:spcPts val="800"/>
                        </a:spcAft>
                      </a:pPr>
                      <a:r>
                        <a:rPr lang="ms-MY" sz="1200">
                          <a:effectLst/>
                          <a:latin typeface="Times New Roman" panose="02020603050405020304" pitchFamily="18" charset="0"/>
                          <a:cs typeface="Times New Roman" panose="02020603050405020304" pitchFamily="18" charset="0"/>
                        </a:rPr>
                        <a:t> </a:t>
                      </a:r>
                    </a:p>
                    <a:p>
                      <a:pPr algn="just">
                        <a:lnSpc>
                          <a:spcPct val="115000"/>
                        </a:lnSpc>
                        <a:spcAft>
                          <a:spcPts val="800"/>
                        </a:spcAft>
                      </a:pPr>
                      <a:r>
                        <a:rPr lang="ms-MY" sz="1200">
                          <a:effectLst/>
                          <a:latin typeface="Times New Roman" panose="02020603050405020304" pitchFamily="18" charset="0"/>
                          <a:cs typeface="Times New Roman" panose="02020603050405020304" pitchFamily="18" charset="0"/>
                        </a:rPr>
                        <a:t>Text Classification</a:t>
                      </a:r>
                      <a:endParaRPr lang="ms-MY"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tc>
                <a:tc>
                  <a:txBody>
                    <a:bodyPr/>
                    <a:lstStyle/>
                    <a:p>
                      <a:pPr algn="just">
                        <a:lnSpc>
                          <a:spcPct val="115000"/>
                        </a:lnSpc>
                        <a:spcAft>
                          <a:spcPts val="800"/>
                        </a:spcAft>
                      </a:pPr>
                      <a:r>
                        <a:rPr lang="ms-MY" sz="1200" dirty="0">
                          <a:effectLst/>
                          <a:latin typeface="Times New Roman" panose="02020603050405020304" pitchFamily="18" charset="0"/>
                          <a:cs typeface="Times New Roman" panose="02020603050405020304" pitchFamily="18" charset="0"/>
                        </a:rPr>
                        <a:t>The classification stage, receives the radical frequency vectors, submit them to the ART-2A neural network that classifies them and stores the patterns in clusters, based on their similarity level.</a:t>
                      </a:r>
                      <a:endParaRPr lang="ms-MY"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tc>
              </a:tr>
              <a:tr h="1025605">
                <a:tc>
                  <a:txBody>
                    <a:bodyPr/>
                    <a:lstStyle/>
                    <a:p>
                      <a:pPr algn="just">
                        <a:lnSpc>
                          <a:spcPct val="115000"/>
                        </a:lnSpc>
                        <a:spcAft>
                          <a:spcPts val="800"/>
                        </a:spcAft>
                      </a:pPr>
                      <a:r>
                        <a:rPr lang="ms-MY" sz="1200">
                          <a:effectLst/>
                          <a:latin typeface="Times New Roman" panose="02020603050405020304" pitchFamily="18" charset="0"/>
                          <a:cs typeface="Times New Roman" panose="02020603050405020304" pitchFamily="18" charset="0"/>
                        </a:rPr>
                        <a:t>Feed Forward Neural Network</a:t>
                      </a:r>
                      <a:endParaRPr lang="ms-MY"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nchor="ctr"/>
                </a:tc>
                <a:tc>
                  <a:txBody>
                    <a:bodyPr/>
                    <a:lstStyle/>
                    <a:p>
                      <a:pPr algn="just">
                        <a:lnSpc>
                          <a:spcPct val="115000"/>
                        </a:lnSpc>
                        <a:spcAft>
                          <a:spcPts val="800"/>
                        </a:spcAft>
                      </a:pPr>
                      <a:r>
                        <a:rPr lang="ms-MY" sz="1200">
                          <a:effectLst/>
                          <a:latin typeface="Times New Roman" panose="02020603050405020304" pitchFamily="18" charset="0"/>
                          <a:cs typeface="Times New Roman" panose="02020603050405020304" pitchFamily="18" charset="0"/>
                        </a:rPr>
                        <a:t> </a:t>
                      </a:r>
                    </a:p>
                    <a:p>
                      <a:pPr algn="just">
                        <a:lnSpc>
                          <a:spcPct val="115000"/>
                        </a:lnSpc>
                        <a:spcAft>
                          <a:spcPts val="800"/>
                        </a:spcAft>
                      </a:pPr>
                      <a:r>
                        <a:rPr lang="ms-MY" sz="1200">
                          <a:effectLst/>
                          <a:latin typeface="Times New Roman" panose="02020603050405020304" pitchFamily="18" charset="0"/>
                          <a:cs typeface="Times New Roman" panose="02020603050405020304" pitchFamily="18" charset="0"/>
                        </a:rPr>
                        <a:t>Psoriasis Detection</a:t>
                      </a:r>
                      <a:endParaRPr lang="ms-MY"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tc>
                <a:tc>
                  <a:txBody>
                    <a:bodyPr/>
                    <a:lstStyle/>
                    <a:p>
                      <a:pPr algn="just">
                        <a:lnSpc>
                          <a:spcPct val="115000"/>
                        </a:lnSpc>
                        <a:spcAft>
                          <a:spcPts val="800"/>
                        </a:spcAft>
                      </a:pPr>
                      <a:r>
                        <a:rPr lang="ms-MY" sz="1200" dirty="0">
                          <a:effectLst/>
                          <a:latin typeface="Times New Roman" panose="02020603050405020304" pitchFamily="18" charset="0"/>
                          <a:cs typeface="Times New Roman" panose="02020603050405020304" pitchFamily="18" charset="0"/>
                        </a:rPr>
                        <a:t>This system is developed to skin texture recognition algorithm to  differentiate know whether patients have healthy or unhealthy skins (Al Abbadi et al., 2010).</a:t>
                      </a:r>
                      <a:endParaRPr lang="ms-MY"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121" marR="59121" marT="0" marB="0"/>
                </a:tc>
              </a:tr>
            </a:tbl>
          </a:graphicData>
        </a:graphic>
      </p:graphicFrame>
    </p:spTree>
    <p:extLst>
      <p:ext uri="{BB962C8B-B14F-4D97-AF65-F5344CB8AC3E}">
        <p14:creationId xmlns:p14="http://schemas.microsoft.com/office/powerpoint/2010/main" val="38559813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949994" y="251618"/>
            <a:ext cx="4157157" cy="7365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s-MY"/>
          </a:p>
        </p:txBody>
      </p:sp>
      <p:sp>
        <p:nvSpPr>
          <p:cNvPr id="3" name="Content Placeholder 2"/>
          <p:cNvSpPr>
            <a:spLocks noGrp="1"/>
          </p:cNvSpPr>
          <p:nvPr>
            <p:ph idx="1"/>
          </p:nvPr>
        </p:nvSpPr>
        <p:spPr>
          <a:xfrm>
            <a:off x="208610" y="321972"/>
            <a:ext cx="11768742" cy="6375042"/>
          </a:xfrm>
        </p:spPr>
        <p:txBody>
          <a:bodyPr>
            <a:normAutofit/>
          </a:bodyPr>
          <a:lstStyle/>
          <a:p>
            <a:pPr marL="0" indent="0">
              <a:buNone/>
            </a:pPr>
            <a:r>
              <a:rPr lang="ms-MY" sz="1800" dirty="0" smtClean="0"/>
              <a:t>		</a:t>
            </a:r>
            <a:r>
              <a:rPr lang="ms-MY" sz="1800" dirty="0"/>
              <a:t> </a:t>
            </a:r>
            <a:r>
              <a:rPr lang="ms-MY" sz="1800" dirty="0" smtClean="0"/>
              <a:t>    </a:t>
            </a:r>
            <a:r>
              <a:rPr lang="ms-MY" sz="1600" dirty="0" smtClean="0">
                <a:latin typeface="Times New Roman" panose="02020603050405020304" pitchFamily="18" charset="0"/>
                <a:cs typeface="Times New Roman" panose="02020603050405020304" pitchFamily="18" charset="0"/>
              </a:rPr>
              <a:t>Image pre-processing</a:t>
            </a:r>
          </a:p>
          <a:p>
            <a:pPr marL="0" indent="0">
              <a:buNone/>
            </a:pPr>
            <a:endParaRPr lang="ms-MY" sz="1600" dirty="0" smtClean="0">
              <a:latin typeface="Times New Roman" panose="02020603050405020304" pitchFamily="18" charset="0"/>
              <a:cs typeface="Times New Roman" panose="02020603050405020304" pitchFamily="18" charset="0"/>
            </a:endParaRPr>
          </a:p>
          <a:p>
            <a:pPr marL="0" indent="0">
              <a:buNone/>
            </a:pPr>
            <a:r>
              <a:rPr lang="ms-MY" sz="1600" dirty="0" smtClean="0">
                <a:latin typeface="Times New Roman" panose="02020603050405020304" pitchFamily="18" charset="0"/>
                <a:cs typeface="Times New Roman" panose="02020603050405020304" pitchFamily="18" charset="0"/>
              </a:rPr>
              <a:t>                 Image Enhancement</a:t>
            </a:r>
            <a:endParaRPr lang="ms-MY" sz="1600" dirty="0">
              <a:latin typeface="Times New Roman" panose="02020603050405020304" pitchFamily="18" charset="0"/>
              <a:cs typeface="Times New Roman" panose="02020603050405020304" pitchFamily="18" charset="0"/>
            </a:endParaRPr>
          </a:p>
          <a:p>
            <a:pPr marL="0" indent="0">
              <a:buNone/>
            </a:pPr>
            <a:endParaRPr lang="ms-MY" sz="1600" dirty="0">
              <a:latin typeface="Times New Roman" panose="02020603050405020304" pitchFamily="18" charset="0"/>
              <a:cs typeface="Times New Roman" panose="02020603050405020304" pitchFamily="18" charset="0"/>
            </a:endParaRPr>
          </a:p>
          <a:p>
            <a:pPr marL="0" indent="0">
              <a:buNone/>
            </a:pPr>
            <a:endParaRPr lang="ms-MY" sz="1600" dirty="0" smtClean="0">
              <a:latin typeface="Times New Roman" panose="02020603050405020304" pitchFamily="18" charset="0"/>
              <a:cs typeface="Times New Roman" panose="02020603050405020304" pitchFamily="18" charset="0"/>
            </a:endParaRPr>
          </a:p>
          <a:p>
            <a:pPr marL="457200" lvl="1" indent="0">
              <a:buNone/>
            </a:pPr>
            <a:endParaRPr lang="ms-MY" sz="1600" dirty="0" smtClean="0">
              <a:latin typeface="Times New Roman" panose="02020603050405020304" pitchFamily="18" charset="0"/>
              <a:cs typeface="Times New Roman" panose="02020603050405020304" pitchFamily="18" charset="0"/>
            </a:endParaRPr>
          </a:p>
          <a:p>
            <a:pPr marL="457200" lvl="1" indent="0" algn="just">
              <a:buNone/>
            </a:pPr>
            <a:r>
              <a:rPr lang="ms-MY" sz="1600" dirty="0" smtClean="0">
                <a:latin typeface="Times New Roman" panose="02020603050405020304" pitchFamily="18" charset="0"/>
                <a:cs typeface="Times New Roman" panose="02020603050405020304" pitchFamily="18" charset="0"/>
              </a:rPr>
              <a:t>Input image 	        Filtered image</a:t>
            </a:r>
            <a:endParaRPr lang="ms-MY" sz="1600" dirty="0">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695" y="1364958"/>
            <a:ext cx="1047343" cy="1003296"/>
          </a:xfrm>
          <a:prstGeom prst="rect">
            <a:avLst/>
          </a:prstGeom>
        </p:spPr>
      </p:pic>
      <p:sp>
        <p:nvSpPr>
          <p:cNvPr id="9" name="Right Arrow 8"/>
          <p:cNvSpPr/>
          <p:nvPr/>
        </p:nvSpPr>
        <p:spPr>
          <a:xfrm>
            <a:off x="1781278" y="1812160"/>
            <a:ext cx="708338" cy="4322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s-MY"/>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59354" y="1355809"/>
            <a:ext cx="1173266" cy="905397"/>
          </a:xfrm>
          <a:prstGeom prst="rect">
            <a:avLst/>
          </a:prstGeom>
        </p:spPr>
      </p:pic>
      <p:sp>
        <p:nvSpPr>
          <p:cNvPr id="15" name="Rectangle 14"/>
          <p:cNvSpPr/>
          <p:nvPr/>
        </p:nvSpPr>
        <p:spPr>
          <a:xfrm>
            <a:off x="6926552" y="1663795"/>
            <a:ext cx="1596981" cy="53725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600" dirty="0" smtClean="0">
                <a:solidFill>
                  <a:schemeClr val="tx1"/>
                </a:solidFill>
                <a:latin typeface="Times New Roman" panose="02020603050405020304" pitchFamily="18" charset="0"/>
                <a:cs typeface="Times New Roman" panose="02020603050405020304" pitchFamily="18" charset="0"/>
              </a:rPr>
              <a:t>Feature Extraction</a:t>
            </a:r>
            <a:endParaRPr lang="ms-MY" sz="1600" dirty="0">
              <a:solidFill>
                <a:schemeClr val="tx1"/>
              </a:solidFill>
              <a:latin typeface="Times New Roman" panose="02020603050405020304" pitchFamily="18" charset="0"/>
              <a:cs typeface="Times New Roman" panose="02020603050405020304" pitchFamily="18" charset="0"/>
            </a:endParaRPr>
          </a:p>
        </p:txBody>
      </p:sp>
      <p:sp>
        <p:nvSpPr>
          <p:cNvPr id="22" name="TextBox 21"/>
          <p:cNvSpPr txBox="1"/>
          <p:nvPr/>
        </p:nvSpPr>
        <p:spPr>
          <a:xfrm>
            <a:off x="8807776" y="1515190"/>
            <a:ext cx="1868058" cy="1077218"/>
          </a:xfrm>
          <a:prstGeom prst="rect">
            <a:avLst/>
          </a:prstGeom>
          <a:noFill/>
        </p:spPr>
        <p:txBody>
          <a:bodyPr wrap="square" rtlCol="0">
            <a:spAutoFit/>
          </a:bodyPr>
          <a:lstStyle/>
          <a:p>
            <a:r>
              <a:rPr lang="ms-MY" sz="1600" dirty="0" smtClean="0">
                <a:latin typeface="Times New Roman" panose="02020603050405020304" pitchFamily="18" charset="0"/>
                <a:cs typeface="Times New Roman" panose="02020603050405020304" pitchFamily="18" charset="0"/>
              </a:rPr>
              <a:t>Texture analysis using gray level co-occurance matrix(GLCM) </a:t>
            </a:r>
            <a:endParaRPr lang="ms-MY" sz="1600" dirty="0">
              <a:latin typeface="Times New Roman" panose="02020603050405020304" pitchFamily="18" charset="0"/>
              <a:cs typeface="Times New Roman" panose="02020603050405020304" pitchFamily="18" charset="0"/>
            </a:endParaRPr>
          </a:p>
        </p:txBody>
      </p:sp>
      <p:cxnSp>
        <p:nvCxnSpPr>
          <p:cNvPr id="27" name="Straight Arrow Connector 26"/>
          <p:cNvCxnSpPr/>
          <p:nvPr/>
        </p:nvCxnSpPr>
        <p:spPr>
          <a:xfrm flipV="1">
            <a:off x="8489327" y="1864688"/>
            <a:ext cx="318449" cy="134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218942" y="321972"/>
            <a:ext cx="6502854" cy="23417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s-MY"/>
          </a:p>
        </p:txBody>
      </p:sp>
      <p:sp>
        <p:nvSpPr>
          <p:cNvPr id="35" name="Rectangle 34"/>
          <p:cNvSpPr/>
          <p:nvPr/>
        </p:nvSpPr>
        <p:spPr>
          <a:xfrm>
            <a:off x="5552109" y="3297958"/>
            <a:ext cx="1778554" cy="49276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600" dirty="0" smtClean="0">
                <a:solidFill>
                  <a:schemeClr val="tx1"/>
                </a:solidFill>
                <a:latin typeface="Times New Roman" panose="02020603050405020304" pitchFamily="18" charset="0"/>
                <a:cs typeface="Times New Roman" panose="02020603050405020304" pitchFamily="18" charset="0"/>
              </a:rPr>
              <a:t> Training data</a:t>
            </a:r>
            <a:endParaRPr lang="ms-MY" sz="1600" dirty="0">
              <a:solidFill>
                <a:schemeClr val="tx1"/>
              </a:solidFill>
              <a:latin typeface="Times New Roman" panose="02020603050405020304" pitchFamily="18" charset="0"/>
              <a:cs typeface="Times New Roman" panose="02020603050405020304" pitchFamily="18" charset="0"/>
            </a:endParaRPr>
          </a:p>
        </p:txBody>
      </p:sp>
      <p:sp>
        <p:nvSpPr>
          <p:cNvPr id="48" name="Rectangle 47"/>
          <p:cNvSpPr/>
          <p:nvPr/>
        </p:nvSpPr>
        <p:spPr>
          <a:xfrm>
            <a:off x="7922875" y="5231631"/>
            <a:ext cx="1342965" cy="53725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600" dirty="0" smtClean="0">
                <a:solidFill>
                  <a:schemeClr val="tx1"/>
                </a:solidFill>
                <a:latin typeface="Times New Roman" panose="02020603050405020304" pitchFamily="18" charset="0"/>
                <a:cs typeface="Times New Roman" panose="02020603050405020304" pitchFamily="18" charset="0"/>
              </a:rPr>
              <a:t>Result</a:t>
            </a:r>
            <a:endParaRPr lang="ms-MY" sz="1600" dirty="0">
              <a:solidFill>
                <a:schemeClr val="tx1"/>
              </a:solidFill>
              <a:latin typeface="Times New Roman" panose="02020603050405020304" pitchFamily="18" charset="0"/>
              <a:cs typeface="Times New Roman" panose="02020603050405020304" pitchFamily="18" charset="0"/>
            </a:endParaRPr>
          </a:p>
        </p:txBody>
      </p:sp>
      <p:sp>
        <p:nvSpPr>
          <p:cNvPr id="39" name="Rectangle 38"/>
          <p:cNvSpPr/>
          <p:nvPr/>
        </p:nvSpPr>
        <p:spPr>
          <a:xfrm>
            <a:off x="8064895" y="3654910"/>
            <a:ext cx="1777285" cy="51421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600" dirty="0" smtClean="0">
                <a:solidFill>
                  <a:schemeClr val="tx1"/>
                </a:solidFill>
                <a:latin typeface="Times New Roman" panose="02020603050405020304" pitchFamily="18" charset="0"/>
                <a:cs typeface="Times New Roman" panose="02020603050405020304" pitchFamily="18" charset="0"/>
              </a:rPr>
              <a:t>dataset</a:t>
            </a:r>
            <a:endParaRPr lang="ms-MY" sz="1600" dirty="0">
              <a:solidFill>
                <a:schemeClr val="tx1"/>
              </a:solidFill>
              <a:latin typeface="Times New Roman" panose="02020603050405020304" pitchFamily="18" charset="0"/>
              <a:cs typeface="Times New Roman" panose="02020603050405020304" pitchFamily="18" charset="0"/>
            </a:endParaRPr>
          </a:p>
        </p:txBody>
      </p:sp>
      <p:sp>
        <p:nvSpPr>
          <p:cNvPr id="43" name="Right Arrow 42"/>
          <p:cNvSpPr/>
          <p:nvPr/>
        </p:nvSpPr>
        <p:spPr>
          <a:xfrm>
            <a:off x="3784103" y="1772281"/>
            <a:ext cx="708338" cy="4322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s-MY"/>
          </a:p>
        </p:txBody>
      </p:sp>
      <p:pic>
        <p:nvPicPr>
          <p:cNvPr id="7" name="Picture 6"/>
          <p:cNvPicPr>
            <a:picLocks noChangeAspect="1"/>
          </p:cNvPicPr>
          <p:nvPr/>
        </p:nvPicPr>
        <p:blipFill>
          <a:blip r:embed="rId4"/>
          <a:stretch>
            <a:fillRect/>
          </a:stretch>
        </p:blipFill>
        <p:spPr>
          <a:xfrm>
            <a:off x="2583553" y="1408537"/>
            <a:ext cx="1017991" cy="918895"/>
          </a:xfrm>
          <a:prstGeom prst="rect">
            <a:avLst/>
          </a:prstGeom>
        </p:spPr>
      </p:pic>
      <p:sp>
        <p:nvSpPr>
          <p:cNvPr id="11" name="TextBox 10"/>
          <p:cNvSpPr txBox="1"/>
          <p:nvPr/>
        </p:nvSpPr>
        <p:spPr>
          <a:xfrm>
            <a:off x="4548652" y="2265704"/>
            <a:ext cx="1684378" cy="338554"/>
          </a:xfrm>
          <a:prstGeom prst="rect">
            <a:avLst/>
          </a:prstGeom>
          <a:noFill/>
        </p:spPr>
        <p:txBody>
          <a:bodyPr wrap="square" rtlCol="0">
            <a:spAutoFit/>
          </a:bodyPr>
          <a:lstStyle/>
          <a:p>
            <a:r>
              <a:rPr lang="ms-MY" sz="1600" dirty="0">
                <a:latin typeface="Times New Roman" panose="02020603050405020304" pitchFamily="18" charset="0"/>
                <a:cs typeface="Times New Roman" panose="02020603050405020304" pitchFamily="18" charset="0"/>
              </a:rPr>
              <a:t> </a:t>
            </a:r>
            <a:r>
              <a:rPr lang="ms-MY" sz="1600" dirty="0" smtClean="0">
                <a:latin typeface="Times New Roman" panose="02020603050405020304" pitchFamily="18" charset="0"/>
                <a:cs typeface="Times New Roman" panose="02020603050405020304" pitchFamily="18" charset="0"/>
              </a:rPr>
              <a:t>Grayscale image</a:t>
            </a:r>
            <a:endParaRPr lang="ms-MY" sz="1600" dirty="0">
              <a:latin typeface="Times New Roman" panose="02020603050405020304" pitchFamily="18" charset="0"/>
              <a:cs typeface="Times New Roman" panose="02020603050405020304" pitchFamily="18" charset="0"/>
            </a:endParaRPr>
          </a:p>
        </p:txBody>
      </p:sp>
      <p:sp>
        <p:nvSpPr>
          <p:cNvPr id="44" name="Rectangle 43"/>
          <p:cNvSpPr/>
          <p:nvPr/>
        </p:nvSpPr>
        <p:spPr>
          <a:xfrm>
            <a:off x="5552109" y="4075024"/>
            <a:ext cx="1777285" cy="51515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600" dirty="0" smtClean="0">
                <a:solidFill>
                  <a:schemeClr val="tx1"/>
                </a:solidFill>
                <a:latin typeface="Times New Roman" panose="02020603050405020304" pitchFamily="18" charset="0"/>
                <a:cs typeface="Times New Roman" panose="02020603050405020304" pitchFamily="18" charset="0"/>
              </a:rPr>
              <a:t>Testing data</a:t>
            </a:r>
            <a:endParaRPr lang="ms-MY" sz="1600" dirty="0">
              <a:solidFill>
                <a:schemeClr val="tx1"/>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092680" y="320402"/>
            <a:ext cx="4573075" cy="646331"/>
          </a:xfrm>
          <a:prstGeom prst="rect">
            <a:avLst/>
          </a:prstGeom>
          <a:noFill/>
        </p:spPr>
        <p:txBody>
          <a:bodyPr wrap="square" rtlCol="0">
            <a:spAutoFit/>
          </a:bodyPr>
          <a:lstStyle/>
          <a:p>
            <a:r>
              <a:rPr lang="ms-MY" b="1" dirty="0" smtClean="0">
                <a:solidFill>
                  <a:schemeClr val="bg1"/>
                </a:solidFill>
                <a:latin typeface="Times New Roman" panose="02020603050405020304" pitchFamily="18" charset="0"/>
                <a:cs typeface="Times New Roman" panose="02020603050405020304" pitchFamily="18" charset="0"/>
              </a:rPr>
              <a:t>SKIN CANCER CLASSIFICATION CONCEPTUAL FRAMEWORK</a:t>
            </a:r>
            <a:endParaRPr lang="ms-MY" b="1" dirty="0">
              <a:solidFill>
                <a:schemeClr val="bg1"/>
              </a:solidFill>
              <a:latin typeface="Times New Roman" panose="02020603050405020304" pitchFamily="18" charset="0"/>
              <a:cs typeface="Times New Roman" panose="02020603050405020304" pitchFamily="18" charset="0"/>
            </a:endParaRPr>
          </a:p>
        </p:txBody>
      </p:sp>
      <p:cxnSp>
        <p:nvCxnSpPr>
          <p:cNvPr id="17" name="Straight Connector 16"/>
          <p:cNvCxnSpPr>
            <a:stCxn id="39" idx="1"/>
          </p:cNvCxnSpPr>
          <p:nvPr/>
        </p:nvCxnSpPr>
        <p:spPr>
          <a:xfrm flipH="1" flipV="1">
            <a:off x="7725042" y="3912019"/>
            <a:ext cx="339853" cy="1"/>
          </a:xfrm>
          <a:prstGeom prst="line">
            <a:avLst/>
          </a:prstGeom>
        </p:spPr>
        <p:style>
          <a:lnRef idx="1">
            <a:schemeClr val="accent2"/>
          </a:lnRef>
          <a:fillRef idx="0">
            <a:schemeClr val="accent2"/>
          </a:fillRef>
          <a:effectRef idx="0">
            <a:schemeClr val="accent2"/>
          </a:effectRef>
          <a:fontRef idx="minor">
            <a:schemeClr val="tx1"/>
          </a:fontRef>
        </p:style>
      </p:cxnSp>
      <p:cxnSp>
        <p:nvCxnSpPr>
          <p:cNvPr id="23" name="Straight Arrow Connector 22"/>
          <p:cNvCxnSpPr>
            <a:endCxn id="35" idx="3"/>
          </p:cNvCxnSpPr>
          <p:nvPr/>
        </p:nvCxnSpPr>
        <p:spPr>
          <a:xfrm flipH="1">
            <a:off x="7330663" y="3533367"/>
            <a:ext cx="384720" cy="10975"/>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4" name="Straight Arrow Connector 63"/>
          <p:cNvCxnSpPr/>
          <p:nvPr/>
        </p:nvCxnSpPr>
        <p:spPr>
          <a:xfrm flipH="1">
            <a:off x="7340322" y="4317873"/>
            <a:ext cx="384720" cy="10975"/>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9" name="Straight Connector 28"/>
          <p:cNvCxnSpPr/>
          <p:nvPr/>
        </p:nvCxnSpPr>
        <p:spPr>
          <a:xfrm>
            <a:off x="7715383" y="3507872"/>
            <a:ext cx="9659" cy="820976"/>
          </a:xfrm>
          <a:prstGeom prst="line">
            <a:avLst/>
          </a:prstGeom>
        </p:spPr>
        <p:style>
          <a:lnRef idx="1">
            <a:schemeClr val="accent2"/>
          </a:lnRef>
          <a:fillRef idx="0">
            <a:schemeClr val="accent2"/>
          </a:fillRef>
          <a:effectRef idx="0">
            <a:schemeClr val="accent2"/>
          </a:effectRef>
          <a:fontRef idx="minor">
            <a:schemeClr val="tx1"/>
          </a:fontRef>
        </p:style>
      </p:cxnSp>
      <p:cxnSp>
        <p:nvCxnSpPr>
          <p:cNvPr id="40" name="Straight Arrow Connector 39"/>
          <p:cNvCxnSpPr>
            <a:stCxn id="35" idx="1"/>
          </p:cNvCxnSpPr>
          <p:nvPr/>
        </p:nvCxnSpPr>
        <p:spPr>
          <a:xfrm flipH="1">
            <a:off x="4663028" y="3544342"/>
            <a:ext cx="889081"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5" name="Straight Arrow Connector 64"/>
          <p:cNvCxnSpPr/>
          <p:nvPr/>
        </p:nvCxnSpPr>
        <p:spPr>
          <a:xfrm flipH="1">
            <a:off x="4671049" y="4329353"/>
            <a:ext cx="889081"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6" name="Straight Arrow Connector 5"/>
          <p:cNvCxnSpPr/>
          <p:nvPr/>
        </p:nvCxnSpPr>
        <p:spPr>
          <a:xfrm>
            <a:off x="8273523" y="2244379"/>
            <a:ext cx="16798" cy="1415771"/>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6" name="Straight Arrow Connector 15"/>
          <p:cNvCxnSpPr>
            <a:endCxn id="15" idx="1"/>
          </p:cNvCxnSpPr>
          <p:nvPr/>
        </p:nvCxnSpPr>
        <p:spPr>
          <a:xfrm>
            <a:off x="5932620" y="1929263"/>
            <a:ext cx="993932" cy="3157"/>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12" name="Rectangle 11"/>
          <p:cNvSpPr/>
          <p:nvPr/>
        </p:nvSpPr>
        <p:spPr>
          <a:xfrm>
            <a:off x="1429555" y="3065172"/>
            <a:ext cx="3119097" cy="3181082"/>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s-MY" dirty="0"/>
          </a:p>
        </p:txBody>
      </p:sp>
      <p:sp>
        <p:nvSpPr>
          <p:cNvPr id="13" name="Oval 12"/>
          <p:cNvSpPr/>
          <p:nvPr/>
        </p:nvSpPr>
        <p:spPr>
          <a:xfrm>
            <a:off x="1944710" y="3297958"/>
            <a:ext cx="2279560" cy="614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600" dirty="0" smtClean="0">
                <a:latin typeface="Times New Roman" panose="02020603050405020304" pitchFamily="18" charset="0"/>
                <a:cs typeface="Times New Roman" panose="02020603050405020304" pitchFamily="18" charset="0"/>
              </a:rPr>
              <a:t>Input layer</a:t>
            </a:r>
            <a:endParaRPr lang="ms-MY" sz="1600" dirty="0">
              <a:latin typeface="Times New Roman" panose="02020603050405020304" pitchFamily="18" charset="0"/>
              <a:cs typeface="Times New Roman" panose="02020603050405020304" pitchFamily="18" charset="0"/>
            </a:endParaRPr>
          </a:p>
        </p:txBody>
      </p:sp>
      <p:sp>
        <p:nvSpPr>
          <p:cNvPr id="36" name="Oval 35"/>
          <p:cNvSpPr/>
          <p:nvPr/>
        </p:nvSpPr>
        <p:spPr>
          <a:xfrm>
            <a:off x="1982519" y="4169129"/>
            <a:ext cx="2279560" cy="614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600" dirty="0" smtClean="0">
                <a:latin typeface="Times New Roman" panose="02020603050405020304" pitchFamily="18" charset="0"/>
                <a:cs typeface="Times New Roman" panose="02020603050405020304" pitchFamily="18" charset="0"/>
              </a:rPr>
              <a:t>Hidden layer</a:t>
            </a:r>
            <a:endParaRPr lang="ms-MY" sz="1600" dirty="0">
              <a:latin typeface="Times New Roman" panose="02020603050405020304" pitchFamily="18" charset="0"/>
              <a:cs typeface="Times New Roman" panose="02020603050405020304" pitchFamily="18" charset="0"/>
            </a:endParaRPr>
          </a:p>
        </p:txBody>
      </p:sp>
      <p:sp>
        <p:nvSpPr>
          <p:cNvPr id="37" name="Oval 36"/>
          <p:cNvSpPr/>
          <p:nvPr/>
        </p:nvSpPr>
        <p:spPr>
          <a:xfrm>
            <a:off x="1952768" y="5156133"/>
            <a:ext cx="2279560" cy="614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600" dirty="0" smtClean="0">
                <a:latin typeface="Times New Roman" panose="02020603050405020304" pitchFamily="18" charset="0"/>
                <a:cs typeface="Times New Roman" panose="02020603050405020304" pitchFamily="18" charset="0"/>
              </a:rPr>
              <a:t>Output layer</a:t>
            </a:r>
            <a:endParaRPr lang="ms-MY" sz="1600" dirty="0">
              <a:latin typeface="Times New Roman" panose="02020603050405020304" pitchFamily="18" charset="0"/>
              <a:cs typeface="Times New Roman" panose="02020603050405020304" pitchFamily="18" charset="0"/>
            </a:endParaRPr>
          </a:p>
        </p:txBody>
      </p:sp>
      <p:cxnSp>
        <p:nvCxnSpPr>
          <p:cNvPr id="18" name="Straight Arrow Connector 17"/>
          <p:cNvCxnSpPr>
            <a:stCxn id="13" idx="4"/>
          </p:cNvCxnSpPr>
          <p:nvPr/>
        </p:nvCxnSpPr>
        <p:spPr>
          <a:xfrm flipH="1">
            <a:off x="3078353" y="3912019"/>
            <a:ext cx="6137" cy="38344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flipH="1">
            <a:off x="3072216" y="4785725"/>
            <a:ext cx="6137" cy="38344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p:cNvCxnSpPr/>
          <p:nvPr/>
        </p:nvCxnSpPr>
        <p:spPr>
          <a:xfrm>
            <a:off x="4262079" y="5463163"/>
            <a:ext cx="853510"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21" name="Rectangle 20"/>
          <p:cNvSpPr/>
          <p:nvPr/>
        </p:nvSpPr>
        <p:spPr>
          <a:xfrm>
            <a:off x="5115589" y="5083028"/>
            <a:ext cx="1977091" cy="83734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600" dirty="0" smtClean="0">
                <a:solidFill>
                  <a:schemeClr val="tx1"/>
                </a:solidFill>
                <a:latin typeface="Times New Roman" panose="02020603050405020304" pitchFamily="18" charset="0"/>
                <a:cs typeface="Times New Roman" panose="02020603050405020304" pitchFamily="18" charset="0"/>
              </a:rPr>
              <a:t>Artificial neural network model</a:t>
            </a:r>
            <a:endParaRPr lang="ms-MY" sz="1600" dirty="0">
              <a:solidFill>
                <a:schemeClr val="tx1"/>
              </a:solidFill>
              <a:latin typeface="Times New Roman" panose="02020603050405020304" pitchFamily="18" charset="0"/>
              <a:cs typeface="Times New Roman" panose="02020603050405020304" pitchFamily="18" charset="0"/>
            </a:endParaRPr>
          </a:p>
        </p:txBody>
      </p:sp>
      <p:sp>
        <p:nvSpPr>
          <p:cNvPr id="24" name="TextBox 23"/>
          <p:cNvSpPr txBox="1"/>
          <p:nvPr/>
        </p:nvSpPr>
        <p:spPr>
          <a:xfrm>
            <a:off x="1486634" y="5950039"/>
            <a:ext cx="3030621" cy="276999"/>
          </a:xfrm>
          <a:prstGeom prst="rect">
            <a:avLst/>
          </a:prstGeom>
          <a:noFill/>
        </p:spPr>
        <p:txBody>
          <a:bodyPr wrap="square" rtlCol="0">
            <a:spAutoFit/>
          </a:bodyPr>
          <a:lstStyle/>
          <a:p>
            <a:pPr algn="ctr"/>
            <a:r>
              <a:rPr lang="ms-MY" sz="1200" dirty="0" smtClean="0">
                <a:latin typeface="Times New Roman" panose="02020603050405020304" pitchFamily="18" charset="0"/>
                <a:cs typeface="Times New Roman" panose="02020603050405020304" pitchFamily="18" charset="0"/>
              </a:rPr>
              <a:t>neural network algorithm</a:t>
            </a:r>
            <a:endParaRPr lang="ms-MY" sz="1200" dirty="0">
              <a:latin typeface="Times New Roman" panose="02020603050405020304" pitchFamily="18" charset="0"/>
              <a:cs typeface="Times New Roman" panose="02020603050405020304" pitchFamily="18" charset="0"/>
            </a:endParaRPr>
          </a:p>
        </p:txBody>
      </p:sp>
      <p:cxnSp>
        <p:nvCxnSpPr>
          <p:cNvPr id="31" name="Straight Arrow Connector 30"/>
          <p:cNvCxnSpPr>
            <a:stCxn id="21" idx="3"/>
          </p:cNvCxnSpPr>
          <p:nvPr/>
        </p:nvCxnSpPr>
        <p:spPr>
          <a:xfrm flipV="1">
            <a:off x="7092680" y="5501699"/>
            <a:ext cx="802288" cy="1"/>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52" name="Straight Arrow Connector 51"/>
          <p:cNvCxnSpPr>
            <a:endCxn id="45" idx="1"/>
          </p:cNvCxnSpPr>
          <p:nvPr/>
        </p:nvCxnSpPr>
        <p:spPr>
          <a:xfrm flipV="1">
            <a:off x="9265840" y="5169167"/>
            <a:ext cx="830195" cy="31957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45" name="Rectangle 44"/>
          <p:cNvSpPr/>
          <p:nvPr/>
        </p:nvSpPr>
        <p:spPr>
          <a:xfrm>
            <a:off x="10096035" y="4912057"/>
            <a:ext cx="1777285" cy="51421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600" dirty="0" smtClean="0">
                <a:solidFill>
                  <a:schemeClr val="tx1"/>
                </a:solidFill>
                <a:latin typeface="Times New Roman" panose="02020603050405020304" pitchFamily="18" charset="0"/>
                <a:cs typeface="Times New Roman" panose="02020603050405020304" pitchFamily="18" charset="0"/>
              </a:rPr>
              <a:t>Melanoma</a:t>
            </a:r>
            <a:endParaRPr lang="ms-MY" sz="1600" dirty="0">
              <a:solidFill>
                <a:schemeClr val="tx1"/>
              </a:solidFill>
              <a:latin typeface="Times New Roman" panose="02020603050405020304" pitchFamily="18" charset="0"/>
              <a:cs typeface="Times New Roman" panose="02020603050405020304" pitchFamily="18" charset="0"/>
            </a:endParaRPr>
          </a:p>
        </p:txBody>
      </p:sp>
      <p:sp>
        <p:nvSpPr>
          <p:cNvPr id="47" name="Rectangle 46"/>
          <p:cNvSpPr/>
          <p:nvPr/>
        </p:nvSpPr>
        <p:spPr>
          <a:xfrm>
            <a:off x="10096035" y="5692929"/>
            <a:ext cx="1777285" cy="51421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600" dirty="0" smtClean="0">
                <a:solidFill>
                  <a:schemeClr val="tx1"/>
                </a:solidFill>
                <a:latin typeface="Times New Roman" panose="02020603050405020304" pitchFamily="18" charset="0"/>
                <a:cs typeface="Times New Roman" panose="02020603050405020304" pitchFamily="18" charset="0"/>
              </a:rPr>
              <a:t>Carcinoma</a:t>
            </a:r>
            <a:endParaRPr lang="ms-MY" sz="1600" dirty="0">
              <a:solidFill>
                <a:schemeClr val="tx1"/>
              </a:solidFill>
              <a:latin typeface="Times New Roman" panose="02020603050405020304" pitchFamily="18" charset="0"/>
              <a:cs typeface="Times New Roman" panose="02020603050405020304" pitchFamily="18" charset="0"/>
            </a:endParaRPr>
          </a:p>
        </p:txBody>
      </p:sp>
      <p:cxnSp>
        <p:nvCxnSpPr>
          <p:cNvPr id="49" name="Straight Arrow Connector 48"/>
          <p:cNvCxnSpPr/>
          <p:nvPr/>
        </p:nvCxnSpPr>
        <p:spPr>
          <a:xfrm>
            <a:off x="9252033" y="5579660"/>
            <a:ext cx="816242" cy="3703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944378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35467" y="65302"/>
            <a:ext cx="11904133" cy="6623365"/>
          </a:xfrm>
        </p:spPr>
        <p:txBody>
          <a:bodyPr numCol="1">
            <a:normAutofit lnSpcReduction="10000"/>
          </a:bodyPr>
          <a:lstStyle/>
          <a:p>
            <a:pPr marL="0" indent="0">
              <a:buNone/>
            </a:pPr>
            <a:endParaRPr lang="en-US" sz="1600" b="1" dirty="0" smtClean="0">
              <a:latin typeface="Times New Roman" panose="02020603050405020304" pitchFamily="18" charset="0"/>
              <a:cs typeface="Times New Roman" panose="02020603050405020304" pitchFamily="18" charset="0"/>
            </a:endParaRPr>
          </a:p>
          <a:p>
            <a:pPr marL="0" indent="0">
              <a:buNone/>
            </a:pPr>
            <a:r>
              <a:rPr lang="en-US" sz="1600" b="1" dirty="0" smtClean="0">
                <a:latin typeface="Times New Roman" panose="02020603050405020304" pitchFamily="18" charset="0"/>
                <a:cs typeface="Times New Roman" panose="02020603050405020304" pitchFamily="18" charset="0"/>
              </a:rPr>
              <a:t>Objective 1: </a:t>
            </a:r>
          </a:p>
          <a:p>
            <a:pPr marL="0" indent="0">
              <a:buNone/>
            </a:pPr>
            <a:r>
              <a:rPr lang="en-US" sz="1600" dirty="0" smtClean="0">
                <a:latin typeface="Times New Roman" panose="02020603050405020304" pitchFamily="18" charset="0"/>
                <a:cs typeface="Times New Roman" panose="02020603050405020304" pitchFamily="18" charset="0"/>
              </a:rPr>
              <a:t>To identify the type of skin cancer </a:t>
            </a:r>
          </a:p>
          <a:p>
            <a:pPr marL="0" indent="0">
              <a:buNone/>
            </a:pPr>
            <a:r>
              <a:rPr lang="en-US" sz="1600" dirty="0" smtClean="0">
                <a:latin typeface="Times New Roman" panose="02020603050405020304" pitchFamily="18" charset="0"/>
                <a:cs typeface="Times New Roman" panose="02020603050405020304" pitchFamily="18" charset="0"/>
              </a:rPr>
              <a:t>using Artificial Neural Network.</a:t>
            </a:r>
          </a:p>
          <a:p>
            <a:pPr marL="0" indent="0">
              <a:buNone/>
            </a:pPr>
            <a:endParaRPr lang="en-US" sz="1600" dirty="0" smtClean="0">
              <a:latin typeface="Times New Roman" panose="02020603050405020304" pitchFamily="18" charset="0"/>
              <a:cs typeface="Times New Roman" panose="02020603050405020304" pitchFamily="18" charset="0"/>
            </a:endParaRPr>
          </a:p>
          <a:p>
            <a:pPr marL="0" indent="0">
              <a:buNone/>
            </a:pPr>
            <a:endParaRPr lang="en-US" sz="1600" b="1" dirty="0" smtClean="0">
              <a:latin typeface="Times New Roman" panose="02020603050405020304" pitchFamily="18" charset="0"/>
              <a:cs typeface="Times New Roman" panose="02020603050405020304" pitchFamily="18" charset="0"/>
            </a:endParaRPr>
          </a:p>
          <a:p>
            <a:pPr marL="0" indent="0">
              <a:buNone/>
            </a:pPr>
            <a:endParaRPr lang="en-US" sz="1600" b="1" dirty="0" smtClean="0">
              <a:latin typeface="Times New Roman" panose="02020603050405020304" pitchFamily="18" charset="0"/>
              <a:cs typeface="Times New Roman" panose="02020603050405020304" pitchFamily="18" charset="0"/>
            </a:endParaRPr>
          </a:p>
          <a:p>
            <a:pPr marL="0" indent="0">
              <a:buNone/>
            </a:pPr>
            <a:endParaRPr lang="en-US" sz="1600" b="1" dirty="0" smtClean="0">
              <a:latin typeface="Times New Roman" panose="02020603050405020304" pitchFamily="18" charset="0"/>
              <a:cs typeface="Times New Roman" panose="02020603050405020304" pitchFamily="18" charset="0"/>
            </a:endParaRPr>
          </a:p>
          <a:p>
            <a:pPr marL="0" indent="0">
              <a:buNone/>
            </a:pPr>
            <a:r>
              <a:rPr lang="en-US" sz="1600" b="1" dirty="0" smtClean="0">
                <a:latin typeface="Times New Roman" panose="02020603050405020304" pitchFamily="18" charset="0"/>
                <a:cs typeface="Times New Roman" panose="02020603050405020304" pitchFamily="18" charset="0"/>
              </a:rPr>
              <a:t>Objective 2: </a:t>
            </a:r>
          </a:p>
          <a:p>
            <a:pPr marL="0" indent="0">
              <a:buNone/>
            </a:pPr>
            <a:r>
              <a:rPr lang="en-US" sz="1600" dirty="0" smtClean="0">
                <a:latin typeface="Times New Roman" panose="02020603050405020304" pitchFamily="18" charset="0"/>
                <a:cs typeface="Times New Roman" panose="02020603050405020304" pitchFamily="18" charset="0"/>
              </a:rPr>
              <a:t>To develop the skin cancer </a:t>
            </a:r>
          </a:p>
          <a:p>
            <a:pPr marL="0" indent="0">
              <a:buNone/>
            </a:pPr>
            <a:r>
              <a:rPr lang="en-US" sz="1600" dirty="0" smtClean="0">
                <a:latin typeface="Times New Roman" panose="02020603050405020304" pitchFamily="18" charset="0"/>
                <a:cs typeface="Times New Roman" panose="02020603050405020304" pitchFamily="18" charset="0"/>
              </a:rPr>
              <a:t>classification system.</a:t>
            </a:r>
          </a:p>
          <a:p>
            <a:pPr marL="0" indent="0">
              <a:buNone/>
            </a:pPr>
            <a:endParaRPr lang="en-US" sz="1600" dirty="0" smtClean="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sz="1600" dirty="0" smtClean="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r>
              <a:rPr lang="en-US" sz="1600" b="1" dirty="0" smtClean="0">
                <a:latin typeface="Times New Roman" panose="02020603050405020304" pitchFamily="18" charset="0"/>
                <a:cs typeface="Times New Roman" panose="02020603050405020304" pitchFamily="18" charset="0"/>
              </a:rPr>
              <a:t>Objective 3: </a:t>
            </a:r>
          </a:p>
          <a:p>
            <a:pPr marL="0" indent="0">
              <a:buNone/>
            </a:pPr>
            <a:r>
              <a:rPr lang="en-US" sz="1600" dirty="0" smtClean="0">
                <a:latin typeface="Times New Roman" panose="02020603050405020304" pitchFamily="18" charset="0"/>
                <a:cs typeface="Times New Roman" panose="02020603050405020304" pitchFamily="18" charset="0"/>
              </a:rPr>
              <a:t>To evaluate the functionality and </a:t>
            </a:r>
          </a:p>
          <a:p>
            <a:pPr marL="0" indent="0">
              <a:buNone/>
            </a:pPr>
            <a:r>
              <a:rPr lang="en-US" sz="1600" dirty="0" smtClean="0">
                <a:latin typeface="Times New Roman" panose="02020603050405020304" pitchFamily="18" charset="0"/>
                <a:cs typeface="Times New Roman" panose="02020603050405020304" pitchFamily="18" charset="0"/>
              </a:rPr>
              <a:t>usability of proposed</a:t>
            </a:r>
          </a:p>
          <a:p>
            <a:pPr marL="0" indent="0">
              <a:buNone/>
            </a:pPr>
            <a:r>
              <a:rPr lang="en-US" sz="1600" dirty="0" smtClean="0">
                <a:latin typeface="Times New Roman" panose="02020603050405020304" pitchFamily="18" charset="0"/>
                <a:cs typeface="Times New Roman" panose="02020603050405020304" pitchFamily="18" charset="0"/>
              </a:rPr>
              <a:t> classification system. </a:t>
            </a:r>
          </a:p>
          <a:p>
            <a:pPr marL="0" indent="0">
              <a:buNone/>
            </a:pPr>
            <a:r>
              <a:rPr lang="en-US" sz="1600" dirty="0" smtClean="0">
                <a:latin typeface="Times New Roman" panose="02020603050405020304" pitchFamily="18" charset="0"/>
                <a:cs typeface="Times New Roman" panose="02020603050405020304" pitchFamily="18" charset="0"/>
              </a:rPr>
              <a:t> </a:t>
            </a:r>
          </a:p>
        </p:txBody>
      </p:sp>
      <p:sp>
        <p:nvSpPr>
          <p:cNvPr id="6" name="TextBox 5"/>
          <p:cNvSpPr txBox="1"/>
          <p:nvPr/>
        </p:nvSpPr>
        <p:spPr>
          <a:xfrm>
            <a:off x="3712318" y="78274"/>
            <a:ext cx="1405467" cy="338554"/>
          </a:xfrm>
          <a:prstGeom prst="rect">
            <a:avLst/>
          </a:prstGeom>
          <a:noFill/>
        </p:spPr>
        <p:txBody>
          <a:bodyPr wrap="square" rtlCol="0">
            <a:spAutoFit/>
          </a:bodyPr>
          <a:lstStyle/>
          <a:p>
            <a:r>
              <a:rPr lang="ms-MY" sz="1600" dirty="0" smtClean="0">
                <a:latin typeface="Times New Roman" panose="02020603050405020304" pitchFamily="18" charset="0"/>
                <a:cs typeface="Times New Roman" panose="02020603050405020304" pitchFamily="18" charset="0"/>
              </a:rPr>
              <a:t>Phase</a:t>
            </a:r>
            <a:endParaRPr lang="ms-MY" sz="16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6201831" y="38818"/>
            <a:ext cx="1405467" cy="338554"/>
          </a:xfrm>
          <a:prstGeom prst="rect">
            <a:avLst/>
          </a:prstGeom>
          <a:noFill/>
        </p:spPr>
        <p:txBody>
          <a:bodyPr wrap="square" rtlCol="0">
            <a:spAutoFit/>
          </a:bodyPr>
          <a:lstStyle/>
          <a:p>
            <a:r>
              <a:rPr lang="ms-MY" sz="1600" dirty="0" smtClean="0">
                <a:latin typeface="Times New Roman" panose="02020603050405020304" pitchFamily="18" charset="0"/>
                <a:cs typeface="Times New Roman" panose="02020603050405020304" pitchFamily="18" charset="0"/>
              </a:rPr>
              <a:t>Activities</a:t>
            </a:r>
            <a:endParaRPr lang="ms-MY" sz="16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9315864" y="21553"/>
            <a:ext cx="1388534" cy="338554"/>
          </a:xfrm>
          <a:prstGeom prst="rect">
            <a:avLst/>
          </a:prstGeom>
          <a:noFill/>
        </p:spPr>
        <p:txBody>
          <a:bodyPr wrap="square" rtlCol="0">
            <a:spAutoFit/>
          </a:bodyPr>
          <a:lstStyle/>
          <a:p>
            <a:r>
              <a:rPr lang="ms-MY" sz="1600" dirty="0" smtClean="0">
                <a:latin typeface="Times New Roman" panose="02020603050405020304" pitchFamily="18" charset="0"/>
                <a:cs typeface="Times New Roman" panose="02020603050405020304" pitchFamily="18" charset="0"/>
              </a:rPr>
              <a:t>Outcome</a:t>
            </a:r>
            <a:endParaRPr lang="ms-MY" sz="1600" dirty="0">
              <a:latin typeface="Times New Roman" panose="02020603050405020304" pitchFamily="18" charset="0"/>
              <a:cs typeface="Times New Roman" panose="02020603050405020304" pitchFamily="18" charset="0"/>
            </a:endParaRPr>
          </a:p>
        </p:txBody>
      </p:sp>
      <p:sp>
        <p:nvSpPr>
          <p:cNvPr id="9" name="Rectangle 8"/>
          <p:cNvSpPr/>
          <p:nvPr/>
        </p:nvSpPr>
        <p:spPr>
          <a:xfrm>
            <a:off x="3086101" y="441044"/>
            <a:ext cx="84666" cy="5994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s-MY"/>
          </a:p>
        </p:txBody>
      </p:sp>
      <p:sp>
        <p:nvSpPr>
          <p:cNvPr id="10" name="Rectangle 9"/>
          <p:cNvSpPr/>
          <p:nvPr/>
        </p:nvSpPr>
        <p:spPr>
          <a:xfrm>
            <a:off x="3401055" y="505407"/>
            <a:ext cx="1405467" cy="54346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400" dirty="0" smtClean="0">
                <a:solidFill>
                  <a:schemeClr val="tx1"/>
                </a:solidFill>
                <a:latin typeface="Times New Roman" panose="02020603050405020304" pitchFamily="18" charset="0"/>
                <a:cs typeface="Times New Roman" panose="02020603050405020304" pitchFamily="18" charset="0"/>
              </a:rPr>
              <a:t>Preliminary study</a:t>
            </a:r>
            <a:endParaRPr lang="ms-MY" sz="1400" dirty="0">
              <a:solidFill>
                <a:schemeClr val="tx1"/>
              </a:solidFill>
              <a:latin typeface="Times New Roman" panose="02020603050405020304" pitchFamily="18" charset="0"/>
              <a:cs typeface="Times New Roman" panose="02020603050405020304" pitchFamily="18" charset="0"/>
            </a:endParaRPr>
          </a:p>
        </p:txBody>
      </p:sp>
      <p:sp>
        <p:nvSpPr>
          <p:cNvPr id="13" name="Rectangle 12"/>
          <p:cNvSpPr/>
          <p:nvPr/>
        </p:nvSpPr>
        <p:spPr>
          <a:xfrm>
            <a:off x="5471838" y="372810"/>
            <a:ext cx="2559904" cy="88660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ms-MY" sz="1600" dirty="0" smtClean="0">
              <a:solidFill>
                <a:schemeClr val="tx1"/>
              </a:solidFill>
              <a:latin typeface="Times New Roman" panose="02020603050405020304" pitchFamily="18" charset="0"/>
              <a:cs typeface="Times New Roman" panose="02020603050405020304" pitchFamily="18" charset="0"/>
            </a:endParaRPr>
          </a:p>
          <a:p>
            <a:r>
              <a:rPr lang="ms-MY" sz="1400" dirty="0" smtClean="0">
                <a:solidFill>
                  <a:schemeClr val="tx1"/>
                </a:solidFill>
                <a:latin typeface="Times New Roman" panose="02020603050405020304" pitchFamily="18" charset="0"/>
                <a:cs typeface="Times New Roman" panose="02020603050405020304" pitchFamily="18" charset="0"/>
              </a:rPr>
              <a:t>Reading journals and articles of:</a:t>
            </a: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Data visualization</a:t>
            </a: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Technique</a:t>
            </a: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Similar study</a:t>
            </a:r>
            <a:endParaRPr lang="ms-MY" sz="1400" dirty="0">
              <a:solidFill>
                <a:schemeClr val="tx1"/>
              </a:solidFill>
              <a:latin typeface="Times New Roman" panose="02020603050405020304" pitchFamily="18" charset="0"/>
              <a:cs typeface="Times New Roman" panose="02020603050405020304" pitchFamily="18" charset="0"/>
            </a:endParaRPr>
          </a:p>
          <a:p>
            <a:r>
              <a:rPr lang="ms-MY" sz="1600" dirty="0" smtClean="0">
                <a:solidFill>
                  <a:schemeClr val="tx1"/>
                </a:solidFill>
                <a:latin typeface="Times New Roman" panose="02020603050405020304" pitchFamily="18" charset="0"/>
                <a:cs typeface="Times New Roman" panose="02020603050405020304" pitchFamily="18" charset="0"/>
              </a:rPr>
              <a:t>      </a:t>
            </a:r>
          </a:p>
        </p:txBody>
      </p:sp>
      <p:sp>
        <p:nvSpPr>
          <p:cNvPr id="14" name="Rectangle 13"/>
          <p:cNvSpPr/>
          <p:nvPr/>
        </p:nvSpPr>
        <p:spPr>
          <a:xfrm>
            <a:off x="8779933" y="372810"/>
            <a:ext cx="2370667" cy="9282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Problem statement</a:t>
            </a: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Objectives</a:t>
            </a: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Scope</a:t>
            </a: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Significance of project</a:t>
            </a:r>
            <a:endParaRPr lang="ms-MY" sz="1400" dirty="0">
              <a:solidFill>
                <a:schemeClr val="tx1"/>
              </a:solidFill>
              <a:latin typeface="Times New Roman" panose="02020603050405020304" pitchFamily="18" charset="0"/>
              <a:cs typeface="Times New Roman" panose="02020603050405020304" pitchFamily="18" charset="0"/>
            </a:endParaRPr>
          </a:p>
        </p:txBody>
      </p:sp>
      <p:sp>
        <p:nvSpPr>
          <p:cNvPr id="15" name="Rectangle 14"/>
          <p:cNvSpPr/>
          <p:nvPr/>
        </p:nvSpPr>
        <p:spPr>
          <a:xfrm>
            <a:off x="3414242" y="3132238"/>
            <a:ext cx="1405467" cy="54346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400" dirty="0" smtClean="0">
                <a:solidFill>
                  <a:schemeClr val="tx1"/>
                </a:solidFill>
                <a:latin typeface="Times New Roman" panose="02020603050405020304" pitchFamily="18" charset="0"/>
                <a:cs typeface="Times New Roman" panose="02020603050405020304" pitchFamily="18" charset="0"/>
              </a:rPr>
              <a:t>Algorithm Design</a:t>
            </a:r>
            <a:endParaRPr lang="ms-MY" sz="1400" dirty="0">
              <a:solidFill>
                <a:schemeClr val="tx1"/>
              </a:solidFill>
            </a:endParaRPr>
          </a:p>
        </p:txBody>
      </p:sp>
      <p:sp>
        <p:nvSpPr>
          <p:cNvPr id="17" name="Rectangle 16"/>
          <p:cNvSpPr/>
          <p:nvPr/>
        </p:nvSpPr>
        <p:spPr>
          <a:xfrm>
            <a:off x="5471838" y="2794235"/>
            <a:ext cx="2824173" cy="11396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ms-MY" sz="1400" dirty="0" smtClean="0">
                <a:solidFill>
                  <a:schemeClr val="tx1"/>
                </a:solidFill>
                <a:latin typeface="Times New Roman" panose="02020603050405020304" pitchFamily="18" charset="0"/>
                <a:cs typeface="Times New Roman" panose="02020603050405020304" pitchFamily="18" charset="0"/>
              </a:rPr>
              <a:t>Artificial Neural Network algorithm </a:t>
            </a: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 </a:t>
            </a:r>
            <a:r>
              <a:rPr lang="en-US" sz="1400" dirty="0">
                <a:solidFill>
                  <a:schemeClr val="tx1"/>
                </a:solidFill>
                <a:latin typeface="Times New Roman" panose="02020603050405020304" pitchFamily="18" charset="0"/>
                <a:cs typeface="Times New Roman" panose="02020603050405020304" pitchFamily="18" charset="0"/>
              </a:rPr>
              <a:t>Artificial Neural Network act as </a:t>
            </a:r>
            <a:r>
              <a:rPr lang="en-US" sz="1400" dirty="0" smtClean="0">
                <a:solidFill>
                  <a:schemeClr val="tx1"/>
                </a:solidFill>
                <a:latin typeface="Times New Roman" panose="02020603050405020304" pitchFamily="18" charset="0"/>
                <a:cs typeface="Times New Roman" panose="02020603050405020304" pitchFamily="18" charset="0"/>
              </a:rPr>
              <a:t>classifier. Ann has three layers which is input, hidden and output layer. </a:t>
            </a:r>
            <a:endParaRPr lang="ms-MY" sz="1600" dirty="0" smtClean="0">
              <a:solidFill>
                <a:schemeClr val="tx1"/>
              </a:solidFill>
              <a:latin typeface="Times New Roman" panose="02020603050405020304" pitchFamily="18" charset="0"/>
              <a:cs typeface="Times New Roman" panose="02020603050405020304" pitchFamily="18" charset="0"/>
            </a:endParaRPr>
          </a:p>
        </p:txBody>
      </p:sp>
      <p:sp>
        <p:nvSpPr>
          <p:cNvPr id="19" name="Rectangle 18"/>
          <p:cNvSpPr/>
          <p:nvPr/>
        </p:nvSpPr>
        <p:spPr>
          <a:xfrm>
            <a:off x="8892523" y="2954393"/>
            <a:ext cx="2258078" cy="8323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ms-MY" sz="1400" dirty="0" smtClean="0">
                <a:solidFill>
                  <a:schemeClr val="tx1"/>
                </a:solidFill>
                <a:latin typeface="Times New Roman" panose="02020603050405020304" pitchFamily="18" charset="0"/>
                <a:cs typeface="Times New Roman" panose="02020603050405020304" pitchFamily="18" charset="0"/>
              </a:rPr>
              <a:t>Classify skin image into two types of skin cancer</a:t>
            </a:r>
            <a:endParaRPr lang="ms-MY" sz="1400" dirty="0">
              <a:solidFill>
                <a:schemeClr val="tx1"/>
              </a:solidFill>
              <a:latin typeface="Times New Roman" panose="02020603050405020304" pitchFamily="18" charset="0"/>
              <a:cs typeface="Times New Roman" panose="02020603050405020304" pitchFamily="18" charset="0"/>
            </a:endParaRPr>
          </a:p>
        </p:txBody>
      </p:sp>
      <p:sp>
        <p:nvSpPr>
          <p:cNvPr id="20" name="Rectangle 19"/>
          <p:cNvSpPr/>
          <p:nvPr/>
        </p:nvSpPr>
        <p:spPr>
          <a:xfrm>
            <a:off x="3401055" y="4532628"/>
            <a:ext cx="1405467" cy="6893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400" dirty="0" smtClean="0">
                <a:solidFill>
                  <a:schemeClr val="tx1"/>
                </a:solidFill>
                <a:latin typeface="Times New Roman" panose="02020603050405020304" pitchFamily="18" charset="0"/>
                <a:cs typeface="Times New Roman" panose="02020603050405020304" pitchFamily="18" charset="0"/>
              </a:rPr>
              <a:t>System Design and Development</a:t>
            </a:r>
            <a:endParaRPr lang="ms-MY" sz="1400" dirty="0">
              <a:solidFill>
                <a:schemeClr val="tx1"/>
              </a:solidFill>
            </a:endParaRPr>
          </a:p>
        </p:txBody>
      </p:sp>
      <p:sp>
        <p:nvSpPr>
          <p:cNvPr id="21" name="Rectangle 20"/>
          <p:cNvSpPr/>
          <p:nvPr/>
        </p:nvSpPr>
        <p:spPr>
          <a:xfrm>
            <a:off x="5580643" y="4373280"/>
            <a:ext cx="2878666" cy="10079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ms-MY" sz="1400" dirty="0" smtClean="0">
                <a:solidFill>
                  <a:schemeClr val="tx1"/>
                </a:solidFill>
                <a:latin typeface="Times New Roman" panose="02020603050405020304" pitchFamily="18" charset="0"/>
                <a:cs typeface="Times New Roman" panose="02020603050405020304" pitchFamily="18" charset="0"/>
              </a:rPr>
              <a:t>Interactive Development:</a:t>
            </a: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Requirement</a:t>
            </a: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Analysis</a:t>
            </a: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Design and Implementation</a:t>
            </a:r>
            <a:r>
              <a:rPr lang="ms-MY" sz="1600" dirty="0" smtClean="0">
                <a:solidFill>
                  <a:schemeClr val="tx1"/>
                </a:solidFill>
                <a:latin typeface="Times New Roman" panose="02020603050405020304" pitchFamily="18" charset="0"/>
                <a:cs typeface="Times New Roman" panose="02020603050405020304" pitchFamily="18" charset="0"/>
              </a:rPr>
              <a:t>  </a:t>
            </a:r>
          </a:p>
        </p:txBody>
      </p:sp>
      <p:sp>
        <p:nvSpPr>
          <p:cNvPr id="22" name="Rectangle 21"/>
          <p:cNvSpPr/>
          <p:nvPr/>
        </p:nvSpPr>
        <p:spPr>
          <a:xfrm>
            <a:off x="8835276" y="4548719"/>
            <a:ext cx="2296272" cy="6732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ms-MY" sz="1400" dirty="0" smtClean="0">
                <a:solidFill>
                  <a:schemeClr val="tx1"/>
                </a:solidFill>
                <a:latin typeface="Times New Roman" panose="02020603050405020304" pitchFamily="18" charset="0"/>
                <a:cs typeface="Times New Roman" panose="02020603050405020304" pitchFamily="18" charset="0"/>
              </a:rPr>
              <a:t>Design diagram and prototype</a:t>
            </a:r>
            <a:endParaRPr lang="ms-MY" sz="1400" dirty="0">
              <a:solidFill>
                <a:schemeClr val="tx1"/>
              </a:solidFill>
              <a:latin typeface="Times New Roman" panose="02020603050405020304" pitchFamily="18" charset="0"/>
              <a:cs typeface="Times New Roman" panose="02020603050405020304" pitchFamily="18" charset="0"/>
            </a:endParaRPr>
          </a:p>
        </p:txBody>
      </p:sp>
      <p:sp>
        <p:nvSpPr>
          <p:cNvPr id="23" name="Rectangle 22"/>
          <p:cNvSpPr/>
          <p:nvPr/>
        </p:nvSpPr>
        <p:spPr>
          <a:xfrm>
            <a:off x="3414242" y="5967959"/>
            <a:ext cx="1405467" cy="54346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400" dirty="0" smtClean="0">
                <a:solidFill>
                  <a:schemeClr val="tx1"/>
                </a:solidFill>
                <a:latin typeface="Times New Roman" panose="02020603050405020304" pitchFamily="18" charset="0"/>
                <a:cs typeface="Times New Roman" panose="02020603050405020304" pitchFamily="18" charset="0"/>
              </a:rPr>
              <a:t>Findings and conclusion</a:t>
            </a:r>
            <a:endParaRPr lang="ms-MY" sz="1400" dirty="0">
              <a:solidFill>
                <a:schemeClr val="tx1"/>
              </a:solidFill>
            </a:endParaRPr>
          </a:p>
        </p:txBody>
      </p:sp>
      <p:sp>
        <p:nvSpPr>
          <p:cNvPr id="24" name="Rectangle 23"/>
          <p:cNvSpPr/>
          <p:nvPr/>
        </p:nvSpPr>
        <p:spPr>
          <a:xfrm>
            <a:off x="5580643" y="6006456"/>
            <a:ext cx="2878666" cy="54346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endParaRPr lang="ms-MY" sz="1600" dirty="0" smtClean="0">
              <a:solidFill>
                <a:schemeClr val="tx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Analysis Result</a:t>
            </a:r>
          </a:p>
          <a:p>
            <a:pPr marL="285750" indent="-285750">
              <a:buFont typeface="Arial" panose="020B0604020202020204" pitchFamily="34" charset="0"/>
              <a:buChar char="•"/>
            </a:pPr>
            <a:r>
              <a:rPr lang="ms-MY" sz="1400" dirty="0" smtClean="0">
                <a:solidFill>
                  <a:schemeClr val="tx1"/>
                </a:solidFill>
                <a:latin typeface="Times New Roman" panose="02020603050405020304" pitchFamily="18" charset="0"/>
                <a:cs typeface="Times New Roman" panose="02020603050405020304" pitchFamily="18" charset="0"/>
              </a:rPr>
              <a:t>Documentation</a:t>
            </a:r>
            <a:endParaRPr lang="ms-MY" sz="1400" dirty="0">
              <a:solidFill>
                <a:schemeClr val="tx1"/>
              </a:solidFill>
              <a:latin typeface="Times New Roman" panose="02020603050405020304" pitchFamily="18" charset="0"/>
              <a:cs typeface="Times New Roman" panose="02020603050405020304" pitchFamily="18" charset="0"/>
            </a:endParaRPr>
          </a:p>
          <a:p>
            <a:r>
              <a:rPr lang="ms-MY" sz="1600" dirty="0" smtClean="0">
                <a:solidFill>
                  <a:schemeClr val="tx1"/>
                </a:solidFill>
                <a:latin typeface="Times New Roman" panose="02020603050405020304" pitchFamily="18" charset="0"/>
                <a:cs typeface="Times New Roman" panose="02020603050405020304" pitchFamily="18" charset="0"/>
              </a:rPr>
              <a:t>      </a:t>
            </a:r>
          </a:p>
        </p:txBody>
      </p:sp>
      <p:sp>
        <p:nvSpPr>
          <p:cNvPr id="25" name="Rectangle 24"/>
          <p:cNvSpPr/>
          <p:nvPr/>
        </p:nvSpPr>
        <p:spPr>
          <a:xfrm>
            <a:off x="8813751" y="5872156"/>
            <a:ext cx="2370667" cy="7634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Times New Roman" panose="02020603050405020304" pitchFamily="18" charset="0"/>
                <a:cs typeface="Times New Roman" panose="02020603050405020304" pitchFamily="18" charset="0"/>
              </a:rPr>
              <a:t>Report the finding of the result implementation and evaluation </a:t>
            </a:r>
            <a:r>
              <a:rPr lang="en-US" sz="1400" dirty="0" smtClean="0">
                <a:solidFill>
                  <a:schemeClr val="tx1"/>
                </a:solidFill>
                <a:latin typeface="Times New Roman" panose="02020603050405020304" pitchFamily="18" charset="0"/>
                <a:cs typeface="Times New Roman" panose="02020603050405020304" pitchFamily="18" charset="0"/>
              </a:rPr>
              <a:t>result</a:t>
            </a:r>
            <a:endParaRPr lang="en-US" sz="1400" dirty="0">
              <a:solidFill>
                <a:schemeClr val="tx1"/>
              </a:solidFill>
              <a:latin typeface="Times New Roman" panose="02020603050405020304" pitchFamily="18" charset="0"/>
              <a:cs typeface="Times New Roman" panose="02020603050405020304" pitchFamily="18" charset="0"/>
            </a:endParaRPr>
          </a:p>
        </p:txBody>
      </p:sp>
      <p:cxnSp>
        <p:nvCxnSpPr>
          <p:cNvPr id="29" name="Straight Arrow Connector 28"/>
          <p:cNvCxnSpPr/>
          <p:nvPr/>
        </p:nvCxnSpPr>
        <p:spPr>
          <a:xfrm>
            <a:off x="4806522" y="725533"/>
            <a:ext cx="592667" cy="1423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4" name="Straight Arrow Connector 43"/>
          <p:cNvCxnSpPr>
            <a:stCxn id="15" idx="3"/>
          </p:cNvCxnSpPr>
          <p:nvPr/>
        </p:nvCxnSpPr>
        <p:spPr>
          <a:xfrm>
            <a:off x="4819709" y="3403972"/>
            <a:ext cx="563031" cy="8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3" name="Straight Arrow Connector 52"/>
          <p:cNvCxnSpPr>
            <a:stCxn id="20" idx="2"/>
            <a:endCxn id="23" idx="0"/>
          </p:cNvCxnSpPr>
          <p:nvPr/>
        </p:nvCxnSpPr>
        <p:spPr>
          <a:xfrm>
            <a:off x="4103789" y="5221932"/>
            <a:ext cx="13187" cy="7460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5" name="Straight Arrow Connector 54"/>
          <p:cNvCxnSpPr>
            <a:stCxn id="20" idx="3"/>
          </p:cNvCxnSpPr>
          <p:nvPr/>
        </p:nvCxnSpPr>
        <p:spPr>
          <a:xfrm>
            <a:off x="4806522" y="4877280"/>
            <a:ext cx="60113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7" name="Straight Arrow Connector 56"/>
          <p:cNvCxnSpPr>
            <a:stCxn id="21" idx="3"/>
            <a:endCxn id="22" idx="1"/>
          </p:cNvCxnSpPr>
          <p:nvPr/>
        </p:nvCxnSpPr>
        <p:spPr>
          <a:xfrm>
            <a:off x="8459309" y="4877280"/>
            <a:ext cx="375967" cy="80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5" name="Straight Arrow Connector 64"/>
          <p:cNvCxnSpPr/>
          <p:nvPr/>
        </p:nvCxnSpPr>
        <p:spPr>
          <a:xfrm>
            <a:off x="4870705" y="6241471"/>
            <a:ext cx="60113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a:off x="8282171" y="3393920"/>
            <a:ext cx="563031" cy="8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0" name="Rectangle 39"/>
          <p:cNvSpPr/>
          <p:nvPr/>
        </p:nvSpPr>
        <p:spPr>
          <a:xfrm>
            <a:off x="3427136" y="1751695"/>
            <a:ext cx="1405467" cy="54346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400" dirty="0" smtClean="0">
                <a:solidFill>
                  <a:schemeClr val="tx1"/>
                </a:solidFill>
                <a:latin typeface="Times New Roman" panose="02020603050405020304" pitchFamily="18" charset="0"/>
                <a:cs typeface="Times New Roman" panose="02020603050405020304" pitchFamily="18" charset="0"/>
              </a:rPr>
              <a:t>Data Collection</a:t>
            </a:r>
            <a:endParaRPr lang="ms-MY" sz="1400" dirty="0">
              <a:solidFill>
                <a:schemeClr val="tx1"/>
              </a:solidFill>
            </a:endParaRPr>
          </a:p>
        </p:txBody>
      </p:sp>
      <p:sp>
        <p:nvSpPr>
          <p:cNvPr id="50" name="Rectangle 49"/>
          <p:cNvSpPr/>
          <p:nvPr/>
        </p:nvSpPr>
        <p:spPr>
          <a:xfrm>
            <a:off x="5471838" y="1781381"/>
            <a:ext cx="2878666" cy="54346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ms-MY" sz="1600" dirty="0" smtClean="0">
                <a:solidFill>
                  <a:schemeClr val="tx1"/>
                </a:solidFill>
                <a:latin typeface="Times New Roman" panose="02020603050405020304" pitchFamily="18" charset="0"/>
                <a:cs typeface="Times New Roman" panose="02020603050405020304" pitchFamily="18" charset="0"/>
              </a:rPr>
              <a:t>Secondary data acquisition      </a:t>
            </a:r>
          </a:p>
        </p:txBody>
      </p:sp>
      <p:sp>
        <p:nvSpPr>
          <p:cNvPr id="63" name="Rectangle 62"/>
          <p:cNvSpPr/>
          <p:nvPr/>
        </p:nvSpPr>
        <p:spPr>
          <a:xfrm>
            <a:off x="8966664" y="1721087"/>
            <a:ext cx="2164883" cy="6732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ms-MY" sz="1400" dirty="0" smtClean="0">
                <a:solidFill>
                  <a:schemeClr val="tx1"/>
                </a:solidFill>
                <a:latin typeface="Times New Roman" panose="02020603050405020304" pitchFamily="18" charset="0"/>
                <a:cs typeface="Times New Roman" panose="02020603050405020304" pitchFamily="18" charset="0"/>
              </a:rPr>
              <a:t>Skin image to be process</a:t>
            </a:r>
            <a:endParaRPr lang="ms-MY" sz="1400" dirty="0">
              <a:solidFill>
                <a:schemeClr val="tx1"/>
              </a:solidFill>
              <a:latin typeface="Times New Roman" panose="02020603050405020304" pitchFamily="18" charset="0"/>
              <a:cs typeface="Times New Roman" panose="02020603050405020304" pitchFamily="18" charset="0"/>
            </a:endParaRPr>
          </a:p>
        </p:txBody>
      </p:sp>
      <p:cxnSp>
        <p:nvCxnSpPr>
          <p:cNvPr id="64" name="Straight Arrow Connector 63"/>
          <p:cNvCxnSpPr/>
          <p:nvPr/>
        </p:nvCxnSpPr>
        <p:spPr>
          <a:xfrm>
            <a:off x="4870705" y="2000309"/>
            <a:ext cx="563031" cy="8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8" name="Straight Arrow Connector 67"/>
          <p:cNvCxnSpPr/>
          <p:nvPr/>
        </p:nvCxnSpPr>
        <p:spPr>
          <a:xfrm>
            <a:off x="8044367" y="817925"/>
            <a:ext cx="677459" cy="80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9" name="Straight Arrow Connector 68"/>
          <p:cNvCxnSpPr/>
          <p:nvPr/>
        </p:nvCxnSpPr>
        <p:spPr>
          <a:xfrm>
            <a:off x="8252881" y="2089013"/>
            <a:ext cx="677459" cy="80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0" name="Straight Arrow Connector 69"/>
          <p:cNvCxnSpPr/>
          <p:nvPr/>
        </p:nvCxnSpPr>
        <p:spPr>
          <a:xfrm>
            <a:off x="4084191" y="3764726"/>
            <a:ext cx="13187" cy="7460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1" name="Straight Arrow Connector 70"/>
          <p:cNvCxnSpPr/>
          <p:nvPr/>
        </p:nvCxnSpPr>
        <p:spPr>
          <a:xfrm>
            <a:off x="3995934" y="2333345"/>
            <a:ext cx="13187" cy="7460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2" name="Straight Arrow Connector 71"/>
          <p:cNvCxnSpPr/>
          <p:nvPr/>
        </p:nvCxnSpPr>
        <p:spPr>
          <a:xfrm>
            <a:off x="3995933" y="1016774"/>
            <a:ext cx="13187" cy="7460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2" name="Straight Connector 61"/>
          <p:cNvCxnSpPr/>
          <p:nvPr/>
        </p:nvCxnSpPr>
        <p:spPr>
          <a:xfrm flipH="1" flipV="1">
            <a:off x="4009121" y="1488979"/>
            <a:ext cx="6133772" cy="18527"/>
          </a:xfrm>
          <a:prstGeom prst="line">
            <a:avLst/>
          </a:prstGeom>
        </p:spPr>
        <p:style>
          <a:lnRef idx="1">
            <a:schemeClr val="dk1"/>
          </a:lnRef>
          <a:fillRef idx="0">
            <a:schemeClr val="dk1"/>
          </a:fillRef>
          <a:effectRef idx="0">
            <a:schemeClr val="dk1"/>
          </a:effectRef>
          <a:fontRef idx="minor">
            <a:schemeClr val="tx1"/>
          </a:fontRef>
        </p:style>
      </p:cxnSp>
      <p:cxnSp>
        <p:nvCxnSpPr>
          <p:cNvPr id="73" name="Straight Connector 72"/>
          <p:cNvCxnSpPr/>
          <p:nvPr/>
        </p:nvCxnSpPr>
        <p:spPr>
          <a:xfrm flipH="1" flipV="1">
            <a:off x="4027332" y="2658639"/>
            <a:ext cx="6133772" cy="18527"/>
          </a:xfrm>
          <a:prstGeom prst="line">
            <a:avLst/>
          </a:prstGeom>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flipV="1">
            <a:off x="4109222" y="4150750"/>
            <a:ext cx="6133772" cy="18527"/>
          </a:xfrm>
          <a:prstGeom prst="line">
            <a:avLst/>
          </a:prstGeom>
        </p:spPr>
        <p:style>
          <a:lnRef idx="1">
            <a:schemeClr val="dk1"/>
          </a:lnRef>
          <a:fillRef idx="0">
            <a:schemeClr val="dk1"/>
          </a:fillRef>
          <a:effectRef idx="0">
            <a:schemeClr val="dk1"/>
          </a:effectRef>
          <a:fontRef idx="minor">
            <a:schemeClr val="tx1"/>
          </a:fontRef>
        </p:style>
      </p:cxnSp>
      <p:cxnSp>
        <p:nvCxnSpPr>
          <p:cNvPr id="75" name="Straight Connector 74"/>
          <p:cNvCxnSpPr/>
          <p:nvPr/>
        </p:nvCxnSpPr>
        <p:spPr>
          <a:xfrm flipH="1" flipV="1">
            <a:off x="4144500" y="5603670"/>
            <a:ext cx="6133772" cy="18527"/>
          </a:xfrm>
          <a:prstGeom prst="line">
            <a:avLst/>
          </a:prstGeom>
        </p:spPr>
        <p:style>
          <a:lnRef idx="1">
            <a:schemeClr val="dk1"/>
          </a:lnRef>
          <a:fillRef idx="0">
            <a:schemeClr val="dk1"/>
          </a:fillRef>
          <a:effectRef idx="0">
            <a:schemeClr val="dk1"/>
          </a:effectRef>
          <a:fontRef idx="minor">
            <a:schemeClr val="tx1"/>
          </a:fontRef>
        </p:style>
      </p:cxnSp>
      <p:cxnSp>
        <p:nvCxnSpPr>
          <p:cNvPr id="80" name="Straight Connector 79"/>
          <p:cNvCxnSpPr/>
          <p:nvPr/>
        </p:nvCxnSpPr>
        <p:spPr>
          <a:xfrm flipV="1">
            <a:off x="10142893" y="1301089"/>
            <a:ext cx="0" cy="197153"/>
          </a:xfrm>
          <a:prstGeom prst="line">
            <a:avLst/>
          </a:prstGeom>
        </p:spPr>
        <p:style>
          <a:lnRef idx="1">
            <a:schemeClr val="dk1"/>
          </a:lnRef>
          <a:fillRef idx="0">
            <a:schemeClr val="dk1"/>
          </a:fillRef>
          <a:effectRef idx="0">
            <a:schemeClr val="dk1"/>
          </a:effectRef>
          <a:fontRef idx="minor">
            <a:schemeClr val="tx1"/>
          </a:fontRef>
        </p:style>
      </p:cxnSp>
      <p:cxnSp>
        <p:nvCxnSpPr>
          <p:cNvPr id="86" name="Straight Connector 85"/>
          <p:cNvCxnSpPr/>
          <p:nvPr/>
        </p:nvCxnSpPr>
        <p:spPr>
          <a:xfrm>
            <a:off x="10142893" y="2381412"/>
            <a:ext cx="18211" cy="277227"/>
          </a:xfrm>
          <a:prstGeom prst="line">
            <a:avLst/>
          </a:prstGeom>
        </p:spPr>
        <p:style>
          <a:lnRef idx="1">
            <a:schemeClr val="dk1"/>
          </a:lnRef>
          <a:fillRef idx="0">
            <a:schemeClr val="dk1"/>
          </a:fillRef>
          <a:effectRef idx="0">
            <a:schemeClr val="dk1"/>
          </a:effectRef>
          <a:fontRef idx="minor">
            <a:schemeClr val="tx1"/>
          </a:fontRef>
        </p:style>
      </p:cxnSp>
      <p:cxnSp>
        <p:nvCxnSpPr>
          <p:cNvPr id="88" name="Straight Connector 87"/>
          <p:cNvCxnSpPr/>
          <p:nvPr/>
        </p:nvCxnSpPr>
        <p:spPr>
          <a:xfrm flipH="1">
            <a:off x="10254838" y="3783826"/>
            <a:ext cx="2" cy="388704"/>
          </a:xfrm>
          <a:prstGeom prst="line">
            <a:avLst/>
          </a:prstGeom>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10249453" y="5248416"/>
            <a:ext cx="2" cy="388704"/>
          </a:xfrm>
          <a:prstGeom prst="line">
            <a:avLst/>
          </a:prstGeom>
        </p:spPr>
        <p:style>
          <a:lnRef idx="1">
            <a:schemeClr val="dk1"/>
          </a:lnRef>
          <a:fillRef idx="0">
            <a:schemeClr val="dk1"/>
          </a:fillRef>
          <a:effectRef idx="0">
            <a:schemeClr val="dk1"/>
          </a:effectRef>
          <a:fontRef idx="minor">
            <a:schemeClr val="tx1"/>
          </a:fontRef>
        </p:style>
      </p:cxnSp>
      <p:sp>
        <p:nvSpPr>
          <p:cNvPr id="3" name="Rectangle 2"/>
          <p:cNvSpPr/>
          <p:nvPr/>
        </p:nvSpPr>
        <p:spPr>
          <a:xfrm>
            <a:off x="11809005" y="80006"/>
            <a:ext cx="341061" cy="66103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400" dirty="0" smtClean="0">
                <a:latin typeface="Times New Roman" panose="02020603050405020304" pitchFamily="18" charset="0"/>
                <a:cs typeface="Times New Roman" panose="02020603050405020304" pitchFamily="18" charset="0"/>
              </a:rPr>
              <a:t>M</a:t>
            </a:r>
          </a:p>
          <a:p>
            <a:pPr algn="ctr"/>
            <a:r>
              <a:rPr lang="ms-MY" sz="1400" dirty="0" smtClean="0">
                <a:latin typeface="Times New Roman" panose="02020603050405020304" pitchFamily="18" charset="0"/>
                <a:cs typeface="Times New Roman" panose="02020603050405020304" pitchFamily="18" charset="0"/>
              </a:rPr>
              <a:t>E</a:t>
            </a:r>
          </a:p>
          <a:p>
            <a:pPr algn="ctr"/>
            <a:r>
              <a:rPr lang="ms-MY" sz="1400" dirty="0" smtClean="0">
                <a:latin typeface="Times New Roman" panose="02020603050405020304" pitchFamily="18" charset="0"/>
                <a:cs typeface="Times New Roman" panose="02020603050405020304" pitchFamily="18" charset="0"/>
              </a:rPr>
              <a:t>T</a:t>
            </a:r>
          </a:p>
          <a:p>
            <a:pPr algn="ctr"/>
            <a:r>
              <a:rPr lang="ms-MY" sz="1400" dirty="0" smtClean="0">
                <a:latin typeface="Times New Roman" panose="02020603050405020304" pitchFamily="18" charset="0"/>
                <a:cs typeface="Times New Roman" panose="02020603050405020304" pitchFamily="18" charset="0"/>
              </a:rPr>
              <a:t>H</a:t>
            </a:r>
          </a:p>
          <a:p>
            <a:pPr algn="ctr"/>
            <a:r>
              <a:rPr lang="ms-MY" sz="1400" dirty="0" smtClean="0">
                <a:latin typeface="Times New Roman" panose="02020603050405020304" pitchFamily="18" charset="0"/>
                <a:cs typeface="Times New Roman" panose="02020603050405020304" pitchFamily="18" charset="0"/>
              </a:rPr>
              <a:t>O</a:t>
            </a:r>
          </a:p>
          <a:p>
            <a:pPr algn="ctr"/>
            <a:r>
              <a:rPr lang="ms-MY" sz="1400" dirty="0" smtClean="0">
                <a:latin typeface="Times New Roman" panose="02020603050405020304" pitchFamily="18" charset="0"/>
                <a:cs typeface="Times New Roman" panose="02020603050405020304" pitchFamily="18" charset="0"/>
              </a:rPr>
              <a:t>D</a:t>
            </a:r>
          </a:p>
          <a:p>
            <a:pPr algn="ctr"/>
            <a:r>
              <a:rPr lang="ms-MY" sz="1400" dirty="0" smtClean="0">
                <a:latin typeface="Times New Roman" panose="02020603050405020304" pitchFamily="18" charset="0"/>
                <a:cs typeface="Times New Roman" panose="02020603050405020304" pitchFamily="18" charset="0"/>
              </a:rPr>
              <a:t>O</a:t>
            </a:r>
          </a:p>
          <a:p>
            <a:pPr algn="ctr"/>
            <a:r>
              <a:rPr lang="ms-MY" sz="1400" dirty="0" smtClean="0">
                <a:latin typeface="Times New Roman" panose="02020603050405020304" pitchFamily="18" charset="0"/>
                <a:cs typeface="Times New Roman" panose="02020603050405020304" pitchFamily="18" charset="0"/>
              </a:rPr>
              <a:t>L</a:t>
            </a:r>
          </a:p>
          <a:p>
            <a:pPr algn="ctr"/>
            <a:r>
              <a:rPr lang="ms-MY" sz="1400" dirty="0" smtClean="0">
                <a:latin typeface="Times New Roman" panose="02020603050405020304" pitchFamily="18" charset="0"/>
                <a:cs typeface="Times New Roman" panose="02020603050405020304" pitchFamily="18" charset="0"/>
              </a:rPr>
              <a:t>O</a:t>
            </a:r>
          </a:p>
          <a:p>
            <a:pPr algn="ctr"/>
            <a:r>
              <a:rPr lang="ms-MY" sz="1400" dirty="0" smtClean="0">
                <a:latin typeface="Times New Roman" panose="02020603050405020304" pitchFamily="18" charset="0"/>
                <a:cs typeface="Times New Roman" panose="02020603050405020304" pitchFamily="18" charset="0"/>
              </a:rPr>
              <a:t>G</a:t>
            </a:r>
          </a:p>
          <a:p>
            <a:pPr algn="ctr"/>
            <a:r>
              <a:rPr lang="ms-MY" sz="1400" dirty="0" smtClean="0">
                <a:latin typeface="Times New Roman" panose="02020603050405020304" pitchFamily="18" charset="0"/>
                <a:cs typeface="Times New Roman" panose="02020603050405020304" pitchFamily="18" charset="0"/>
              </a:rPr>
              <a:t>Y</a:t>
            </a:r>
          </a:p>
          <a:p>
            <a:pPr algn="ctr"/>
            <a:endParaRPr lang="ms-MY" sz="1400" dirty="0" smtClean="0">
              <a:latin typeface="Times New Roman" panose="02020603050405020304" pitchFamily="18" charset="0"/>
              <a:cs typeface="Times New Roman" panose="02020603050405020304" pitchFamily="18" charset="0"/>
            </a:endParaRPr>
          </a:p>
          <a:p>
            <a:pPr algn="ctr"/>
            <a:r>
              <a:rPr lang="ms-MY" sz="1400" dirty="0" smtClean="0">
                <a:latin typeface="Times New Roman" panose="02020603050405020304" pitchFamily="18" charset="0"/>
                <a:cs typeface="Times New Roman" panose="02020603050405020304" pitchFamily="18" charset="0"/>
              </a:rPr>
              <a:t> F</a:t>
            </a:r>
          </a:p>
          <a:p>
            <a:pPr algn="ctr"/>
            <a:r>
              <a:rPr lang="ms-MY" sz="1400" dirty="0" smtClean="0">
                <a:latin typeface="Times New Roman" panose="02020603050405020304" pitchFamily="18" charset="0"/>
                <a:cs typeface="Times New Roman" panose="02020603050405020304" pitchFamily="18" charset="0"/>
              </a:rPr>
              <a:t>R</a:t>
            </a:r>
          </a:p>
          <a:p>
            <a:pPr algn="ctr"/>
            <a:r>
              <a:rPr lang="ms-MY" sz="1400" dirty="0" smtClean="0">
                <a:latin typeface="Times New Roman" panose="02020603050405020304" pitchFamily="18" charset="0"/>
                <a:cs typeface="Times New Roman" panose="02020603050405020304" pitchFamily="18" charset="0"/>
              </a:rPr>
              <a:t>A</a:t>
            </a:r>
          </a:p>
          <a:p>
            <a:pPr algn="ctr"/>
            <a:r>
              <a:rPr lang="ms-MY" sz="1400" dirty="0" smtClean="0">
                <a:latin typeface="Times New Roman" panose="02020603050405020304" pitchFamily="18" charset="0"/>
                <a:cs typeface="Times New Roman" panose="02020603050405020304" pitchFamily="18" charset="0"/>
              </a:rPr>
              <a:t>M</a:t>
            </a:r>
          </a:p>
          <a:p>
            <a:pPr algn="ctr"/>
            <a:r>
              <a:rPr lang="ms-MY" sz="1400" dirty="0" smtClean="0">
                <a:latin typeface="Times New Roman" panose="02020603050405020304" pitchFamily="18" charset="0"/>
                <a:cs typeface="Times New Roman" panose="02020603050405020304" pitchFamily="18" charset="0"/>
              </a:rPr>
              <a:t>E</a:t>
            </a:r>
          </a:p>
          <a:p>
            <a:pPr algn="ctr"/>
            <a:r>
              <a:rPr lang="ms-MY" sz="1400" dirty="0" smtClean="0">
                <a:latin typeface="Times New Roman" panose="02020603050405020304" pitchFamily="18" charset="0"/>
                <a:cs typeface="Times New Roman" panose="02020603050405020304" pitchFamily="18" charset="0"/>
              </a:rPr>
              <a:t>W</a:t>
            </a:r>
          </a:p>
          <a:p>
            <a:pPr algn="ctr"/>
            <a:r>
              <a:rPr lang="ms-MY" sz="1400" dirty="0" smtClean="0">
                <a:latin typeface="Times New Roman" panose="02020603050405020304" pitchFamily="18" charset="0"/>
                <a:cs typeface="Times New Roman" panose="02020603050405020304" pitchFamily="18" charset="0"/>
              </a:rPr>
              <a:t>O</a:t>
            </a:r>
          </a:p>
          <a:p>
            <a:pPr algn="ctr"/>
            <a:r>
              <a:rPr lang="ms-MY" sz="1400" dirty="0" smtClean="0">
                <a:latin typeface="Times New Roman" panose="02020603050405020304" pitchFamily="18" charset="0"/>
                <a:cs typeface="Times New Roman" panose="02020603050405020304" pitchFamily="18" charset="0"/>
              </a:rPr>
              <a:t>R</a:t>
            </a:r>
          </a:p>
          <a:p>
            <a:pPr algn="ctr"/>
            <a:r>
              <a:rPr lang="ms-MY" sz="1400" dirty="0" smtClean="0">
                <a:latin typeface="Times New Roman" panose="02020603050405020304" pitchFamily="18" charset="0"/>
                <a:cs typeface="Times New Roman" panose="02020603050405020304" pitchFamily="18" charset="0"/>
              </a:rPr>
              <a:t>K</a:t>
            </a:r>
            <a:endParaRPr lang="ms-MY" sz="1400" dirty="0">
              <a:latin typeface="Times New Roman" panose="02020603050405020304" pitchFamily="18" charset="0"/>
              <a:cs typeface="Times New Roman" panose="02020603050405020304" pitchFamily="18" charset="0"/>
            </a:endParaRPr>
          </a:p>
        </p:txBody>
      </p:sp>
      <p:cxnSp>
        <p:nvCxnSpPr>
          <p:cNvPr id="47" name="Straight Arrow Connector 46"/>
          <p:cNvCxnSpPr/>
          <p:nvPr/>
        </p:nvCxnSpPr>
        <p:spPr>
          <a:xfrm>
            <a:off x="8427960" y="6240780"/>
            <a:ext cx="375966" cy="80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1" name="Rectangle 50"/>
          <p:cNvSpPr/>
          <p:nvPr/>
        </p:nvSpPr>
        <p:spPr>
          <a:xfrm>
            <a:off x="11347602" y="88723"/>
            <a:ext cx="439698" cy="66103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1400" dirty="0" smtClean="0">
                <a:latin typeface="Times New Roman" panose="02020603050405020304" pitchFamily="18" charset="0"/>
                <a:cs typeface="Times New Roman" panose="02020603050405020304" pitchFamily="18" charset="0"/>
              </a:rPr>
              <a:t>S</a:t>
            </a:r>
          </a:p>
          <a:p>
            <a:pPr algn="ctr"/>
            <a:r>
              <a:rPr lang="ms-MY" sz="1400" dirty="0" smtClean="0">
                <a:latin typeface="Times New Roman" panose="02020603050405020304" pitchFamily="18" charset="0"/>
                <a:cs typeface="Times New Roman" panose="02020603050405020304" pitchFamily="18" charset="0"/>
              </a:rPr>
              <a:t>K</a:t>
            </a:r>
          </a:p>
          <a:p>
            <a:pPr algn="ctr"/>
            <a:r>
              <a:rPr lang="ms-MY" sz="1400" dirty="0" smtClean="0">
                <a:latin typeface="Times New Roman" panose="02020603050405020304" pitchFamily="18" charset="0"/>
                <a:cs typeface="Times New Roman" panose="02020603050405020304" pitchFamily="18" charset="0"/>
              </a:rPr>
              <a:t>I</a:t>
            </a:r>
          </a:p>
          <a:p>
            <a:pPr algn="ctr"/>
            <a:r>
              <a:rPr lang="ms-MY" sz="1400" dirty="0" smtClean="0">
                <a:latin typeface="Times New Roman" panose="02020603050405020304" pitchFamily="18" charset="0"/>
                <a:cs typeface="Times New Roman" panose="02020603050405020304" pitchFamily="18" charset="0"/>
              </a:rPr>
              <a:t>N</a:t>
            </a:r>
          </a:p>
          <a:p>
            <a:pPr algn="ctr"/>
            <a:endParaRPr lang="ms-MY" sz="1400" dirty="0" smtClean="0">
              <a:latin typeface="Times New Roman" panose="02020603050405020304" pitchFamily="18" charset="0"/>
              <a:cs typeface="Times New Roman" panose="02020603050405020304" pitchFamily="18" charset="0"/>
            </a:endParaRPr>
          </a:p>
          <a:p>
            <a:pPr algn="ctr"/>
            <a:r>
              <a:rPr lang="ms-MY" sz="1400" dirty="0" smtClean="0">
                <a:latin typeface="Times New Roman" panose="02020603050405020304" pitchFamily="18" charset="0"/>
                <a:cs typeface="Times New Roman" panose="02020603050405020304" pitchFamily="18" charset="0"/>
              </a:rPr>
              <a:t> C</a:t>
            </a:r>
          </a:p>
          <a:p>
            <a:pPr algn="ctr"/>
            <a:r>
              <a:rPr lang="ms-MY" sz="1400" dirty="0" smtClean="0">
                <a:latin typeface="Times New Roman" panose="02020603050405020304" pitchFamily="18" charset="0"/>
                <a:cs typeface="Times New Roman" panose="02020603050405020304" pitchFamily="18" charset="0"/>
              </a:rPr>
              <a:t>AN</a:t>
            </a:r>
          </a:p>
          <a:p>
            <a:pPr algn="ctr"/>
            <a:r>
              <a:rPr lang="ms-MY" sz="1400" dirty="0" smtClean="0">
                <a:latin typeface="Times New Roman" panose="02020603050405020304" pitchFamily="18" charset="0"/>
                <a:cs typeface="Times New Roman" panose="02020603050405020304" pitchFamily="18" charset="0"/>
              </a:rPr>
              <a:t>C</a:t>
            </a:r>
          </a:p>
          <a:p>
            <a:pPr algn="ctr"/>
            <a:r>
              <a:rPr lang="ms-MY" sz="1400" dirty="0" smtClean="0">
                <a:latin typeface="Times New Roman" panose="02020603050405020304" pitchFamily="18" charset="0"/>
                <a:cs typeface="Times New Roman" panose="02020603050405020304" pitchFamily="18" charset="0"/>
              </a:rPr>
              <a:t>E</a:t>
            </a:r>
          </a:p>
          <a:p>
            <a:pPr algn="ctr"/>
            <a:r>
              <a:rPr lang="ms-MY" sz="1400" dirty="0" smtClean="0">
                <a:latin typeface="Times New Roman" panose="02020603050405020304" pitchFamily="18" charset="0"/>
                <a:cs typeface="Times New Roman" panose="02020603050405020304" pitchFamily="18" charset="0"/>
              </a:rPr>
              <a:t>R</a:t>
            </a:r>
          </a:p>
          <a:p>
            <a:pPr algn="ctr"/>
            <a:endParaRPr lang="ms-MY" sz="1400" dirty="0" smtClean="0">
              <a:latin typeface="Times New Roman" panose="02020603050405020304" pitchFamily="18" charset="0"/>
              <a:cs typeface="Times New Roman" panose="02020603050405020304" pitchFamily="18" charset="0"/>
            </a:endParaRPr>
          </a:p>
          <a:p>
            <a:pPr algn="ctr"/>
            <a:r>
              <a:rPr lang="ms-MY" sz="1400" dirty="0" smtClean="0">
                <a:latin typeface="Times New Roman" panose="02020603050405020304" pitchFamily="18" charset="0"/>
                <a:cs typeface="Times New Roman" panose="02020603050405020304" pitchFamily="18" charset="0"/>
              </a:rPr>
              <a:t> C</a:t>
            </a:r>
          </a:p>
          <a:p>
            <a:pPr algn="ctr"/>
            <a:r>
              <a:rPr lang="ms-MY" sz="1400" dirty="0" smtClean="0">
                <a:latin typeface="Times New Roman" panose="02020603050405020304" pitchFamily="18" charset="0"/>
                <a:cs typeface="Times New Roman" panose="02020603050405020304" pitchFamily="18" charset="0"/>
              </a:rPr>
              <a:t>L</a:t>
            </a:r>
          </a:p>
          <a:p>
            <a:pPr algn="ctr"/>
            <a:r>
              <a:rPr lang="ms-MY" sz="1400" dirty="0" smtClean="0">
                <a:latin typeface="Times New Roman" panose="02020603050405020304" pitchFamily="18" charset="0"/>
                <a:cs typeface="Times New Roman" panose="02020603050405020304" pitchFamily="18" charset="0"/>
              </a:rPr>
              <a:t>A</a:t>
            </a:r>
          </a:p>
          <a:p>
            <a:pPr algn="ctr"/>
            <a:r>
              <a:rPr lang="ms-MY" sz="1400" dirty="0" smtClean="0">
                <a:latin typeface="Times New Roman" panose="02020603050405020304" pitchFamily="18" charset="0"/>
                <a:cs typeface="Times New Roman" panose="02020603050405020304" pitchFamily="18" charset="0"/>
              </a:rPr>
              <a:t>S</a:t>
            </a:r>
          </a:p>
          <a:p>
            <a:pPr algn="ctr"/>
            <a:r>
              <a:rPr lang="ms-MY" sz="1400" dirty="0" smtClean="0">
                <a:latin typeface="Times New Roman" panose="02020603050405020304" pitchFamily="18" charset="0"/>
                <a:cs typeface="Times New Roman" panose="02020603050405020304" pitchFamily="18" charset="0"/>
              </a:rPr>
              <a:t>S</a:t>
            </a:r>
          </a:p>
          <a:p>
            <a:pPr algn="ctr"/>
            <a:r>
              <a:rPr lang="ms-MY" sz="1400" dirty="0" smtClean="0">
                <a:latin typeface="Times New Roman" panose="02020603050405020304" pitchFamily="18" charset="0"/>
                <a:cs typeface="Times New Roman" panose="02020603050405020304" pitchFamily="18" charset="0"/>
              </a:rPr>
              <a:t>I</a:t>
            </a:r>
          </a:p>
          <a:p>
            <a:pPr algn="ctr"/>
            <a:r>
              <a:rPr lang="ms-MY" sz="1400" dirty="0" smtClean="0">
                <a:latin typeface="Times New Roman" panose="02020603050405020304" pitchFamily="18" charset="0"/>
                <a:cs typeface="Times New Roman" panose="02020603050405020304" pitchFamily="18" charset="0"/>
              </a:rPr>
              <a:t>F</a:t>
            </a:r>
          </a:p>
          <a:p>
            <a:pPr algn="ctr"/>
            <a:r>
              <a:rPr lang="ms-MY" sz="1400" dirty="0" smtClean="0">
                <a:latin typeface="Times New Roman" panose="02020603050405020304" pitchFamily="18" charset="0"/>
                <a:cs typeface="Times New Roman" panose="02020603050405020304" pitchFamily="18" charset="0"/>
              </a:rPr>
              <a:t>I</a:t>
            </a:r>
          </a:p>
          <a:p>
            <a:pPr algn="ctr"/>
            <a:r>
              <a:rPr lang="ms-MY" sz="1400" dirty="0" smtClean="0">
                <a:latin typeface="Times New Roman" panose="02020603050405020304" pitchFamily="18" charset="0"/>
                <a:cs typeface="Times New Roman" panose="02020603050405020304" pitchFamily="18" charset="0"/>
              </a:rPr>
              <a:t>C</a:t>
            </a:r>
          </a:p>
          <a:p>
            <a:pPr algn="ctr"/>
            <a:r>
              <a:rPr lang="ms-MY" sz="1400" dirty="0" smtClean="0">
                <a:latin typeface="Times New Roman" panose="02020603050405020304" pitchFamily="18" charset="0"/>
                <a:cs typeface="Times New Roman" panose="02020603050405020304" pitchFamily="18" charset="0"/>
              </a:rPr>
              <a:t>A</a:t>
            </a:r>
          </a:p>
          <a:p>
            <a:pPr algn="ctr"/>
            <a:r>
              <a:rPr lang="ms-MY" sz="1400" dirty="0" smtClean="0">
                <a:latin typeface="Times New Roman" panose="02020603050405020304" pitchFamily="18" charset="0"/>
                <a:cs typeface="Times New Roman" panose="02020603050405020304" pitchFamily="18" charset="0"/>
              </a:rPr>
              <a:t>T</a:t>
            </a:r>
          </a:p>
          <a:p>
            <a:pPr algn="ctr"/>
            <a:r>
              <a:rPr lang="ms-MY" sz="1400" dirty="0" smtClean="0">
                <a:latin typeface="Times New Roman" panose="02020603050405020304" pitchFamily="18" charset="0"/>
                <a:cs typeface="Times New Roman" panose="02020603050405020304" pitchFamily="18" charset="0"/>
              </a:rPr>
              <a:t>I</a:t>
            </a:r>
          </a:p>
          <a:p>
            <a:pPr algn="ctr"/>
            <a:r>
              <a:rPr lang="ms-MY" sz="1400" dirty="0" smtClean="0">
                <a:latin typeface="Times New Roman" panose="02020603050405020304" pitchFamily="18" charset="0"/>
                <a:cs typeface="Times New Roman" panose="02020603050405020304" pitchFamily="18" charset="0"/>
              </a:rPr>
              <a:t>ON</a:t>
            </a:r>
            <a:endParaRPr lang="ms-MY"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32055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9579"/>
          </a:xfrm>
        </p:spPr>
        <p:txBody>
          <a:bodyPr>
            <a:normAutofit/>
          </a:bodyPr>
          <a:lstStyle/>
          <a:p>
            <a:pPr algn="ctr"/>
            <a:r>
              <a:rPr lang="ms-MY" sz="3200" dirty="0" smtClean="0">
                <a:latin typeface="Times New Roman" panose="02020603050405020304" pitchFamily="18" charset="0"/>
                <a:cs typeface="Times New Roman" panose="02020603050405020304" pitchFamily="18" charset="0"/>
              </a:rPr>
              <a:t>ANALYSIS PHASE</a:t>
            </a:r>
            <a:endParaRPr lang="ms-MY" sz="320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2113808" y="3598224"/>
            <a:ext cx="1783098" cy="311728"/>
          </a:xfrm>
          <a:prstGeom prst="rect">
            <a:avLst/>
          </a:prstGeom>
          <a:noFill/>
        </p:spPr>
        <p:txBody>
          <a:bodyPr wrap="square" rtlCol="0">
            <a:spAutoFit/>
          </a:bodyPr>
          <a:lstStyle/>
          <a:p>
            <a:r>
              <a:rPr lang="ms-MY" sz="1400" dirty="0" smtClean="0">
                <a:latin typeface="Times New Roman" panose="02020603050405020304" pitchFamily="18" charset="0"/>
                <a:cs typeface="Times New Roman" panose="02020603050405020304" pitchFamily="18" charset="0"/>
              </a:rPr>
              <a:t>Sample of raw data:</a:t>
            </a:r>
            <a:endParaRPr lang="ms-MY" sz="1400"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74304694"/>
              </p:ext>
            </p:extLst>
          </p:nvPr>
        </p:nvGraphicFramePr>
        <p:xfrm>
          <a:off x="3529348" y="1385301"/>
          <a:ext cx="5305370" cy="1934160"/>
        </p:xfrm>
        <a:graphic>
          <a:graphicData uri="http://schemas.openxmlformats.org/drawingml/2006/table">
            <a:tbl>
              <a:tblPr firstRow="1" firstCol="1" bandRow="1">
                <a:tableStyleId>{5940675A-B579-460E-94D1-54222C63F5DA}</a:tableStyleId>
              </a:tblPr>
              <a:tblGrid>
                <a:gridCol w="1406268"/>
                <a:gridCol w="3899102"/>
              </a:tblGrid>
              <a:tr h="321444">
                <a:tc>
                  <a:txBody>
                    <a:bodyPr/>
                    <a:lstStyle/>
                    <a:p>
                      <a:pPr indent="126365" algn="ctr">
                        <a:lnSpc>
                          <a:spcPct val="95000"/>
                        </a:lnSpc>
                        <a:spcAft>
                          <a:spcPts val="600"/>
                        </a:spcAft>
                        <a:tabLst>
                          <a:tab pos="182880" algn="l"/>
                        </a:tabLst>
                      </a:pPr>
                      <a:r>
                        <a:rPr lang="en-MY" sz="1400" spc="-5" dirty="0">
                          <a:effectLst/>
                          <a:latin typeface="Times New Roman" panose="02020603050405020304" pitchFamily="18" charset="0"/>
                          <a:cs typeface="Times New Roman" panose="02020603050405020304" pitchFamily="18" charset="0"/>
                        </a:rPr>
                        <a:t>Characteristics</a:t>
                      </a:r>
                      <a:endParaRPr lang="ms-MY" sz="1400" spc="-5"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126365" algn="ctr">
                        <a:lnSpc>
                          <a:spcPct val="95000"/>
                        </a:lnSpc>
                        <a:spcAft>
                          <a:spcPts val="600"/>
                        </a:spcAft>
                        <a:tabLst>
                          <a:tab pos="182880" algn="l"/>
                        </a:tabLst>
                      </a:pPr>
                      <a:r>
                        <a:rPr lang="en-MY" sz="1400" spc="-5" dirty="0">
                          <a:effectLst/>
                          <a:latin typeface="Times New Roman" panose="02020603050405020304" pitchFamily="18" charset="0"/>
                          <a:cs typeface="Times New Roman" panose="02020603050405020304" pitchFamily="18" charset="0"/>
                        </a:rPr>
                        <a:t>Description</a:t>
                      </a:r>
                      <a:endParaRPr lang="ms-MY" sz="1400" spc="-5"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r>
              <a:tr h="329538">
                <a:tc>
                  <a:txBody>
                    <a:bodyPr/>
                    <a:lstStyle/>
                    <a:p>
                      <a:pPr indent="126365" algn="just">
                        <a:lnSpc>
                          <a:spcPct val="95000"/>
                        </a:lnSpc>
                        <a:spcAft>
                          <a:spcPts val="600"/>
                        </a:spcAft>
                        <a:tabLst>
                          <a:tab pos="182880" algn="l"/>
                        </a:tabLst>
                      </a:pPr>
                      <a:r>
                        <a:rPr lang="en-MY" sz="1400" spc="-5" dirty="0">
                          <a:effectLst/>
                          <a:latin typeface="Times New Roman" panose="02020603050405020304" pitchFamily="18" charset="0"/>
                          <a:cs typeface="Times New Roman" panose="02020603050405020304" pitchFamily="18" charset="0"/>
                        </a:rPr>
                        <a:t>Data Type</a:t>
                      </a:r>
                      <a:endParaRPr lang="ms-MY" sz="1400" spc="-5"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126365" algn="just">
                        <a:lnSpc>
                          <a:spcPct val="95000"/>
                        </a:lnSpc>
                        <a:spcAft>
                          <a:spcPts val="600"/>
                        </a:spcAft>
                        <a:tabLst>
                          <a:tab pos="182880" algn="l"/>
                        </a:tabLst>
                      </a:pPr>
                      <a:r>
                        <a:rPr lang="en-MY" sz="1400" spc="-5" dirty="0">
                          <a:effectLst/>
                          <a:latin typeface="Times New Roman" panose="02020603050405020304" pitchFamily="18" charset="0"/>
                          <a:cs typeface="Times New Roman" panose="02020603050405020304" pitchFamily="18" charset="0"/>
                        </a:rPr>
                        <a:t>Skin image </a:t>
                      </a:r>
                      <a:endParaRPr lang="en-MY" sz="1400" spc="-5" dirty="0" smtClean="0">
                        <a:effectLst/>
                        <a:latin typeface="Times New Roman" panose="02020603050405020304" pitchFamily="18" charset="0"/>
                        <a:cs typeface="Times New Roman" panose="02020603050405020304" pitchFamily="18" charset="0"/>
                      </a:endParaRPr>
                    </a:p>
                  </a:txBody>
                  <a:tcPr marL="68580" marR="68580" marT="0" marB="0"/>
                </a:tc>
              </a:tr>
              <a:tr h="636050">
                <a:tc>
                  <a:txBody>
                    <a:bodyPr/>
                    <a:lstStyle/>
                    <a:p>
                      <a:pPr indent="126365" algn="just">
                        <a:lnSpc>
                          <a:spcPct val="95000"/>
                        </a:lnSpc>
                        <a:spcAft>
                          <a:spcPts val="600"/>
                        </a:spcAft>
                        <a:tabLst>
                          <a:tab pos="182880" algn="l"/>
                        </a:tabLst>
                      </a:pPr>
                      <a:r>
                        <a:rPr lang="en-MY" sz="1400" spc="-5">
                          <a:effectLst/>
                          <a:latin typeface="Times New Roman" panose="02020603050405020304" pitchFamily="18" charset="0"/>
                          <a:cs typeface="Times New Roman" panose="02020603050405020304" pitchFamily="18" charset="0"/>
                        </a:rPr>
                        <a:t>Source</a:t>
                      </a:r>
                      <a:endParaRPr lang="ms-MY" sz="1400" spc="-5">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126365" algn="just">
                        <a:lnSpc>
                          <a:spcPct val="95000"/>
                        </a:lnSpc>
                        <a:spcAft>
                          <a:spcPts val="600"/>
                        </a:spcAft>
                        <a:tabLst>
                          <a:tab pos="182880" algn="l"/>
                        </a:tabLst>
                      </a:pPr>
                      <a:r>
                        <a:rPr lang="ms-MY" sz="1400" spc="-5" dirty="0">
                          <a:effectLst/>
                          <a:latin typeface="Times New Roman" panose="02020603050405020304" pitchFamily="18" charset="0"/>
                          <a:cs typeface="Times New Roman" panose="02020603050405020304" pitchFamily="18" charset="0"/>
                        </a:rPr>
                        <a:t>https://</a:t>
                      </a:r>
                      <a:r>
                        <a:rPr lang="ms-MY" sz="1400" spc="-5" dirty="0" smtClean="0">
                          <a:effectLst/>
                          <a:latin typeface="Times New Roman" panose="02020603050405020304" pitchFamily="18" charset="0"/>
                          <a:cs typeface="Times New Roman" panose="02020603050405020304" pitchFamily="18" charset="0"/>
                        </a:rPr>
                        <a:t>www.kaggle.com/kmader/skin-cancer-mnist-ham10000</a:t>
                      </a:r>
                    </a:p>
                    <a:p>
                      <a:pPr indent="126365" algn="just">
                        <a:lnSpc>
                          <a:spcPct val="95000"/>
                        </a:lnSpc>
                        <a:spcAft>
                          <a:spcPts val="600"/>
                        </a:spcAft>
                        <a:tabLst>
                          <a:tab pos="182880" algn="l"/>
                        </a:tabLst>
                      </a:pPr>
                      <a:r>
                        <a:rPr lang="ms-MY" sz="1400" spc="-5" dirty="0" smtClean="0">
                          <a:effectLst/>
                          <a:latin typeface="Times New Roman" panose="02020603050405020304" pitchFamily="18" charset="0"/>
                          <a:cs typeface="Times New Roman" panose="02020603050405020304" pitchFamily="18" charset="0"/>
                        </a:rPr>
                        <a:t> </a:t>
                      </a:r>
                      <a:endParaRPr lang="ms-MY" sz="1400" spc="-5"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r>
              <a:tr h="598902">
                <a:tc>
                  <a:txBody>
                    <a:bodyPr/>
                    <a:lstStyle/>
                    <a:p>
                      <a:pPr indent="126365" algn="just">
                        <a:lnSpc>
                          <a:spcPct val="95000"/>
                        </a:lnSpc>
                        <a:spcAft>
                          <a:spcPts val="600"/>
                        </a:spcAft>
                        <a:tabLst>
                          <a:tab pos="182880" algn="l"/>
                        </a:tabLst>
                      </a:pPr>
                      <a:r>
                        <a:rPr lang="ms-MY" sz="1400" spc="-5" dirty="0" smtClean="0">
                          <a:effectLst/>
                          <a:latin typeface="Times New Roman" panose="02020603050405020304" pitchFamily="18" charset="0"/>
                          <a:ea typeface="SimSun" panose="02010600030101010101" pitchFamily="2" charset="-122"/>
                          <a:cs typeface="Times New Roman" panose="02020603050405020304" pitchFamily="18" charset="0"/>
                        </a:rPr>
                        <a:t>Num of data</a:t>
                      </a:r>
                      <a:endParaRPr lang="ms-MY" sz="1400" spc="-5"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126365" algn="just">
                        <a:lnSpc>
                          <a:spcPct val="95000"/>
                        </a:lnSpc>
                        <a:spcAft>
                          <a:spcPts val="600"/>
                        </a:spcAft>
                        <a:tabLst>
                          <a:tab pos="182880" algn="l"/>
                        </a:tabLst>
                      </a:pPr>
                      <a:r>
                        <a:rPr lang="ms-MY" sz="1400" spc="-5" dirty="0" smtClean="0">
                          <a:effectLst/>
                          <a:latin typeface="Times New Roman" panose="02020603050405020304" pitchFamily="18" charset="0"/>
                          <a:ea typeface="SimSun" panose="02010600030101010101" pitchFamily="2" charset="-122"/>
                          <a:cs typeface="Times New Roman" panose="02020603050405020304" pitchFamily="18" charset="0"/>
                        </a:rPr>
                        <a:t>100 data (80 for training and 20 for testing)</a:t>
                      </a:r>
                      <a:endParaRPr lang="ms-MY" sz="1400" spc="-5"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r>
            </a:tbl>
          </a:graphicData>
        </a:graphic>
      </p:graphicFrame>
      <p:pic>
        <p:nvPicPr>
          <p:cNvPr id="6" name="Picture 5"/>
          <p:cNvPicPr>
            <a:picLocks noChangeAspect="1"/>
          </p:cNvPicPr>
          <p:nvPr/>
        </p:nvPicPr>
        <p:blipFill rotWithShape="1">
          <a:blip r:embed="rId2"/>
          <a:srcRect l="33578" t="17224"/>
          <a:stretch/>
        </p:blipFill>
        <p:spPr>
          <a:xfrm>
            <a:off x="1396481" y="4252328"/>
            <a:ext cx="3217751" cy="1226937"/>
          </a:xfrm>
          <a:prstGeom prst="rect">
            <a:avLst/>
          </a:prstGeom>
        </p:spPr>
      </p:pic>
      <p:sp>
        <p:nvSpPr>
          <p:cNvPr id="11" name="TextBox 10"/>
          <p:cNvSpPr txBox="1"/>
          <p:nvPr/>
        </p:nvSpPr>
        <p:spPr>
          <a:xfrm>
            <a:off x="8271164" y="3598224"/>
            <a:ext cx="1783098" cy="311728"/>
          </a:xfrm>
          <a:prstGeom prst="rect">
            <a:avLst/>
          </a:prstGeom>
          <a:noFill/>
        </p:spPr>
        <p:txBody>
          <a:bodyPr wrap="square" rtlCol="0">
            <a:spAutoFit/>
          </a:bodyPr>
          <a:lstStyle/>
          <a:p>
            <a:r>
              <a:rPr lang="ms-MY" sz="1400" dirty="0" smtClean="0">
                <a:latin typeface="Times New Roman" panose="02020603050405020304" pitchFamily="18" charset="0"/>
                <a:cs typeface="Times New Roman" panose="02020603050405020304" pitchFamily="18" charset="0"/>
              </a:rPr>
              <a:t>Sample of clean data:</a:t>
            </a:r>
            <a:endParaRPr lang="ms-MY" sz="1400" dirty="0">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3"/>
          <a:stretch>
            <a:fillRect/>
          </a:stretch>
        </p:blipFill>
        <p:spPr>
          <a:xfrm>
            <a:off x="7502320" y="4252328"/>
            <a:ext cx="1660393" cy="1240170"/>
          </a:xfrm>
          <a:prstGeom prst="rect">
            <a:avLst/>
          </a:prstGeom>
        </p:spPr>
      </p:pic>
      <p:pic>
        <p:nvPicPr>
          <p:cNvPr id="12" name="Picture 11"/>
          <p:cNvPicPr>
            <a:picLocks noChangeAspect="1"/>
          </p:cNvPicPr>
          <p:nvPr/>
        </p:nvPicPr>
        <p:blipFill>
          <a:blip r:embed="rId4"/>
          <a:stretch>
            <a:fillRect/>
          </a:stretch>
        </p:blipFill>
        <p:spPr>
          <a:xfrm>
            <a:off x="9162713" y="4241706"/>
            <a:ext cx="1660391" cy="1237559"/>
          </a:xfrm>
          <a:prstGeom prst="rect">
            <a:avLst/>
          </a:prstGeom>
        </p:spPr>
      </p:pic>
      <p:sp>
        <p:nvSpPr>
          <p:cNvPr id="14" name="TextBox 13"/>
          <p:cNvSpPr txBox="1"/>
          <p:nvPr/>
        </p:nvSpPr>
        <p:spPr>
          <a:xfrm>
            <a:off x="3286617" y="5544696"/>
            <a:ext cx="1263699" cy="311728"/>
          </a:xfrm>
          <a:prstGeom prst="rect">
            <a:avLst/>
          </a:prstGeom>
          <a:noFill/>
        </p:spPr>
        <p:txBody>
          <a:bodyPr wrap="square" rtlCol="0">
            <a:spAutoFit/>
          </a:bodyPr>
          <a:lstStyle/>
          <a:p>
            <a:r>
              <a:rPr lang="ms-MY" sz="1400" dirty="0" smtClean="0">
                <a:latin typeface="Times New Roman" panose="02020603050405020304" pitchFamily="18" charset="0"/>
                <a:cs typeface="Times New Roman" panose="02020603050405020304" pitchFamily="18" charset="0"/>
              </a:rPr>
              <a:t>Melanoma</a:t>
            </a:r>
            <a:endParaRPr lang="ms-MY" sz="1400"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1594720" y="5544696"/>
            <a:ext cx="1295204" cy="311728"/>
          </a:xfrm>
          <a:prstGeom prst="rect">
            <a:avLst/>
          </a:prstGeom>
          <a:noFill/>
        </p:spPr>
        <p:txBody>
          <a:bodyPr wrap="square" rtlCol="0">
            <a:spAutoFit/>
          </a:bodyPr>
          <a:lstStyle/>
          <a:p>
            <a:r>
              <a:rPr lang="ms-MY" sz="1400" dirty="0" smtClean="0">
                <a:latin typeface="Times New Roman" panose="02020603050405020304" pitchFamily="18" charset="0"/>
                <a:cs typeface="Times New Roman" panose="02020603050405020304" pitchFamily="18" charset="0"/>
              </a:rPr>
              <a:t>Carcinoma</a:t>
            </a:r>
            <a:endParaRPr lang="ms-MY" sz="1400" dirty="0">
              <a:latin typeface="Times New Roman" panose="02020603050405020304" pitchFamily="18" charset="0"/>
              <a:cs typeface="Times New Roman" panose="02020603050405020304" pitchFamily="18" charset="0"/>
            </a:endParaRPr>
          </a:p>
        </p:txBody>
      </p:sp>
      <p:sp>
        <p:nvSpPr>
          <p:cNvPr id="16" name="TextBox 15"/>
          <p:cNvSpPr txBox="1"/>
          <p:nvPr/>
        </p:nvSpPr>
        <p:spPr>
          <a:xfrm>
            <a:off x="9711028" y="5541232"/>
            <a:ext cx="1263699" cy="311728"/>
          </a:xfrm>
          <a:prstGeom prst="rect">
            <a:avLst/>
          </a:prstGeom>
          <a:noFill/>
        </p:spPr>
        <p:txBody>
          <a:bodyPr wrap="square" rtlCol="0">
            <a:spAutoFit/>
          </a:bodyPr>
          <a:lstStyle/>
          <a:p>
            <a:r>
              <a:rPr lang="ms-MY" sz="1400" dirty="0" smtClean="0">
                <a:latin typeface="Times New Roman" panose="02020603050405020304" pitchFamily="18" charset="0"/>
                <a:cs typeface="Times New Roman" panose="02020603050405020304" pitchFamily="18" charset="0"/>
              </a:rPr>
              <a:t>Melanoma</a:t>
            </a:r>
            <a:endParaRPr lang="ms-MY" sz="1400" dirty="0">
              <a:latin typeface="Times New Roman" panose="02020603050405020304" pitchFamily="18" charset="0"/>
              <a:cs typeface="Times New Roman" panose="02020603050405020304" pitchFamily="18" charset="0"/>
            </a:endParaRPr>
          </a:p>
        </p:txBody>
      </p:sp>
      <p:sp>
        <p:nvSpPr>
          <p:cNvPr id="17" name="TextBox 16"/>
          <p:cNvSpPr txBox="1"/>
          <p:nvPr/>
        </p:nvSpPr>
        <p:spPr>
          <a:xfrm>
            <a:off x="7867509" y="5541232"/>
            <a:ext cx="1295204" cy="311728"/>
          </a:xfrm>
          <a:prstGeom prst="rect">
            <a:avLst/>
          </a:prstGeom>
          <a:noFill/>
        </p:spPr>
        <p:txBody>
          <a:bodyPr wrap="square" rtlCol="0">
            <a:spAutoFit/>
          </a:bodyPr>
          <a:lstStyle/>
          <a:p>
            <a:r>
              <a:rPr lang="ms-MY" sz="1400" dirty="0" smtClean="0">
                <a:latin typeface="Times New Roman" panose="02020603050405020304" pitchFamily="18" charset="0"/>
                <a:cs typeface="Times New Roman" panose="02020603050405020304" pitchFamily="18" charset="0"/>
              </a:rPr>
              <a:t>Carcinoma</a:t>
            </a:r>
            <a:endParaRPr lang="ms-MY"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49241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ms-MY" sz="3200" dirty="0" smtClean="0">
                <a:latin typeface="Times New Roman" panose="02020603050405020304" pitchFamily="18" charset="0"/>
                <a:cs typeface="Times New Roman" panose="02020603050405020304" pitchFamily="18" charset="0"/>
              </a:rPr>
              <a:t>DATA PREPARATION METHOD AND PROCESS</a:t>
            </a:r>
            <a:endParaRPr lang="ms-MY" sz="3200" dirty="0">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384367" y="1889371"/>
            <a:ext cx="11423266" cy="2656872"/>
          </a:xfrm>
          <a:prstGeom prst="rect">
            <a:avLst/>
          </a:prstGeom>
        </p:spPr>
      </p:pic>
    </p:spTree>
    <p:extLst>
      <p:ext uri="{BB962C8B-B14F-4D97-AF65-F5344CB8AC3E}">
        <p14:creationId xmlns:p14="http://schemas.microsoft.com/office/powerpoint/2010/main" val="6622945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9550" y="2395471"/>
            <a:ext cx="3078050" cy="991673"/>
          </a:xfrm>
          <a:prstGeom prst="rect">
            <a:avLst/>
          </a:prstGeom>
          <a:solidFill>
            <a:schemeClr val="accent4"/>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ms-MY" dirty="0" smtClean="0">
                <a:latin typeface="Times New Roman" panose="02020603050405020304" pitchFamily="18" charset="0"/>
                <a:cs typeface="Times New Roman" panose="02020603050405020304" pitchFamily="18" charset="0"/>
              </a:rPr>
              <a:t>VALUE OF FEATURE EXTRACTION BY USING GLCM</a:t>
            </a:r>
            <a:endParaRPr lang="ms-MY" dirty="0">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stretch>
            <a:fillRect/>
          </a:stretch>
        </p:blipFill>
        <p:spPr>
          <a:xfrm>
            <a:off x="4254522" y="492549"/>
            <a:ext cx="6085802" cy="5315822"/>
          </a:xfrm>
          <a:prstGeom prst="rect">
            <a:avLst/>
          </a:prstGeom>
        </p:spPr>
      </p:pic>
    </p:spTree>
    <p:extLst>
      <p:ext uri="{BB962C8B-B14F-4D97-AF65-F5344CB8AC3E}">
        <p14:creationId xmlns:p14="http://schemas.microsoft.com/office/powerpoint/2010/main" val="3192279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1622</TotalTime>
  <Words>1279</Words>
  <Application>Microsoft Office PowerPoint</Application>
  <PresentationFormat>Widescreen</PresentationFormat>
  <Paragraphs>255</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SimSun</vt:lpstr>
      <vt:lpstr>Algerian</vt:lpstr>
      <vt:lpstr>Arial</vt:lpstr>
      <vt:lpstr>Calibri</vt:lpstr>
      <vt:lpstr>Calibri Light</vt:lpstr>
      <vt:lpstr>Times New Roman</vt:lpstr>
      <vt:lpstr>Office Theme</vt:lpstr>
      <vt:lpstr>Skin cancer classification using artificial neural network</vt:lpstr>
      <vt:lpstr>PROBLEM STATEMENT</vt:lpstr>
      <vt:lpstr>       OBJECTIVE                             SCOPE</vt:lpstr>
      <vt:lpstr>RELATED WORK (SIMILAR APPLICATION)</vt:lpstr>
      <vt:lpstr>PowerPoint Presentation</vt:lpstr>
      <vt:lpstr>PowerPoint Presentation</vt:lpstr>
      <vt:lpstr>ANALYSIS PHASE</vt:lpstr>
      <vt:lpstr>DATA PREPARATION METHOD AND PROCESS</vt:lpstr>
      <vt:lpstr>PowerPoint Presentation</vt:lpstr>
      <vt:lpstr>SYSTEM ARCHITECTURE</vt:lpstr>
      <vt:lpstr>EXPERIMENT SETUP</vt:lpstr>
      <vt:lpstr>RESULT ANALYSIS</vt:lpstr>
      <vt:lpstr>PROTOTYPE RESULT</vt:lpstr>
      <vt:lpstr>PROJECT TESTING &amp; EVALUATION</vt:lpstr>
      <vt:lpstr>CONCLUSION</vt:lpstr>
      <vt:lpstr>REFERENCES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Skin cancer classification using artificial neural network</dc:title>
  <dc:creator>nor hamira</dc:creator>
  <cp:lastModifiedBy>ACER</cp:lastModifiedBy>
  <cp:revision>118</cp:revision>
  <dcterms:created xsi:type="dcterms:W3CDTF">2019-12-12T02:30:33Z</dcterms:created>
  <dcterms:modified xsi:type="dcterms:W3CDTF">2020-07-26T23:48:24Z</dcterms:modified>
</cp:coreProperties>
</file>