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88" r:id="rId4"/>
    <p:sldId id="289" r:id="rId5"/>
    <p:sldId id="290" r:id="rId6"/>
    <p:sldId id="270" r:id="rId7"/>
    <p:sldId id="257" r:id="rId8"/>
    <p:sldId id="258" r:id="rId9"/>
    <p:sldId id="272" r:id="rId10"/>
    <p:sldId id="277" r:id="rId11"/>
    <p:sldId id="276" r:id="rId12"/>
    <p:sldId id="278" r:id="rId13"/>
    <p:sldId id="291" r:id="rId14"/>
    <p:sldId id="292" r:id="rId15"/>
    <p:sldId id="259" r:id="rId16"/>
    <p:sldId id="283" r:id="rId17"/>
    <p:sldId id="293" r:id="rId18"/>
    <p:sldId id="297" r:id="rId19"/>
    <p:sldId id="294" r:id="rId20"/>
    <p:sldId id="295" r:id="rId21"/>
    <p:sldId id="280" r:id="rId22"/>
    <p:sldId id="296" r:id="rId23"/>
    <p:sldId id="298" r:id="rId24"/>
    <p:sldId id="29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E664C-D09D-4FAA-BF5B-B35E3CCC1A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MY"/>
        </a:p>
      </dgm:t>
    </dgm:pt>
    <dgm:pt modelId="{81BBDEA3-B5AC-4948-AE16-A48E095BA6FB}">
      <dgm:prSet phldrT="[Text]"/>
      <dgm:spPr/>
      <dgm:t>
        <a:bodyPr/>
        <a:lstStyle/>
        <a:p>
          <a:r>
            <a:rPr lang="en-US" dirty="0" err="1">
              <a:latin typeface="+mn-lt"/>
            </a:rPr>
            <a:t>Grasha</a:t>
          </a:r>
          <a:r>
            <a:rPr lang="en-US" dirty="0">
              <a:latin typeface="+mn-lt"/>
            </a:rPr>
            <a:t> Reichmann Student Learning Style</a:t>
          </a:r>
          <a:endParaRPr lang="en-MY" dirty="0">
            <a:latin typeface="+mn-lt"/>
          </a:endParaRPr>
        </a:p>
      </dgm:t>
    </dgm:pt>
    <dgm:pt modelId="{C3199D3C-944F-4AAB-9BCE-185D2869AC1A}" type="parTrans" cxnId="{3BEC96C3-395B-4443-9797-329465170DDD}">
      <dgm:prSet/>
      <dgm:spPr/>
      <dgm:t>
        <a:bodyPr/>
        <a:lstStyle/>
        <a:p>
          <a:endParaRPr lang="en-MY"/>
        </a:p>
      </dgm:t>
    </dgm:pt>
    <dgm:pt modelId="{FFFADD13-CB7D-42FB-8F4F-BCE2146E7547}" type="sibTrans" cxnId="{3BEC96C3-395B-4443-9797-329465170DDD}">
      <dgm:prSet/>
      <dgm:spPr/>
      <dgm:t>
        <a:bodyPr/>
        <a:lstStyle/>
        <a:p>
          <a:endParaRPr lang="en-MY"/>
        </a:p>
      </dgm:t>
    </dgm:pt>
    <dgm:pt modelId="{18B9BB1B-3B91-4E61-B94B-1EC0725FBBC8}">
      <dgm:prSet phldrT="[Text]"/>
      <dgm:spPr/>
      <dgm:t>
        <a:bodyPr/>
        <a:lstStyle/>
        <a:p>
          <a:r>
            <a:rPr lang="en-US" dirty="0"/>
            <a:t>Attitudes</a:t>
          </a:r>
          <a:endParaRPr lang="en-MY" dirty="0"/>
        </a:p>
      </dgm:t>
    </dgm:pt>
    <dgm:pt modelId="{17EDBBC1-583D-4D03-995D-F096C62ED5EF}" type="parTrans" cxnId="{3363C3B2-6A6D-42B3-874F-B83FCCF50526}">
      <dgm:prSet/>
      <dgm:spPr/>
      <dgm:t>
        <a:bodyPr/>
        <a:lstStyle/>
        <a:p>
          <a:endParaRPr lang="en-MY"/>
        </a:p>
      </dgm:t>
    </dgm:pt>
    <dgm:pt modelId="{8DC5EEE7-B13E-47C5-A105-897B5A7CE3F9}" type="sibTrans" cxnId="{3363C3B2-6A6D-42B3-874F-B83FCCF50526}">
      <dgm:prSet/>
      <dgm:spPr/>
      <dgm:t>
        <a:bodyPr/>
        <a:lstStyle/>
        <a:p>
          <a:endParaRPr lang="en-MY"/>
        </a:p>
      </dgm:t>
    </dgm:pt>
    <dgm:pt modelId="{3E99E000-027C-4830-96EB-90A8DE6A9291}">
      <dgm:prSet phldrT="[Text]"/>
      <dgm:spPr/>
      <dgm:t>
        <a:bodyPr/>
        <a:lstStyle/>
        <a:p>
          <a:r>
            <a:rPr lang="en-US" dirty="0"/>
            <a:t>Student Style</a:t>
          </a:r>
          <a:endParaRPr lang="en-MY" dirty="0"/>
        </a:p>
      </dgm:t>
    </dgm:pt>
    <dgm:pt modelId="{4E3C3827-EF32-4D9C-B5C8-D80F4F68A7B0}" type="parTrans" cxnId="{94471126-2A76-4CBD-A56C-F48E12418220}">
      <dgm:prSet/>
      <dgm:spPr/>
      <dgm:t>
        <a:bodyPr/>
        <a:lstStyle/>
        <a:p>
          <a:endParaRPr lang="en-MY"/>
        </a:p>
      </dgm:t>
    </dgm:pt>
    <dgm:pt modelId="{95D9811E-E4A2-4452-86D4-3C5D572F4B26}" type="sibTrans" cxnId="{94471126-2A76-4CBD-A56C-F48E12418220}">
      <dgm:prSet/>
      <dgm:spPr/>
      <dgm:t>
        <a:bodyPr/>
        <a:lstStyle/>
        <a:p>
          <a:endParaRPr lang="en-MY"/>
        </a:p>
      </dgm:t>
    </dgm:pt>
    <dgm:pt modelId="{03C5264F-AAB2-4DAD-A8BB-12F181EA4971}">
      <dgm:prSet phldrT="[Text]"/>
      <dgm:spPr/>
      <dgm:t>
        <a:bodyPr/>
        <a:lstStyle/>
        <a:p>
          <a:r>
            <a:rPr lang="en-US" dirty="0"/>
            <a:t>Achievement</a:t>
          </a:r>
          <a:endParaRPr lang="en-MY" dirty="0"/>
        </a:p>
      </dgm:t>
    </dgm:pt>
    <dgm:pt modelId="{AB8326C4-420E-460E-89DA-E689056C3445}" type="parTrans" cxnId="{4962AEB9-9DB7-4C27-B032-FAF7C80D6645}">
      <dgm:prSet/>
      <dgm:spPr/>
      <dgm:t>
        <a:bodyPr/>
        <a:lstStyle/>
        <a:p>
          <a:endParaRPr lang="en-MY"/>
        </a:p>
      </dgm:t>
    </dgm:pt>
    <dgm:pt modelId="{E38F2293-1270-4FC5-93FA-10B97457B82B}" type="sibTrans" cxnId="{4962AEB9-9DB7-4C27-B032-FAF7C80D6645}">
      <dgm:prSet/>
      <dgm:spPr/>
      <dgm:t>
        <a:bodyPr/>
        <a:lstStyle/>
        <a:p>
          <a:endParaRPr lang="en-MY"/>
        </a:p>
      </dgm:t>
    </dgm:pt>
    <dgm:pt modelId="{3FEAC989-576C-4DD4-8D8C-ADD5BA7BF044}" type="pres">
      <dgm:prSet presAssocID="{2BEE664C-D09D-4FAA-BF5B-B35E3CCC1A08}" presName="hierChild1" presStyleCnt="0">
        <dgm:presLayoutVars>
          <dgm:orgChart val="1"/>
          <dgm:chPref val="1"/>
          <dgm:dir/>
          <dgm:animOne val="branch"/>
          <dgm:animLvl val="lvl"/>
          <dgm:resizeHandles/>
        </dgm:presLayoutVars>
      </dgm:prSet>
      <dgm:spPr/>
    </dgm:pt>
    <dgm:pt modelId="{4860D655-7FF8-4071-AD7B-3CF107B3C00F}" type="pres">
      <dgm:prSet presAssocID="{81BBDEA3-B5AC-4948-AE16-A48E095BA6FB}" presName="hierRoot1" presStyleCnt="0">
        <dgm:presLayoutVars>
          <dgm:hierBranch val="init"/>
        </dgm:presLayoutVars>
      </dgm:prSet>
      <dgm:spPr/>
    </dgm:pt>
    <dgm:pt modelId="{C1719F03-D97F-4053-8C18-CC6D759AF2C8}" type="pres">
      <dgm:prSet presAssocID="{81BBDEA3-B5AC-4948-AE16-A48E095BA6FB}" presName="rootComposite1" presStyleCnt="0"/>
      <dgm:spPr/>
    </dgm:pt>
    <dgm:pt modelId="{34EA5D54-62B3-45CD-B908-BC13D3315865}" type="pres">
      <dgm:prSet presAssocID="{81BBDEA3-B5AC-4948-AE16-A48E095BA6FB}" presName="rootText1" presStyleLbl="node0" presStyleIdx="0" presStyleCnt="1" custScaleX="133843">
        <dgm:presLayoutVars>
          <dgm:chPref val="3"/>
        </dgm:presLayoutVars>
      </dgm:prSet>
      <dgm:spPr/>
    </dgm:pt>
    <dgm:pt modelId="{A8B8EDBD-59B9-4A76-BAEC-97DD5398EA9A}" type="pres">
      <dgm:prSet presAssocID="{81BBDEA3-B5AC-4948-AE16-A48E095BA6FB}" presName="rootConnector1" presStyleLbl="node1" presStyleIdx="0" presStyleCnt="0"/>
      <dgm:spPr/>
    </dgm:pt>
    <dgm:pt modelId="{39C33338-3B9E-4827-A810-8F0D96F2FD0B}" type="pres">
      <dgm:prSet presAssocID="{81BBDEA3-B5AC-4948-AE16-A48E095BA6FB}" presName="hierChild2" presStyleCnt="0"/>
      <dgm:spPr/>
    </dgm:pt>
    <dgm:pt modelId="{6060093F-F084-4D3F-8F02-3783587EDB71}" type="pres">
      <dgm:prSet presAssocID="{17EDBBC1-583D-4D03-995D-F096C62ED5EF}" presName="Name37" presStyleLbl="parChTrans1D2" presStyleIdx="0" presStyleCnt="3"/>
      <dgm:spPr/>
    </dgm:pt>
    <dgm:pt modelId="{3AA6359D-9C29-4A77-AA08-A9E617E72BEE}" type="pres">
      <dgm:prSet presAssocID="{18B9BB1B-3B91-4E61-B94B-1EC0725FBBC8}" presName="hierRoot2" presStyleCnt="0">
        <dgm:presLayoutVars>
          <dgm:hierBranch val="init"/>
        </dgm:presLayoutVars>
      </dgm:prSet>
      <dgm:spPr/>
    </dgm:pt>
    <dgm:pt modelId="{B13D330C-EA82-429D-9654-B1EC8EBC0A2C}" type="pres">
      <dgm:prSet presAssocID="{18B9BB1B-3B91-4E61-B94B-1EC0725FBBC8}" presName="rootComposite" presStyleCnt="0"/>
      <dgm:spPr/>
    </dgm:pt>
    <dgm:pt modelId="{78C7C802-18FF-44F6-98C0-1D93B87D5952}" type="pres">
      <dgm:prSet presAssocID="{18B9BB1B-3B91-4E61-B94B-1EC0725FBBC8}" presName="rootText" presStyleLbl="node2" presStyleIdx="0" presStyleCnt="3">
        <dgm:presLayoutVars>
          <dgm:chPref val="3"/>
        </dgm:presLayoutVars>
      </dgm:prSet>
      <dgm:spPr/>
    </dgm:pt>
    <dgm:pt modelId="{241CF94B-EB0F-4AAC-9872-8BA4CE96E200}" type="pres">
      <dgm:prSet presAssocID="{18B9BB1B-3B91-4E61-B94B-1EC0725FBBC8}" presName="rootConnector" presStyleLbl="node2" presStyleIdx="0" presStyleCnt="3"/>
      <dgm:spPr/>
    </dgm:pt>
    <dgm:pt modelId="{D723FD58-C322-4027-BC0F-A09177C317C7}" type="pres">
      <dgm:prSet presAssocID="{18B9BB1B-3B91-4E61-B94B-1EC0725FBBC8}" presName="hierChild4" presStyleCnt="0"/>
      <dgm:spPr/>
    </dgm:pt>
    <dgm:pt modelId="{2062C445-47CD-499F-BF1F-33FC30927C0C}" type="pres">
      <dgm:prSet presAssocID="{18B9BB1B-3B91-4E61-B94B-1EC0725FBBC8}" presName="hierChild5" presStyleCnt="0"/>
      <dgm:spPr/>
    </dgm:pt>
    <dgm:pt modelId="{BDB3D58C-B31C-4EA7-91E7-A00CF0BD2E18}" type="pres">
      <dgm:prSet presAssocID="{4E3C3827-EF32-4D9C-B5C8-D80F4F68A7B0}" presName="Name37" presStyleLbl="parChTrans1D2" presStyleIdx="1" presStyleCnt="3"/>
      <dgm:spPr/>
    </dgm:pt>
    <dgm:pt modelId="{FCB5CD24-71CA-4774-9964-619140E1B8A5}" type="pres">
      <dgm:prSet presAssocID="{3E99E000-027C-4830-96EB-90A8DE6A9291}" presName="hierRoot2" presStyleCnt="0">
        <dgm:presLayoutVars>
          <dgm:hierBranch val="init"/>
        </dgm:presLayoutVars>
      </dgm:prSet>
      <dgm:spPr/>
    </dgm:pt>
    <dgm:pt modelId="{D4575BA5-3211-40AA-AEB8-CF53D7819940}" type="pres">
      <dgm:prSet presAssocID="{3E99E000-027C-4830-96EB-90A8DE6A9291}" presName="rootComposite" presStyleCnt="0"/>
      <dgm:spPr/>
    </dgm:pt>
    <dgm:pt modelId="{80A0C270-4D51-4F7B-9E26-3E6791454092}" type="pres">
      <dgm:prSet presAssocID="{3E99E000-027C-4830-96EB-90A8DE6A9291}" presName="rootText" presStyleLbl="node2" presStyleIdx="1" presStyleCnt="3">
        <dgm:presLayoutVars>
          <dgm:chPref val="3"/>
        </dgm:presLayoutVars>
      </dgm:prSet>
      <dgm:spPr/>
    </dgm:pt>
    <dgm:pt modelId="{66E1949A-FD90-4547-9C66-A84728D4D70A}" type="pres">
      <dgm:prSet presAssocID="{3E99E000-027C-4830-96EB-90A8DE6A9291}" presName="rootConnector" presStyleLbl="node2" presStyleIdx="1" presStyleCnt="3"/>
      <dgm:spPr/>
    </dgm:pt>
    <dgm:pt modelId="{7754383F-8854-411D-9648-CC76065689B3}" type="pres">
      <dgm:prSet presAssocID="{3E99E000-027C-4830-96EB-90A8DE6A9291}" presName="hierChild4" presStyleCnt="0"/>
      <dgm:spPr/>
    </dgm:pt>
    <dgm:pt modelId="{629CD84D-24CB-4DE5-87C1-9D88B790500E}" type="pres">
      <dgm:prSet presAssocID="{3E99E000-027C-4830-96EB-90A8DE6A9291}" presName="hierChild5" presStyleCnt="0"/>
      <dgm:spPr/>
    </dgm:pt>
    <dgm:pt modelId="{D78E67AB-1441-4EFD-8783-5303BE474F62}" type="pres">
      <dgm:prSet presAssocID="{AB8326C4-420E-460E-89DA-E689056C3445}" presName="Name37" presStyleLbl="parChTrans1D2" presStyleIdx="2" presStyleCnt="3"/>
      <dgm:spPr/>
    </dgm:pt>
    <dgm:pt modelId="{1348C0DD-2302-4345-B700-DF84BA06C6EC}" type="pres">
      <dgm:prSet presAssocID="{03C5264F-AAB2-4DAD-A8BB-12F181EA4971}" presName="hierRoot2" presStyleCnt="0">
        <dgm:presLayoutVars>
          <dgm:hierBranch val="init"/>
        </dgm:presLayoutVars>
      </dgm:prSet>
      <dgm:spPr/>
    </dgm:pt>
    <dgm:pt modelId="{F5C5F97C-0879-4643-A669-BABBB140CFC6}" type="pres">
      <dgm:prSet presAssocID="{03C5264F-AAB2-4DAD-A8BB-12F181EA4971}" presName="rootComposite" presStyleCnt="0"/>
      <dgm:spPr/>
    </dgm:pt>
    <dgm:pt modelId="{8241465B-0C4E-4BFC-B9A3-605397363A3F}" type="pres">
      <dgm:prSet presAssocID="{03C5264F-AAB2-4DAD-A8BB-12F181EA4971}" presName="rootText" presStyleLbl="node2" presStyleIdx="2" presStyleCnt="3">
        <dgm:presLayoutVars>
          <dgm:chPref val="3"/>
        </dgm:presLayoutVars>
      </dgm:prSet>
      <dgm:spPr/>
    </dgm:pt>
    <dgm:pt modelId="{381763D6-ABC0-49FB-BAB2-FCF68DC3E2D8}" type="pres">
      <dgm:prSet presAssocID="{03C5264F-AAB2-4DAD-A8BB-12F181EA4971}" presName="rootConnector" presStyleLbl="node2" presStyleIdx="2" presStyleCnt="3"/>
      <dgm:spPr/>
    </dgm:pt>
    <dgm:pt modelId="{DA6F3D33-A0DB-450E-8124-5B957992CA0A}" type="pres">
      <dgm:prSet presAssocID="{03C5264F-AAB2-4DAD-A8BB-12F181EA4971}" presName="hierChild4" presStyleCnt="0"/>
      <dgm:spPr/>
    </dgm:pt>
    <dgm:pt modelId="{E2C8E2AA-377A-4F94-A92B-8CAE62A855BB}" type="pres">
      <dgm:prSet presAssocID="{03C5264F-AAB2-4DAD-A8BB-12F181EA4971}" presName="hierChild5" presStyleCnt="0"/>
      <dgm:spPr/>
    </dgm:pt>
    <dgm:pt modelId="{5460C5D7-F542-4CC2-8689-CAFDFC9E0215}" type="pres">
      <dgm:prSet presAssocID="{81BBDEA3-B5AC-4948-AE16-A48E095BA6FB}" presName="hierChild3" presStyleCnt="0"/>
      <dgm:spPr/>
    </dgm:pt>
  </dgm:ptLst>
  <dgm:cxnLst>
    <dgm:cxn modelId="{F76C0302-AD0C-4B7A-AAED-D7B4C6475A0E}" type="presOf" srcId="{18B9BB1B-3B91-4E61-B94B-1EC0725FBBC8}" destId="{241CF94B-EB0F-4AAC-9872-8BA4CE96E200}" srcOrd="1" destOrd="0" presId="urn:microsoft.com/office/officeart/2005/8/layout/orgChart1"/>
    <dgm:cxn modelId="{85336102-5CFF-4A08-A6FC-ECFC82ACF471}" type="presOf" srcId="{2BEE664C-D09D-4FAA-BF5B-B35E3CCC1A08}" destId="{3FEAC989-576C-4DD4-8D8C-ADD5BA7BF044}" srcOrd="0" destOrd="0" presId="urn:microsoft.com/office/officeart/2005/8/layout/orgChart1"/>
    <dgm:cxn modelId="{024FCE07-641E-4EFF-851B-CDF34796AB11}" type="presOf" srcId="{AB8326C4-420E-460E-89DA-E689056C3445}" destId="{D78E67AB-1441-4EFD-8783-5303BE474F62}" srcOrd="0" destOrd="0" presId="urn:microsoft.com/office/officeart/2005/8/layout/orgChart1"/>
    <dgm:cxn modelId="{2E55DE10-F05E-4B3C-B537-F152FC70C39B}" type="presOf" srcId="{4E3C3827-EF32-4D9C-B5C8-D80F4F68A7B0}" destId="{BDB3D58C-B31C-4EA7-91E7-A00CF0BD2E18}" srcOrd="0" destOrd="0" presId="urn:microsoft.com/office/officeart/2005/8/layout/orgChart1"/>
    <dgm:cxn modelId="{C430211D-F10D-4959-B78C-F544FDCD3C49}" type="presOf" srcId="{81BBDEA3-B5AC-4948-AE16-A48E095BA6FB}" destId="{A8B8EDBD-59B9-4A76-BAEC-97DD5398EA9A}" srcOrd="1" destOrd="0" presId="urn:microsoft.com/office/officeart/2005/8/layout/orgChart1"/>
    <dgm:cxn modelId="{94471126-2A76-4CBD-A56C-F48E12418220}" srcId="{81BBDEA3-B5AC-4948-AE16-A48E095BA6FB}" destId="{3E99E000-027C-4830-96EB-90A8DE6A9291}" srcOrd="1" destOrd="0" parTransId="{4E3C3827-EF32-4D9C-B5C8-D80F4F68A7B0}" sibTransId="{95D9811E-E4A2-4452-86D4-3C5D572F4B26}"/>
    <dgm:cxn modelId="{3977E72B-C004-478F-B323-A6A39705E138}" type="presOf" srcId="{18B9BB1B-3B91-4E61-B94B-1EC0725FBBC8}" destId="{78C7C802-18FF-44F6-98C0-1D93B87D5952}" srcOrd="0" destOrd="0" presId="urn:microsoft.com/office/officeart/2005/8/layout/orgChart1"/>
    <dgm:cxn modelId="{B2EEEB61-8B94-47BE-B435-34F82A9F5AF3}" type="presOf" srcId="{3E99E000-027C-4830-96EB-90A8DE6A9291}" destId="{80A0C270-4D51-4F7B-9E26-3E6791454092}" srcOrd="0" destOrd="0" presId="urn:microsoft.com/office/officeart/2005/8/layout/orgChart1"/>
    <dgm:cxn modelId="{DF44807A-295A-45D4-97DB-CCC8E9DE08CF}" type="presOf" srcId="{03C5264F-AAB2-4DAD-A8BB-12F181EA4971}" destId="{381763D6-ABC0-49FB-BAB2-FCF68DC3E2D8}" srcOrd="1" destOrd="0" presId="urn:microsoft.com/office/officeart/2005/8/layout/orgChart1"/>
    <dgm:cxn modelId="{902E578B-184D-48FA-B2BF-1008CDF26D94}" type="presOf" srcId="{17EDBBC1-583D-4D03-995D-F096C62ED5EF}" destId="{6060093F-F084-4D3F-8F02-3783587EDB71}" srcOrd="0" destOrd="0" presId="urn:microsoft.com/office/officeart/2005/8/layout/orgChart1"/>
    <dgm:cxn modelId="{5BBD328C-2D12-4EFB-8F02-B56736A4588D}" type="presOf" srcId="{3E99E000-027C-4830-96EB-90A8DE6A9291}" destId="{66E1949A-FD90-4547-9C66-A84728D4D70A}" srcOrd="1" destOrd="0" presId="urn:microsoft.com/office/officeart/2005/8/layout/orgChart1"/>
    <dgm:cxn modelId="{66B6ABAD-ED8E-4F51-B2FF-D26577B101E6}" type="presOf" srcId="{81BBDEA3-B5AC-4948-AE16-A48E095BA6FB}" destId="{34EA5D54-62B3-45CD-B908-BC13D3315865}" srcOrd="0" destOrd="0" presId="urn:microsoft.com/office/officeart/2005/8/layout/orgChart1"/>
    <dgm:cxn modelId="{3B70F2B1-6AB6-49DA-A2D2-6521E8C82832}" type="presOf" srcId="{03C5264F-AAB2-4DAD-A8BB-12F181EA4971}" destId="{8241465B-0C4E-4BFC-B9A3-605397363A3F}" srcOrd="0" destOrd="0" presId="urn:microsoft.com/office/officeart/2005/8/layout/orgChart1"/>
    <dgm:cxn modelId="{3363C3B2-6A6D-42B3-874F-B83FCCF50526}" srcId="{81BBDEA3-B5AC-4948-AE16-A48E095BA6FB}" destId="{18B9BB1B-3B91-4E61-B94B-1EC0725FBBC8}" srcOrd="0" destOrd="0" parTransId="{17EDBBC1-583D-4D03-995D-F096C62ED5EF}" sibTransId="{8DC5EEE7-B13E-47C5-A105-897B5A7CE3F9}"/>
    <dgm:cxn modelId="{4962AEB9-9DB7-4C27-B032-FAF7C80D6645}" srcId="{81BBDEA3-B5AC-4948-AE16-A48E095BA6FB}" destId="{03C5264F-AAB2-4DAD-A8BB-12F181EA4971}" srcOrd="2" destOrd="0" parTransId="{AB8326C4-420E-460E-89DA-E689056C3445}" sibTransId="{E38F2293-1270-4FC5-93FA-10B97457B82B}"/>
    <dgm:cxn modelId="{3BEC96C3-395B-4443-9797-329465170DDD}" srcId="{2BEE664C-D09D-4FAA-BF5B-B35E3CCC1A08}" destId="{81BBDEA3-B5AC-4948-AE16-A48E095BA6FB}" srcOrd="0" destOrd="0" parTransId="{C3199D3C-944F-4AAB-9BCE-185D2869AC1A}" sibTransId="{FFFADD13-CB7D-42FB-8F4F-BCE2146E7547}"/>
    <dgm:cxn modelId="{E19E6A29-2660-4594-A95D-319B2AEC4F2A}" type="presParOf" srcId="{3FEAC989-576C-4DD4-8D8C-ADD5BA7BF044}" destId="{4860D655-7FF8-4071-AD7B-3CF107B3C00F}" srcOrd="0" destOrd="0" presId="urn:microsoft.com/office/officeart/2005/8/layout/orgChart1"/>
    <dgm:cxn modelId="{1972DF39-98ED-4C04-819C-DEB18C8C93A7}" type="presParOf" srcId="{4860D655-7FF8-4071-AD7B-3CF107B3C00F}" destId="{C1719F03-D97F-4053-8C18-CC6D759AF2C8}" srcOrd="0" destOrd="0" presId="urn:microsoft.com/office/officeart/2005/8/layout/orgChart1"/>
    <dgm:cxn modelId="{03E2B3D1-D1D4-4747-BA04-62E9CFE1F757}" type="presParOf" srcId="{C1719F03-D97F-4053-8C18-CC6D759AF2C8}" destId="{34EA5D54-62B3-45CD-B908-BC13D3315865}" srcOrd="0" destOrd="0" presId="urn:microsoft.com/office/officeart/2005/8/layout/orgChart1"/>
    <dgm:cxn modelId="{137BE127-3DF2-4614-AF6E-B0706C8DCBAB}" type="presParOf" srcId="{C1719F03-D97F-4053-8C18-CC6D759AF2C8}" destId="{A8B8EDBD-59B9-4A76-BAEC-97DD5398EA9A}" srcOrd="1" destOrd="0" presId="urn:microsoft.com/office/officeart/2005/8/layout/orgChart1"/>
    <dgm:cxn modelId="{5FE98D91-65F1-445D-BEF0-EBAA989102FD}" type="presParOf" srcId="{4860D655-7FF8-4071-AD7B-3CF107B3C00F}" destId="{39C33338-3B9E-4827-A810-8F0D96F2FD0B}" srcOrd="1" destOrd="0" presId="urn:microsoft.com/office/officeart/2005/8/layout/orgChart1"/>
    <dgm:cxn modelId="{81374FBE-28F0-44C7-8003-BDBE993658F5}" type="presParOf" srcId="{39C33338-3B9E-4827-A810-8F0D96F2FD0B}" destId="{6060093F-F084-4D3F-8F02-3783587EDB71}" srcOrd="0" destOrd="0" presId="urn:microsoft.com/office/officeart/2005/8/layout/orgChart1"/>
    <dgm:cxn modelId="{864C852B-3E7F-48C8-8CC3-4B737B0CD2E9}" type="presParOf" srcId="{39C33338-3B9E-4827-A810-8F0D96F2FD0B}" destId="{3AA6359D-9C29-4A77-AA08-A9E617E72BEE}" srcOrd="1" destOrd="0" presId="urn:microsoft.com/office/officeart/2005/8/layout/orgChart1"/>
    <dgm:cxn modelId="{0C911024-DE55-48CF-A694-D260A1257B0E}" type="presParOf" srcId="{3AA6359D-9C29-4A77-AA08-A9E617E72BEE}" destId="{B13D330C-EA82-429D-9654-B1EC8EBC0A2C}" srcOrd="0" destOrd="0" presId="urn:microsoft.com/office/officeart/2005/8/layout/orgChart1"/>
    <dgm:cxn modelId="{07E74489-A089-45CF-9EC1-8017021178B7}" type="presParOf" srcId="{B13D330C-EA82-429D-9654-B1EC8EBC0A2C}" destId="{78C7C802-18FF-44F6-98C0-1D93B87D5952}" srcOrd="0" destOrd="0" presId="urn:microsoft.com/office/officeart/2005/8/layout/orgChart1"/>
    <dgm:cxn modelId="{A11DD812-54BA-4E6D-A337-327808E34065}" type="presParOf" srcId="{B13D330C-EA82-429D-9654-B1EC8EBC0A2C}" destId="{241CF94B-EB0F-4AAC-9872-8BA4CE96E200}" srcOrd="1" destOrd="0" presId="urn:microsoft.com/office/officeart/2005/8/layout/orgChart1"/>
    <dgm:cxn modelId="{C13F04E8-3469-47FB-9DE4-1A1E08377538}" type="presParOf" srcId="{3AA6359D-9C29-4A77-AA08-A9E617E72BEE}" destId="{D723FD58-C322-4027-BC0F-A09177C317C7}" srcOrd="1" destOrd="0" presId="urn:microsoft.com/office/officeart/2005/8/layout/orgChart1"/>
    <dgm:cxn modelId="{7C87C4C4-3AE1-4429-AFA7-A6E590C499B4}" type="presParOf" srcId="{3AA6359D-9C29-4A77-AA08-A9E617E72BEE}" destId="{2062C445-47CD-499F-BF1F-33FC30927C0C}" srcOrd="2" destOrd="0" presId="urn:microsoft.com/office/officeart/2005/8/layout/orgChart1"/>
    <dgm:cxn modelId="{F6259FC9-8365-4658-9B67-F8E81199F956}" type="presParOf" srcId="{39C33338-3B9E-4827-A810-8F0D96F2FD0B}" destId="{BDB3D58C-B31C-4EA7-91E7-A00CF0BD2E18}" srcOrd="2" destOrd="0" presId="urn:microsoft.com/office/officeart/2005/8/layout/orgChart1"/>
    <dgm:cxn modelId="{5B1EC63E-E71F-4A99-87B9-6E93B8FD01C9}" type="presParOf" srcId="{39C33338-3B9E-4827-A810-8F0D96F2FD0B}" destId="{FCB5CD24-71CA-4774-9964-619140E1B8A5}" srcOrd="3" destOrd="0" presId="urn:microsoft.com/office/officeart/2005/8/layout/orgChart1"/>
    <dgm:cxn modelId="{40821CFC-B9DE-4C7E-AA67-D06C5E61EC3F}" type="presParOf" srcId="{FCB5CD24-71CA-4774-9964-619140E1B8A5}" destId="{D4575BA5-3211-40AA-AEB8-CF53D7819940}" srcOrd="0" destOrd="0" presId="urn:microsoft.com/office/officeart/2005/8/layout/orgChart1"/>
    <dgm:cxn modelId="{28A9D2E7-3DC4-4F0C-BB58-4ED5CE1D049D}" type="presParOf" srcId="{D4575BA5-3211-40AA-AEB8-CF53D7819940}" destId="{80A0C270-4D51-4F7B-9E26-3E6791454092}" srcOrd="0" destOrd="0" presId="urn:microsoft.com/office/officeart/2005/8/layout/orgChart1"/>
    <dgm:cxn modelId="{D82F1390-1B33-41B9-A0A5-E0C025D9113A}" type="presParOf" srcId="{D4575BA5-3211-40AA-AEB8-CF53D7819940}" destId="{66E1949A-FD90-4547-9C66-A84728D4D70A}" srcOrd="1" destOrd="0" presId="urn:microsoft.com/office/officeart/2005/8/layout/orgChart1"/>
    <dgm:cxn modelId="{6FB28037-471F-4577-9E53-CB3E058F88E4}" type="presParOf" srcId="{FCB5CD24-71CA-4774-9964-619140E1B8A5}" destId="{7754383F-8854-411D-9648-CC76065689B3}" srcOrd="1" destOrd="0" presId="urn:microsoft.com/office/officeart/2005/8/layout/orgChart1"/>
    <dgm:cxn modelId="{5B63DA55-6761-4091-8F5D-38AA6C2C5329}" type="presParOf" srcId="{FCB5CD24-71CA-4774-9964-619140E1B8A5}" destId="{629CD84D-24CB-4DE5-87C1-9D88B790500E}" srcOrd="2" destOrd="0" presId="urn:microsoft.com/office/officeart/2005/8/layout/orgChart1"/>
    <dgm:cxn modelId="{5BC733FC-A452-4AEB-AA7A-193CF637EC24}" type="presParOf" srcId="{39C33338-3B9E-4827-A810-8F0D96F2FD0B}" destId="{D78E67AB-1441-4EFD-8783-5303BE474F62}" srcOrd="4" destOrd="0" presId="urn:microsoft.com/office/officeart/2005/8/layout/orgChart1"/>
    <dgm:cxn modelId="{A7DD260B-5936-40FA-9878-7270414B0C88}" type="presParOf" srcId="{39C33338-3B9E-4827-A810-8F0D96F2FD0B}" destId="{1348C0DD-2302-4345-B700-DF84BA06C6EC}" srcOrd="5" destOrd="0" presId="urn:microsoft.com/office/officeart/2005/8/layout/orgChart1"/>
    <dgm:cxn modelId="{3EDF52E1-D9B9-4AE9-8ADB-A1941F8F62D3}" type="presParOf" srcId="{1348C0DD-2302-4345-B700-DF84BA06C6EC}" destId="{F5C5F97C-0879-4643-A669-BABBB140CFC6}" srcOrd="0" destOrd="0" presId="urn:microsoft.com/office/officeart/2005/8/layout/orgChart1"/>
    <dgm:cxn modelId="{CC7D479A-8E9A-4E36-80E0-EBD6037469B0}" type="presParOf" srcId="{F5C5F97C-0879-4643-A669-BABBB140CFC6}" destId="{8241465B-0C4E-4BFC-B9A3-605397363A3F}" srcOrd="0" destOrd="0" presId="urn:microsoft.com/office/officeart/2005/8/layout/orgChart1"/>
    <dgm:cxn modelId="{19FC1E91-D36A-4F0C-B99B-765189F8D13B}" type="presParOf" srcId="{F5C5F97C-0879-4643-A669-BABBB140CFC6}" destId="{381763D6-ABC0-49FB-BAB2-FCF68DC3E2D8}" srcOrd="1" destOrd="0" presId="urn:microsoft.com/office/officeart/2005/8/layout/orgChart1"/>
    <dgm:cxn modelId="{735A0083-2F01-4FE3-8C53-F97EC2249DD3}" type="presParOf" srcId="{1348C0DD-2302-4345-B700-DF84BA06C6EC}" destId="{DA6F3D33-A0DB-450E-8124-5B957992CA0A}" srcOrd="1" destOrd="0" presId="urn:microsoft.com/office/officeart/2005/8/layout/orgChart1"/>
    <dgm:cxn modelId="{EBB471F4-9B78-4B49-93AF-F228A17926E9}" type="presParOf" srcId="{1348C0DD-2302-4345-B700-DF84BA06C6EC}" destId="{E2C8E2AA-377A-4F94-A92B-8CAE62A855BB}" srcOrd="2" destOrd="0" presId="urn:microsoft.com/office/officeart/2005/8/layout/orgChart1"/>
    <dgm:cxn modelId="{96AECEE9-A7FA-4997-B7C1-6417786540D8}" type="presParOf" srcId="{4860D655-7FF8-4071-AD7B-3CF107B3C00F}" destId="{5460C5D7-F542-4CC2-8689-CAFDFC9E021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E67AB-1441-4EFD-8783-5303BE474F62}">
      <dsp:nvSpPr>
        <dsp:cNvPr id="0" name=""/>
        <dsp:cNvSpPr/>
      </dsp:nvSpPr>
      <dsp:spPr>
        <a:xfrm>
          <a:off x="4069471" y="1184994"/>
          <a:ext cx="2867158" cy="497606"/>
        </a:xfrm>
        <a:custGeom>
          <a:avLst/>
          <a:gdLst/>
          <a:ahLst/>
          <a:cxnLst/>
          <a:rect l="0" t="0" r="0" b="0"/>
          <a:pathLst>
            <a:path>
              <a:moveTo>
                <a:pt x="0" y="0"/>
              </a:moveTo>
              <a:lnTo>
                <a:pt x="0" y="248803"/>
              </a:lnTo>
              <a:lnTo>
                <a:pt x="2867158" y="248803"/>
              </a:lnTo>
              <a:lnTo>
                <a:pt x="2867158" y="4976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B3D58C-B31C-4EA7-91E7-A00CF0BD2E18}">
      <dsp:nvSpPr>
        <dsp:cNvPr id="0" name=""/>
        <dsp:cNvSpPr/>
      </dsp:nvSpPr>
      <dsp:spPr>
        <a:xfrm>
          <a:off x="4023751" y="1184994"/>
          <a:ext cx="91440" cy="497606"/>
        </a:xfrm>
        <a:custGeom>
          <a:avLst/>
          <a:gdLst/>
          <a:ahLst/>
          <a:cxnLst/>
          <a:rect l="0" t="0" r="0" b="0"/>
          <a:pathLst>
            <a:path>
              <a:moveTo>
                <a:pt x="45720" y="0"/>
              </a:moveTo>
              <a:lnTo>
                <a:pt x="45720" y="4976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0093F-F084-4D3F-8F02-3783587EDB71}">
      <dsp:nvSpPr>
        <dsp:cNvPr id="0" name=""/>
        <dsp:cNvSpPr/>
      </dsp:nvSpPr>
      <dsp:spPr>
        <a:xfrm>
          <a:off x="1202312" y="1184994"/>
          <a:ext cx="2867158" cy="497606"/>
        </a:xfrm>
        <a:custGeom>
          <a:avLst/>
          <a:gdLst/>
          <a:ahLst/>
          <a:cxnLst/>
          <a:rect l="0" t="0" r="0" b="0"/>
          <a:pathLst>
            <a:path>
              <a:moveTo>
                <a:pt x="2867158" y="0"/>
              </a:moveTo>
              <a:lnTo>
                <a:pt x="2867158" y="248803"/>
              </a:lnTo>
              <a:lnTo>
                <a:pt x="0" y="248803"/>
              </a:lnTo>
              <a:lnTo>
                <a:pt x="0" y="49760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EA5D54-62B3-45CD-B908-BC13D3315865}">
      <dsp:nvSpPr>
        <dsp:cNvPr id="0" name=""/>
        <dsp:cNvSpPr/>
      </dsp:nvSpPr>
      <dsp:spPr>
        <a:xfrm>
          <a:off x="2483730" y="218"/>
          <a:ext cx="3171480" cy="1184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err="1">
              <a:latin typeface="+mn-lt"/>
            </a:rPr>
            <a:t>Grasha</a:t>
          </a:r>
          <a:r>
            <a:rPr lang="en-US" sz="2700" kern="1200" dirty="0">
              <a:latin typeface="+mn-lt"/>
            </a:rPr>
            <a:t> Reichmann Student Learning Style</a:t>
          </a:r>
          <a:endParaRPr lang="en-MY" sz="2700" kern="1200" dirty="0">
            <a:latin typeface="+mn-lt"/>
          </a:endParaRPr>
        </a:p>
      </dsp:txBody>
      <dsp:txXfrm>
        <a:off x="2483730" y="218"/>
        <a:ext cx="3171480" cy="1184776"/>
      </dsp:txXfrm>
    </dsp:sp>
    <dsp:sp modelId="{78C7C802-18FF-44F6-98C0-1D93B87D5952}">
      <dsp:nvSpPr>
        <dsp:cNvPr id="0" name=""/>
        <dsp:cNvSpPr/>
      </dsp:nvSpPr>
      <dsp:spPr>
        <a:xfrm>
          <a:off x="17535" y="1682601"/>
          <a:ext cx="2369552" cy="1184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Attitudes</a:t>
          </a:r>
          <a:endParaRPr lang="en-MY" sz="2700" kern="1200" dirty="0"/>
        </a:p>
      </dsp:txBody>
      <dsp:txXfrm>
        <a:off x="17535" y="1682601"/>
        <a:ext cx="2369552" cy="1184776"/>
      </dsp:txXfrm>
    </dsp:sp>
    <dsp:sp modelId="{80A0C270-4D51-4F7B-9E26-3E6791454092}">
      <dsp:nvSpPr>
        <dsp:cNvPr id="0" name=""/>
        <dsp:cNvSpPr/>
      </dsp:nvSpPr>
      <dsp:spPr>
        <a:xfrm>
          <a:off x="2884694" y="1682601"/>
          <a:ext cx="2369552" cy="1184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Student Style</a:t>
          </a:r>
          <a:endParaRPr lang="en-MY" sz="2700" kern="1200" dirty="0"/>
        </a:p>
      </dsp:txBody>
      <dsp:txXfrm>
        <a:off x="2884694" y="1682601"/>
        <a:ext cx="2369552" cy="1184776"/>
      </dsp:txXfrm>
    </dsp:sp>
    <dsp:sp modelId="{8241465B-0C4E-4BFC-B9A3-605397363A3F}">
      <dsp:nvSpPr>
        <dsp:cNvPr id="0" name=""/>
        <dsp:cNvSpPr/>
      </dsp:nvSpPr>
      <dsp:spPr>
        <a:xfrm>
          <a:off x="5751853" y="1682601"/>
          <a:ext cx="2369552" cy="11847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Achievement</a:t>
          </a:r>
          <a:endParaRPr lang="en-MY" sz="2700" kern="1200" dirty="0"/>
        </a:p>
      </dsp:txBody>
      <dsp:txXfrm>
        <a:off x="5751853" y="1682601"/>
        <a:ext cx="2369552" cy="11847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2310267" y="2314133"/>
            <a:ext cx="6592400" cy="860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516" name="Shape 516"/>
          <p:cNvSpPr txBox="1">
            <a:spLocks noGrp="1"/>
          </p:cNvSpPr>
          <p:nvPr>
            <p:ph type="body" idx="1"/>
          </p:nvPr>
        </p:nvSpPr>
        <p:spPr>
          <a:xfrm>
            <a:off x="2310267" y="3006832"/>
            <a:ext cx="6592400" cy="2213200"/>
          </a:xfrm>
          <a:prstGeom prst="rect">
            <a:avLst/>
          </a:prstGeom>
        </p:spPr>
        <p:txBody>
          <a:bodyPr lIns="91425" tIns="91425" rIns="91425" bIns="91425" anchor="t" anchorCtr="0"/>
          <a:lstStyle>
            <a:lvl1pPr lvl="0">
              <a:spcBef>
                <a:spcPts val="0"/>
              </a:spcBef>
              <a:buFont typeface="Muli"/>
              <a:defRPr>
                <a:latin typeface="Muli"/>
                <a:ea typeface="Muli"/>
                <a:cs typeface="Muli"/>
                <a:sym typeface="Muli"/>
              </a:defRPr>
            </a:lvl1pPr>
            <a:lvl2pPr lvl="1">
              <a:spcBef>
                <a:spcPts val="0"/>
              </a:spcBef>
              <a:buFont typeface="Muli"/>
              <a:defRPr>
                <a:latin typeface="Muli"/>
                <a:ea typeface="Muli"/>
                <a:cs typeface="Muli"/>
                <a:sym typeface="Muli"/>
              </a:defRPr>
            </a:lvl2pPr>
            <a:lvl3pPr lvl="2">
              <a:spcBef>
                <a:spcPts val="0"/>
              </a:spcBef>
              <a:buFont typeface="Muli"/>
              <a:defRPr>
                <a:latin typeface="Muli"/>
                <a:ea typeface="Muli"/>
                <a:cs typeface="Muli"/>
                <a:sym typeface="Muli"/>
              </a:defRPr>
            </a:lvl3pPr>
            <a:lvl4pPr lvl="3">
              <a:spcBef>
                <a:spcPts val="0"/>
              </a:spcBef>
              <a:buFont typeface="Muli"/>
              <a:defRPr>
                <a:latin typeface="Muli"/>
                <a:ea typeface="Muli"/>
                <a:cs typeface="Muli"/>
                <a:sym typeface="Muli"/>
              </a:defRPr>
            </a:lvl4pPr>
            <a:lvl5pPr lvl="4">
              <a:spcBef>
                <a:spcPts val="0"/>
              </a:spcBef>
              <a:buFont typeface="Muli"/>
              <a:defRPr>
                <a:latin typeface="Muli"/>
                <a:ea typeface="Muli"/>
                <a:cs typeface="Muli"/>
                <a:sym typeface="Muli"/>
              </a:defRPr>
            </a:lvl5pPr>
            <a:lvl6pPr lvl="5">
              <a:spcBef>
                <a:spcPts val="0"/>
              </a:spcBef>
              <a:buFont typeface="Muli"/>
              <a:defRPr>
                <a:latin typeface="Muli"/>
                <a:ea typeface="Muli"/>
                <a:cs typeface="Muli"/>
                <a:sym typeface="Muli"/>
              </a:defRPr>
            </a:lvl6pPr>
            <a:lvl7pPr lvl="6">
              <a:spcBef>
                <a:spcPts val="0"/>
              </a:spcBef>
              <a:buFont typeface="Muli"/>
              <a:defRPr>
                <a:latin typeface="Muli"/>
                <a:ea typeface="Muli"/>
                <a:cs typeface="Muli"/>
                <a:sym typeface="Muli"/>
              </a:defRPr>
            </a:lvl7pPr>
            <a:lvl8pPr lvl="7">
              <a:spcBef>
                <a:spcPts val="0"/>
              </a:spcBef>
              <a:buFont typeface="Muli"/>
              <a:defRPr>
                <a:latin typeface="Muli"/>
                <a:ea typeface="Muli"/>
                <a:cs typeface="Muli"/>
                <a:sym typeface="Muli"/>
              </a:defRPr>
            </a:lvl8pPr>
            <a:lvl9pPr lvl="8">
              <a:spcBef>
                <a:spcPts val="0"/>
              </a:spcBef>
              <a:buFont typeface="Muli"/>
              <a:defRPr>
                <a:latin typeface="Muli"/>
                <a:ea typeface="Muli"/>
                <a:cs typeface="Muli"/>
                <a:sym typeface="Muli"/>
              </a:defRPr>
            </a:lvl9pPr>
          </a:lstStyle>
          <a:p>
            <a:pPr lvl="0"/>
            <a:r>
              <a:rPr lang="en-US"/>
              <a:t>Edit Master text styles</a:t>
            </a:r>
          </a:p>
        </p:txBody>
      </p:sp>
      <p:grpSp>
        <p:nvGrpSpPr>
          <p:cNvPr id="517" name="Shape 517"/>
          <p:cNvGrpSpPr/>
          <p:nvPr/>
        </p:nvGrpSpPr>
        <p:grpSpPr>
          <a:xfrm rot="10800000" flipH="1">
            <a:off x="548275" y="327692"/>
            <a:ext cx="1763731" cy="1527945"/>
            <a:chOff x="4088875" y="1431100"/>
            <a:chExt cx="3293000" cy="2852775"/>
          </a:xfrm>
        </p:grpSpPr>
        <p:sp>
          <p:nvSpPr>
            <p:cNvPr id="518" name="Shape 518"/>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sz="2400"/>
            </a:p>
          </p:txBody>
        </p:sp>
        <p:sp>
          <p:nvSpPr>
            <p:cNvPr id="519" name="Shape 519"/>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sz="2400"/>
            </a:p>
          </p:txBody>
        </p:sp>
        <p:sp>
          <p:nvSpPr>
            <p:cNvPr id="520" name="Shape 520"/>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sz="2400"/>
            </a:p>
          </p:txBody>
        </p:sp>
        <p:sp>
          <p:nvSpPr>
            <p:cNvPr id="521" name="Shape 521"/>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sz="2400"/>
            </a:p>
          </p:txBody>
        </p:sp>
        <p:sp>
          <p:nvSpPr>
            <p:cNvPr id="522" name="Shape 522"/>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sz="2400"/>
            </a:p>
          </p:txBody>
        </p:sp>
        <p:sp>
          <p:nvSpPr>
            <p:cNvPr id="523" name="Shape 523"/>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sz="2400"/>
            </a:p>
          </p:txBody>
        </p:sp>
        <p:sp>
          <p:nvSpPr>
            <p:cNvPr id="524" name="Shape 524"/>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sz="2400"/>
            </a:p>
          </p:txBody>
        </p:sp>
        <p:sp>
          <p:nvSpPr>
            <p:cNvPr id="525" name="Shape 525"/>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sz="2400"/>
            </a:p>
          </p:txBody>
        </p:sp>
        <p:sp>
          <p:nvSpPr>
            <p:cNvPr id="526" name="Shape 526"/>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sz="2400"/>
            </a:p>
          </p:txBody>
        </p:sp>
        <p:sp>
          <p:nvSpPr>
            <p:cNvPr id="527" name="Shape 527"/>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sz="2400"/>
            </a:p>
          </p:txBody>
        </p:sp>
        <p:sp>
          <p:nvSpPr>
            <p:cNvPr id="528" name="Shape 528"/>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sz="2400"/>
            </a:p>
          </p:txBody>
        </p:sp>
        <p:sp>
          <p:nvSpPr>
            <p:cNvPr id="529" name="Shape 529"/>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sz="2400"/>
            </a:p>
          </p:txBody>
        </p:sp>
        <p:sp>
          <p:nvSpPr>
            <p:cNvPr id="530" name="Shape 530"/>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sz="2400"/>
            </a:p>
          </p:txBody>
        </p:sp>
        <p:sp>
          <p:nvSpPr>
            <p:cNvPr id="531" name="Shape 531"/>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sz="2400"/>
            </a:p>
          </p:txBody>
        </p:sp>
        <p:sp>
          <p:nvSpPr>
            <p:cNvPr id="532" name="Shape 532"/>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sz="2400"/>
            </a:p>
          </p:txBody>
        </p:sp>
        <p:sp>
          <p:nvSpPr>
            <p:cNvPr id="533" name="Shape 533"/>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sz="2400"/>
            </a:p>
          </p:txBody>
        </p:sp>
        <p:sp>
          <p:nvSpPr>
            <p:cNvPr id="534" name="Shape 534"/>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sz="2400"/>
            </a:p>
          </p:txBody>
        </p:sp>
        <p:sp>
          <p:nvSpPr>
            <p:cNvPr id="535" name="Shape 535"/>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sz="2400"/>
            </a:p>
          </p:txBody>
        </p:sp>
        <p:sp>
          <p:nvSpPr>
            <p:cNvPr id="536" name="Shape 536"/>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sz="2400"/>
            </a:p>
          </p:txBody>
        </p:sp>
        <p:sp>
          <p:nvSpPr>
            <p:cNvPr id="537" name="Shape 537"/>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sz="2400"/>
            </a:p>
          </p:txBody>
        </p:sp>
        <p:sp>
          <p:nvSpPr>
            <p:cNvPr id="538" name="Shape 538"/>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sz="2400"/>
            </a:p>
          </p:txBody>
        </p:sp>
        <p:sp>
          <p:nvSpPr>
            <p:cNvPr id="539" name="Shape 539"/>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sz="2400"/>
            </a:p>
          </p:txBody>
        </p:sp>
        <p:sp>
          <p:nvSpPr>
            <p:cNvPr id="540" name="Shape 540"/>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sz="2400"/>
            </a:p>
          </p:txBody>
        </p:sp>
        <p:sp>
          <p:nvSpPr>
            <p:cNvPr id="541" name="Shape 541"/>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sz="2400"/>
            </a:p>
          </p:txBody>
        </p:sp>
        <p:sp>
          <p:nvSpPr>
            <p:cNvPr id="542" name="Shape 542"/>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sz="2400"/>
            </a:p>
          </p:txBody>
        </p:sp>
        <p:sp>
          <p:nvSpPr>
            <p:cNvPr id="543" name="Shape 543"/>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sz="2400"/>
            </a:p>
          </p:txBody>
        </p:sp>
        <p:sp>
          <p:nvSpPr>
            <p:cNvPr id="544" name="Shape 544"/>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sz="2400"/>
            </a:p>
          </p:txBody>
        </p:sp>
        <p:sp>
          <p:nvSpPr>
            <p:cNvPr id="545" name="Shape 545"/>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sz="2400"/>
            </a:p>
          </p:txBody>
        </p:sp>
        <p:sp>
          <p:nvSpPr>
            <p:cNvPr id="546" name="Shape 546"/>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sz="2400"/>
            </a:p>
          </p:txBody>
        </p:sp>
        <p:sp>
          <p:nvSpPr>
            <p:cNvPr id="547" name="Shape 547"/>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sz="2400"/>
            </a:p>
          </p:txBody>
        </p:sp>
        <p:sp>
          <p:nvSpPr>
            <p:cNvPr id="548" name="Shape 548"/>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sz="2400"/>
            </a:p>
          </p:txBody>
        </p:sp>
        <p:sp>
          <p:nvSpPr>
            <p:cNvPr id="549" name="Shape 549"/>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sz="2400"/>
            </a:p>
          </p:txBody>
        </p:sp>
        <p:sp>
          <p:nvSpPr>
            <p:cNvPr id="550" name="Shape 550"/>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sz="2400"/>
            </a:p>
          </p:txBody>
        </p:sp>
        <p:sp>
          <p:nvSpPr>
            <p:cNvPr id="551" name="Shape 551"/>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sz="2400"/>
            </a:p>
          </p:txBody>
        </p:sp>
        <p:sp>
          <p:nvSpPr>
            <p:cNvPr id="552" name="Shape 552"/>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sz="2400"/>
            </a:p>
          </p:txBody>
        </p:sp>
        <p:sp>
          <p:nvSpPr>
            <p:cNvPr id="553" name="Shape 553"/>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sz="2400"/>
            </a:p>
          </p:txBody>
        </p:sp>
        <p:sp>
          <p:nvSpPr>
            <p:cNvPr id="554" name="Shape 554"/>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sz="2400"/>
            </a:p>
          </p:txBody>
        </p:sp>
        <p:sp>
          <p:nvSpPr>
            <p:cNvPr id="555" name="Shape 555"/>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sz="2400"/>
            </a:p>
          </p:txBody>
        </p:sp>
        <p:sp>
          <p:nvSpPr>
            <p:cNvPr id="556" name="Shape 556"/>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sz="2400"/>
            </a:p>
          </p:txBody>
        </p:sp>
        <p:sp>
          <p:nvSpPr>
            <p:cNvPr id="557" name="Shape 557"/>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sz="2400"/>
            </a:p>
          </p:txBody>
        </p:sp>
        <p:sp>
          <p:nvSpPr>
            <p:cNvPr id="558" name="Shape 558"/>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sz="2400"/>
            </a:p>
          </p:txBody>
        </p:sp>
        <p:sp>
          <p:nvSpPr>
            <p:cNvPr id="559" name="Shape 559"/>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sz="2400"/>
            </a:p>
          </p:txBody>
        </p:sp>
        <p:sp>
          <p:nvSpPr>
            <p:cNvPr id="560" name="Shape 560"/>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sz="2400"/>
            </a:p>
          </p:txBody>
        </p:sp>
        <p:sp>
          <p:nvSpPr>
            <p:cNvPr id="561" name="Shape 561"/>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sz="2400"/>
            </a:p>
          </p:txBody>
        </p:sp>
        <p:sp>
          <p:nvSpPr>
            <p:cNvPr id="562" name="Shape 562"/>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sz="2400"/>
            </a:p>
          </p:txBody>
        </p:sp>
        <p:sp>
          <p:nvSpPr>
            <p:cNvPr id="563" name="Shape 563"/>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sz="2400"/>
            </a:p>
          </p:txBody>
        </p:sp>
        <p:sp>
          <p:nvSpPr>
            <p:cNvPr id="564" name="Shape 564"/>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sz="2400"/>
            </a:p>
          </p:txBody>
        </p:sp>
      </p:grpSp>
      <p:grpSp>
        <p:nvGrpSpPr>
          <p:cNvPr id="565" name="Shape 565"/>
          <p:cNvGrpSpPr/>
          <p:nvPr/>
        </p:nvGrpSpPr>
        <p:grpSpPr>
          <a:xfrm rot="10800000" flipH="1">
            <a:off x="10218248" y="4910282"/>
            <a:ext cx="1379632" cy="1193981"/>
            <a:chOff x="238125" y="1431100"/>
            <a:chExt cx="3296350" cy="2852775"/>
          </a:xfrm>
        </p:grpSpPr>
        <p:sp>
          <p:nvSpPr>
            <p:cNvPr id="566" name="Shape 566"/>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sz="2400"/>
            </a:p>
          </p:txBody>
        </p:sp>
        <p:sp>
          <p:nvSpPr>
            <p:cNvPr id="567" name="Shape 567"/>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sz="2400"/>
            </a:p>
          </p:txBody>
        </p:sp>
        <p:sp>
          <p:nvSpPr>
            <p:cNvPr id="568" name="Shape 568"/>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sz="2400"/>
            </a:p>
          </p:txBody>
        </p:sp>
        <p:sp>
          <p:nvSpPr>
            <p:cNvPr id="569" name="Shape 569"/>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sz="2400"/>
            </a:p>
          </p:txBody>
        </p:sp>
        <p:sp>
          <p:nvSpPr>
            <p:cNvPr id="570" name="Shape 570"/>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sz="2400"/>
            </a:p>
          </p:txBody>
        </p:sp>
        <p:sp>
          <p:nvSpPr>
            <p:cNvPr id="571" name="Shape 571"/>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sz="2400"/>
            </a:p>
          </p:txBody>
        </p:sp>
        <p:sp>
          <p:nvSpPr>
            <p:cNvPr id="572" name="Shape 572"/>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sz="2400"/>
            </a:p>
          </p:txBody>
        </p:sp>
        <p:sp>
          <p:nvSpPr>
            <p:cNvPr id="573" name="Shape 573"/>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sz="2400"/>
            </a:p>
          </p:txBody>
        </p:sp>
        <p:sp>
          <p:nvSpPr>
            <p:cNvPr id="574" name="Shape 574"/>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sz="2400"/>
            </a:p>
          </p:txBody>
        </p:sp>
        <p:sp>
          <p:nvSpPr>
            <p:cNvPr id="575" name="Shape 575"/>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sz="2400"/>
            </a:p>
          </p:txBody>
        </p:sp>
        <p:sp>
          <p:nvSpPr>
            <p:cNvPr id="576" name="Shape 576"/>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sz="2400"/>
            </a:p>
          </p:txBody>
        </p:sp>
        <p:sp>
          <p:nvSpPr>
            <p:cNvPr id="577" name="Shape 577"/>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sz="2400"/>
            </a:p>
          </p:txBody>
        </p:sp>
        <p:sp>
          <p:nvSpPr>
            <p:cNvPr id="578" name="Shape 578"/>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sz="2400"/>
            </a:p>
          </p:txBody>
        </p:sp>
        <p:sp>
          <p:nvSpPr>
            <p:cNvPr id="579" name="Shape 579"/>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sz="2400"/>
            </a:p>
          </p:txBody>
        </p:sp>
        <p:sp>
          <p:nvSpPr>
            <p:cNvPr id="580" name="Shape 580"/>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sz="2400"/>
            </a:p>
          </p:txBody>
        </p:sp>
        <p:sp>
          <p:nvSpPr>
            <p:cNvPr id="581" name="Shape 581"/>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sz="2400"/>
            </a:p>
          </p:txBody>
        </p:sp>
        <p:sp>
          <p:nvSpPr>
            <p:cNvPr id="582" name="Shape 582"/>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sz="2400"/>
            </a:p>
          </p:txBody>
        </p:sp>
        <p:sp>
          <p:nvSpPr>
            <p:cNvPr id="583" name="Shape 583"/>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sz="2400"/>
            </a:p>
          </p:txBody>
        </p:sp>
        <p:sp>
          <p:nvSpPr>
            <p:cNvPr id="584" name="Shape 584"/>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sz="2400"/>
            </a:p>
          </p:txBody>
        </p:sp>
        <p:sp>
          <p:nvSpPr>
            <p:cNvPr id="585" name="Shape 585"/>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sz="2400"/>
            </a:p>
          </p:txBody>
        </p:sp>
        <p:sp>
          <p:nvSpPr>
            <p:cNvPr id="586" name="Shape 586"/>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sz="2400"/>
            </a:p>
          </p:txBody>
        </p:sp>
        <p:sp>
          <p:nvSpPr>
            <p:cNvPr id="587" name="Shape 587"/>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sz="2400"/>
            </a:p>
          </p:txBody>
        </p:sp>
        <p:sp>
          <p:nvSpPr>
            <p:cNvPr id="588" name="Shape 588"/>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sz="2400"/>
            </a:p>
          </p:txBody>
        </p:sp>
        <p:sp>
          <p:nvSpPr>
            <p:cNvPr id="589" name="Shape 589"/>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sz="2400"/>
            </a:p>
          </p:txBody>
        </p:sp>
        <p:sp>
          <p:nvSpPr>
            <p:cNvPr id="590" name="Shape 590"/>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sz="2400"/>
            </a:p>
          </p:txBody>
        </p:sp>
        <p:sp>
          <p:nvSpPr>
            <p:cNvPr id="591" name="Shape 591"/>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sz="2400"/>
            </a:p>
          </p:txBody>
        </p:sp>
        <p:sp>
          <p:nvSpPr>
            <p:cNvPr id="592" name="Shape 592"/>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sz="2400"/>
            </a:p>
          </p:txBody>
        </p:sp>
        <p:sp>
          <p:nvSpPr>
            <p:cNvPr id="593" name="Shape 593"/>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sz="2400"/>
            </a:p>
          </p:txBody>
        </p:sp>
        <p:sp>
          <p:nvSpPr>
            <p:cNvPr id="594" name="Shape 594"/>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sz="2400"/>
            </a:p>
          </p:txBody>
        </p:sp>
        <p:sp>
          <p:nvSpPr>
            <p:cNvPr id="595" name="Shape 595"/>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sz="2400"/>
            </a:p>
          </p:txBody>
        </p:sp>
        <p:sp>
          <p:nvSpPr>
            <p:cNvPr id="596" name="Shape 596"/>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sz="2400"/>
            </a:p>
          </p:txBody>
        </p:sp>
        <p:sp>
          <p:nvSpPr>
            <p:cNvPr id="597" name="Shape 597"/>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sz="2400"/>
            </a:p>
          </p:txBody>
        </p:sp>
        <p:sp>
          <p:nvSpPr>
            <p:cNvPr id="598" name="Shape 598"/>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sz="2400"/>
            </a:p>
          </p:txBody>
        </p:sp>
        <p:sp>
          <p:nvSpPr>
            <p:cNvPr id="599" name="Shape 599"/>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sz="2400"/>
            </a:p>
          </p:txBody>
        </p:sp>
        <p:sp>
          <p:nvSpPr>
            <p:cNvPr id="600" name="Shape 600"/>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sz="2400"/>
            </a:p>
          </p:txBody>
        </p:sp>
        <p:sp>
          <p:nvSpPr>
            <p:cNvPr id="601" name="Shape 601"/>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sz="2400"/>
            </a:p>
          </p:txBody>
        </p:sp>
        <p:sp>
          <p:nvSpPr>
            <p:cNvPr id="602" name="Shape 602"/>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sz="2400"/>
            </a:p>
          </p:txBody>
        </p:sp>
        <p:sp>
          <p:nvSpPr>
            <p:cNvPr id="603" name="Shape 603"/>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sz="2400"/>
            </a:p>
          </p:txBody>
        </p:sp>
        <p:sp>
          <p:nvSpPr>
            <p:cNvPr id="604" name="Shape 604"/>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sz="2400"/>
            </a:p>
          </p:txBody>
        </p:sp>
        <p:sp>
          <p:nvSpPr>
            <p:cNvPr id="605" name="Shape 605"/>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sz="2400"/>
            </a:p>
          </p:txBody>
        </p:sp>
        <p:sp>
          <p:nvSpPr>
            <p:cNvPr id="606" name="Shape 606"/>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sz="2400"/>
            </a:p>
          </p:txBody>
        </p:sp>
        <p:sp>
          <p:nvSpPr>
            <p:cNvPr id="607" name="Shape 607"/>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sz="2400"/>
            </a:p>
          </p:txBody>
        </p:sp>
        <p:sp>
          <p:nvSpPr>
            <p:cNvPr id="608" name="Shape 608"/>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sz="2400"/>
            </a:p>
          </p:txBody>
        </p:sp>
        <p:sp>
          <p:nvSpPr>
            <p:cNvPr id="609" name="Shape 609"/>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sz="2400"/>
            </a:p>
          </p:txBody>
        </p:sp>
        <p:sp>
          <p:nvSpPr>
            <p:cNvPr id="610" name="Shape 610"/>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sz="2400"/>
            </a:p>
          </p:txBody>
        </p:sp>
        <p:sp>
          <p:nvSpPr>
            <p:cNvPr id="611" name="Shape 611"/>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sz="2400"/>
            </a:p>
          </p:txBody>
        </p:sp>
        <p:sp>
          <p:nvSpPr>
            <p:cNvPr id="612" name="Shape 612"/>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sz="2400"/>
            </a:p>
          </p:txBody>
        </p:sp>
        <p:sp>
          <p:nvSpPr>
            <p:cNvPr id="613" name="Shape 613"/>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sz="2400"/>
            </a:p>
          </p:txBody>
        </p:sp>
        <p:sp>
          <p:nvSpPr>
            <p:cNvPr id="614" name="Shape 614"/>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sz="2400"/>
            </a:p>
          </p:txBody>
        </p:sp>
        <p:sp>
          <p:nvSpPr>
            <p:cNvPr id="615" name="Shape 615"/>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sz="2400"/>
            </a:p>
          </p:txBody>
        </p:sp>
        <p:sp>
          <p:nvSpPr>
            <p:cNvPr id="616" name="Shape 616"/>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sz="2400"/>
            </a:p>
          </p:txBody>
        </p:sp>
        <p:sp>
          <p:nvSpPr>
            <p:cNvPr id="617" name="Shape 617"/>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sz="2400"/>
            </a:p>
          </p:txBody>
        </p:sp>
        <p:sp>
          <p:nvSpPr>
            <p:cNvPr id="618" name="Shape 618"/>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sz="2400"/>
            </a:p>
          </p:txBody>
        </p:sp>
        <p:sp>
          <p:nvSpPr>
            <p:cNvPr id="619" name="Shape 619"/>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sz="2400"/>
            </a:p>
          </p:txBody>
        </p:sp>
        <p:sp>
          <p:nvSpPr>
            <p:cNvPr id="620" name="Shape 620"/>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sz="2400"/>
            </a:p>
          </p:txBody>
        </p:sp>
        <p:sp>
          <p:nvSpPr>
            <p:cNvPr id="621" name="Shape 621"/>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sz="2400"/>
            </a:p>
          </p:txBody>
        </p:sp>
        <p:sp>
          <p:nvSpPr>
            <p:cNvPr id="622" name="Shape 622"/>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sz="2400"/>
            </a:p>
          </p:txBody>
        </p:sp>
        <p:sp>
          <p:nvSpPr>
            <p:cNvPr id="623" name="Shape 623"/>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sz="2400"/>
            </a:p>
          </p:txBody>
        </p:sp>
        <p:sp>
          <p:nvSpPr>
            <p:cNvPr id="624" name="Shape 624"/>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sz="2400"/>
            </a:p>
          </p:txBody>
        </p:sp>
        <p:sp>
          <p:nvSpPr>
            <p:cNvPr id="625" name="Shape 625"/>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sz="2400"/>
            </a:p>
          </p:txBody>
        </p:sp>
        <p:sp>
          <p:nvSpPr>
            <p:cNvPr id="626" name="Shape 626"/>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sz="2400"/>
            </a:p>
          </p:txBody>
        </p:sp>
        <p:sp>
          <p:nvSpPr>
            <p:cNvPr id="627" name="Shape 627"/>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sz="2400"/>
            </a:p>
          </p:txBody>
        </p:sp>
        <p:sp>
          <p:nvSpPr>
            <p:cNvPr id="628" name="Shape 628"/>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sz="2400"/>
            </a:p>
          </p:txBody>
        </p:sp>
        <p:sp>
          <p:nvSpPr>
            <p:cNvPr id="629" name="Shape 629"/>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sz="2400"/>
            </a:p>
          </p:txBody>
        </p:sp>
        <p:sp>
          <p:nvSpPr>
            <p:cNvPr id="630" name="Shape 630"/>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sz="2400"/>
            </a:p>
          </p:txBody>
        </p:sp>
        <p:sp>
          <p:nvSpPr>
            <p:cNvPr id="631" name="Shape 631"/>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sz="2400"/>
            </a:p>
          </p:txBody>
        </p:sp>
        <p:sp>
          <p:nvSpPr>
            <p:cNvPr id="632" name="Shape 632"/>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sz="2400"/>
            </a:p>
          </p:txBody>
        </p:sp>
        <p:sp>
          <p:nvSpPr>
            <p:cNvPr id="633" name="Shape 633"/>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sz="2400"/>
            </a:p>
          </p:txBody>
        </p:sp>
        <p:sp>
          <p:nvSpPr>
            <p:cNvPr id="634" name="Shape 634"/>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sz="2400"/>
            </a:p>
          </p:txBody>
        </p:sp>
        <p:sp>
          <p:nvSpPr>
            <p:cNvPr id="635" name="Shape 635"/>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sz="2400"/>
            </a:p>
          </p:txBody>
        </p:sp>
        <p:sp>
          <p:nvSpPr>
            <p:cNvPr id="636" name="Shape 636"/>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sz="2400"/>
            </a:p>
          </p:txBody>
        </p:sp>
        <p:sp>
          <p:nvSpPr>
            <p:cNvPr id="637" name="Shape 637"/>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sz="2400"/>
            </a:p>
          </p:txBody>
        </p:sp>
        <p:sp>
          <p:nvSpPr>
            <p:cNvPr id="638" name="Shape 638"/>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sz="2400"/>
            </a:p>
          </p:txBody>
        </p:sp>
        <p:sp>
          <p:nvSpPr>
            <p:cNvPr id="639" name="Shape 639"/>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sz="2400"/>
            </a:p>
          </p:txBody>
        </p:sp>
        <p:sp>
          <p:nvSpPr>
            <p:cNvPr id="640" name="Shape 640"/>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sz="2400"/>
            </a:p>
          </p:txBody>
        </p:sp>
        <p:sp>
          <p:nvSpPr>
            <p:cNvPr id="641" name="Shape 641"/>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sz="2400"/>
            </a:p>
          </p:txBody>
        </p:sp>
        <p:sp>
          <p:nvSpPr>
            <p:cNvPr id="642" name="Shape 642"/>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sz="2400"/>
            </a:p>
          </p:txBody>
        </p:sp>
        <p:sp>
          <p:nvSpPr>
            <p:cNvPr id="643" name="Shape 643"/>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sz="2400"/>
            </a:p>
          </p:txBody>
        </p:sp>
        <p:sp>
          <p:nvSpPr>
            <p:cNvPr id="644" name="Shape 644"/>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sz="2400"/>
            </a:p>
          </p:txBody>
        </p:sp>
        <p:sp>
          <p:nvSpPr>
            <p:cNvPr id="645" name="Shape 645"/>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sz="2400"/>
            </a:p>
          </p:txBody>
        </p:sp>
        <p:sp>
          <p:nvSpPr>
            <p:cNvPr id="646" name="Shape 646"/>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sz="2400"/>
            </a:p>
          </p:txBody>
        </p:sp>
        <p:sp>
          <p:nvSpPr>
            <p:cNvPr id="647" name="Shape 647"/>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sz="2400"/>
            </a:p>
          </p:txBody>
        </p:sp>
      </p:grpSp>
      <p:sp>
        <p:nvSpPr>
          <p:cNvPr id="648" name="Shape 648"/>
          <p:cNvSpPr/>
          <p:nvPr/>
        </p:nvSpPr>
        <p:spPr>
          <a:xfrm rot="10800000" flipH="1">
            <a:off x="-165100" y="1411967"/>
            <a:ext cx="1093199" cy="946799"/>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649" name="Shape 649"/>
          <p:cNvSpPr/>
          <p:nvPr/>
        </p:nvSpPr>
        <p:spPr>
          <a:xfrm rot="10800000" flipH="1">
            <a:off x="850899" y="1920132"/>
            <a:ext cx="571600" cy="494800"/>
          </a:xfrm>
          <a:prstGeom prst="hexagon">
            <a:avLst>
              <a:gd name="adj" fmla="val 28678"/>
              <a:gd name="vf" fmla="val 115470"/>
            </a:avLst>
          </a:prstGeom>
          <a:solidFill>
            <a:srgbClr val="184769"/>
          </a:solidFill>
          <a:ln>
            <a:noFill/>
          </a:ln>
        </p:spPr>
        <p:txBody>
          <a:bodyPr lIns="121900" tIns="121900" rIns="121900" bIns="121900" anchor="ctr" anchorCtr="0">
            <a:noAutofit/>
          </a:bodyPr>
          <a:lstStyle/>
          <a:p>
            <a:pPr lvl="0">
              <a:spcBef>
                <a:spcPts val="0"/>
              </a:spcBef>
              <a:buNone/>
            </a:pPr>
            <a:endParaRPr sz="2400"/>
          </a:p>
        </p:txBody>
      </p:sp>
      <p:sp>
        <p:nvSpPr>
          <p:cNvPr id="650" name="Shape 650"/>
          <p:cNvSpPr/>
          <p:nvPr/>
        </p:nvSpPr>
        <p:spPr>
          <a:xfrm rot="10800000" flipH="1">
            <a:off x="1993899" y="-175532"/>
            <a:ext cx="1093199" cy="946799"/>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651" name="Shape 651"/>
          <p:cNvSpPr/>
          <p:nvPr/>
        </p:nvSpPr>
        <p:spPr>
          <a:xfrm rot="10800000" flipH="1">
            <a:off x="437066" y="118565"/>
            <a:ext cx="478399" cy="414000"/>
          </a:xfrm>
          <a:prstGeom prst="hexagon">
            <a:avLst>
              <a:gd name="adj" fmla="val 28678"/>
              <a:gd name="vf" fmla="val 115470"/>
            </a:avLst>
          </a:prstGeom>
          <a:solidFill>
            <a:srgbClr val="00E1C6"/>
          </a:solidFill>
          <a:ln>
            <a:noFill/>
          </a:ln>
        </p:spPr>
        <p:txBody>
          <a:bodyPr lIns="121900" tIns="121900" rIns="121900" bIns="121900" anchor="ctr" anchorCtr="0">
            <a:noAutofit/>
          </a:bodyPr>
          <a:lstStyle/>
          <a:p>
            <a:pPr lvl="0">
              <a:spcBef>
                <a:spcPts val="0"/>
              </a:spcBef>
              <a:buNone/>
            </a:pPr>
            <a:endParaRPr sz="2400"/>
          </a:p>
        </p:txBody>
      </p:sp>
      <p:sp>
        <p:nvSpPr>
          <p:cNvPr id="652" name="Shape 652"/>
          <p:cNvSpPr/>
          <p:nvPr/>
        </p:nvSpPr>
        <p:spPr>
          <a:xfrm rot="10800000" flipH="1">
            <a:off x="11315699" y="5641034"/>
            <a:ext cx="1093199" cy="946799"/>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653" name="Shape 653"/>
          <p:cNvSpPr/>
          <p:nvPr/>
        </p:nvSpPr>
        <p:spPr>
          <a:xfrm rot="10800000" flipH="1">
            <a:off x="10833099" y="6154265"/>
            <a:ext cx="571600" cy="494800"/>
          </a:xfrm>
          <a:prstGeom prst="hexagon">
            <a:avLst>
              <a:gd name="adj" fmla="val 28678"/>
              <a:gd name="vf" fmla="val 115470"/>
            </a:avLst>
          </a:prstGeom>
          <a:solidFill>
            <a:srgbClr val="3292E1"/>
          </a:solidFill>
          <a:ln>
            <a:noFill/>
          </a:ln>
        </p:spPr>
        <p:txBody>
          <a:bodyPr lIns="121900" tIns="121900" rIns="121900" bIns="121900" anchor="ctr" anchorCtr="0">
            <a:noAutofit/>
          </a:bodyPr>
          <a:lstStyle/>
          <a:p>
            <a:pPr lvl="0">
              <a:spcBef>
                <a:spcPts val="0"/>
              </a:spcBef>
              <a:buNone/>
            </a:pPr>
            <a:endParaRPr sz="2400"/>
          </a:p>
        </p:txBody>
      </p:sp>
      <p:sp>
        <p:nvSpPr>
          <p:cNvPr id="654" name="Shape 654"/>
          <p:cNvSpPr/>
          <p:nvPr/>
        </p:nvSpPr>
        <p:spPr>
          <a:xfrm rot="10800000" flipH="1">
            <a:off x="10428463" y="3913867"/>
            <a:ext cx="1093199" cy="946399"/>
          </a:xfrm>
          <a:prstGeom prst="hexagon">
            <a:avLst>
              <a:gd name="adj" fmla="val 28678"/>
              <a:gd name="vf" fmla="val 115470"/>
            </a:avLst>
          </a:prstGeom>
          <a:solidFill>
            <a:srgbClr val="184769"/>
          </a:solidFill>
          <a:ln>
            <a:noFill/>
          </a:ln>
        </p:spPr>
        <p:txBody>
          <a:bodyPr lIns="121900" tIns="121900" rIns="121900" bIns="121900" anchor="ctr" anchorCtr="0">
            <a:noAutofit/>
          </a:bodyPr>
          <a:lstStyle/>
          <a:p>
            <a:pPr lvl="0">
              <a:spcBef>
                <a:spcPts val="0"/>
              </a:spcBef>
              <a:buNone/>
            </a:pPr>
            <a:endParaRPr sz="2400"/>
          </a:p>
        </p:txBody>
      </p:sp>
      <p:sp>
        <p:nvSpPr>
          <p:cNvPr id="655" name="Shape 655"/>
          <p:cNvSpPr/>
          <p:nvPr/>
        </p:nvSpPr>
        <p:spPr>
          <a:xfrm rot="10800000" flipH="1">
            <a:off x="11315701" y="4682899"/>
            <a:ext cx="478399" cy="4140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grpSp>
        <p:nvGrpSpPr>
          <p:cNvPr id="656" name="Shape 656"/>
          <p:cNvGrpSpPr/>
          <p:nvPr/>
        </p:nvGrpSpPr>
        <p:grpSpPr>
          <a:xfrm>
            <a:off x="2306378" y="81423"/>
            <a:ext cx="468271" cy="432880"/>
            <a:chOff x="5975075" y="2327500"/>
            <a:chExt cx="420100" cy="388350"/>
          </a:xfrm>
        </p:grpSpPr>
        <p:sp>
          <p:nvSpPr>
            <p:cNvPr id="657" name="Shape 657"/>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658" name="Shape 658"/>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grpSp>
      <p:sp>
        <p:nvSpPr>
          <p:cNvPr id="659" name="Shape 659"/>
          <p:cNvSpPr/>
          <p:nvPr/>
        </p:nvSpPr>
        <p:spPr>
          <a:xfrm>
            <a:off x="270801" y="1693568"/>
            <a:ext cx="221415" cy="383605"/>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121900" tIns="121900" rIns="121900" bIns="121900" anchor="ctr" anchorCtr="0">
            <a:noAutofit/>
          </a:bodyPr>
          <a:lstStyle/>
          <a:p>
            <a:pPr lvl="0">
              <a:spcBef>
                <a:spcPts val="0"/>
              </a:spcBef>
              <a:buNone/>
            </a:pPr>
            <a:endParaRPr sz="2400"/>
          </a:p>
        </p:txBody>
      </p:sp>
      <p:sp>
        <p:nvSpPr>
          <p:cNvPr id="660" name="Shape 660"/>
          <p:cNvSpPr/>
          <p:nvPr/>
        </p:nvSpPr>
        <p:spPr>
          <a:xfrm>
            <a:off x="11696917" y="5949077"/>
            <a:ext cx="330763" cy="330743"/>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121900" tIns="121900" rIns="121900" bIns="121900" anchor="ctr" anchorCtr="0">
            <a:noAutofit/>
          </a:bodyPr>
          <a:lstStyle/>
          <a:p>
            <a:pPr lvl="0">
              <a:spcBef>
                <a:spcPts val="0"/>
              </a:spcBef>
              <a:buNone/>
            </a:pPr>
            <a:endParaRPr sz="2400"/>
          </a:p>
        </p:txBody>
      </p:sp>
      <p:grpSp>
        <p:nvGrpSpPr>
          <p:cNvPr id="661" name="Shape 661"/>
          <p:cNvGrpSpPr/>
          <p:nvPr/>
        </p:nvGrpSpPr>
        <p:grpSpPr>
          <a:xfrm>
            <a:off x="9805423" y="4568953"/>
            <a:ext cx="607499" cy="582737"/>
            <a:chOff x="5241175" y="4959100"/>
            <a:chExt cx="539775" cy="517775"/>
          </a:xfrm>
        </p:grpSpPr>
        <p:sp>
          <p:nvSpPr>
            <p:cNvPr id="662" name="Shape 662"/>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663" name="Shape 663"/>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664" name="Shape 664"/>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665" name="Shape 665"/>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666" name="Shape 666"/>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667" name="Shape 667"/>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grpSp>
      <p:sp>
        <p:nvSpPr>
          <p:cNvPr id="668" name="Shape 668"/>
          <p:cNvSpPr/>
          <p:nvPr/>
        </p:nvSpPr>
        <p:spPr>
          <a:xfrm>
            <a:off x="10775101" y="4205167"/>
            <a:ext cx="399935" cy="363784"/>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121900" tIns="121900" rIns="121900" bIns="121900" anchor="ctr" anchorCtr="0">
            <a:noAutofit/>
          </a:bodyPr>
          <a:lstStyle/>
          <a:p>
            <a:pPr lvl="0">
              <a:spcBef>
                <a:spcPts val="0"/>
              </a:spcBef>
              <a:buNone/>
            </a:pPr>
            <a:endParaRPr sz="2400"/>
          </a:p>
        </p:txBody>
      </p:sp>
      <p:grpSp>
        <p:nvGrpSpPr>
          <p:cNvPr id="669" name="Shape 669"/>
          <p:cNvGrpSpPr/>
          <p:nvPr/>
        </p:nvGrpSpPr>
        <p:grpSpPr>
          <a:xfrm>
            <a:off x="1205701" y="686923"/>
            <a:ext cx="510611" cy="809480"/>
            <a:chOff x="6718575" y="2318625"/>
            <a:chExt cx="256950" cy="407375"/>
          </a:xfrm>
        </p:grpSpPr>
        <p:sp>
          <p:nvSpPr>
            <p:cNvPr id="670" name="Shape 670"/>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71" name="Shape 671"/>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72" name="Shape 672"/>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73" name="Shape 673"/>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74" name="Shape 674"/>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75" name="Shape 675"/>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76" name="Shape 676"/>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77" name="Shape 677"/>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grpSp>
        <p:nvGrpSpPr>
          <p:cNvPr id="678" name="Shape 678"/>
          <p:cNvGrpSpPr/>
          <p:nvPr/>
        </p:nvGrpSpPr>
        <p:grpSpPr>
          <a:xfrm>
            <a:off x="447679" y="2454040"/>
            <a:ext cx="457175" cy="466757"/>
            <a:chOff x="3951850" y="2985350"/>
            <a:chExt cx="407950" cy="416500"/>
          </a:xfrm>
        </p:grpSpPr>
        <p:sp>
          <p:nvSpPr>
            <p:cNvPr id="679" name="Shape 679"/>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80" name="Shape 680"/>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81" name="Shape 681"/>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682" name="Shape 682"/>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spTree>
    <p:extLst>
      <p:ext uri="{BB962C8B-B14F-4D97-AF65-F5344CB8AC3E}">
        <p14:creationId xmlns:p14="http://schemas.microsoft.com/office/powerpoint/2010/main" val="666373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uote">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2734934" y="2780801"/>
            <a:ext cx="8376399" cy="1093199"/>
          </a:xfrm>
          <a:prstGeom prst="rect">
            <a:avLst/>
          </a:prstGeom>
        </p:spPr>
        <p:txBody>
          <a:bodyPr lIns="91425" tIns="91425" rIns="91425" bIns="91425" anchor="ctr" anchorCtr="0"/>
          <a:lstStyle>
            <a:lvl1pPr lvl="0" rtl="0">
              <a:spcBef>
                <a:spcPts val="0"/>
              </a:spcBef>
              <a:buSzPct val="100000"/>
              <a:buFont typeface="Nixie One"/>
              <a:defRPr sz="3200">
                <a:latin typeface="Nixie One"/>
                <a:ea typeface="Nixie One"/>
                <a:cs typeface="Nixie One"/>
                <a:sym typeface="Nixie One"/>
              </a:defRPr>
            </a:lvl1pPr>
            <a:lvl2pPr lvl="1" rtl="0">
              <a:spcBef>
                <a:spcPts val="0"/>
              </a:spcBef>
              <a:buSzPct val="100000"/>
              <a:buFont typeface="Nixie One"/>
              <a:defRPr sz="3200">
                <a:latin typeface="Nixie One"/>
                <a:ea typeface="Nixie One"/>
                <a:cs typeface="Nixie One"/>
                <a:sym typeface="Nixie One"/>
              </a:defRPr>
            </a:lvl2pPr>
            <a:lvl3pPr lvl="2" rtl="0">
              <a:spcBef>
                <a:spcPts val="0"/>
              </a:spcBef>
              <a:buSzPct val="100000"/>
              <a:buFont typeface="Nixie One"/>
              <a:defRPr sz="3200">
                <a:latin typeface="Nixie One"/>
                <a:ea typeface="Nixie One"/>
                <a:cs typeface="Nixie One"/>
                <a:sym typeface="Nixie One"/>
              </a:defRPr>
            </a:lvl3pPr>
            <a:lvl4pPr lvl="3" rtl="0">
              <a:spcBef>
                <a:spcPts val="0"/>
              </a:spcBef>
              <a:buSzPct val="100000"/>
              <a:buFont typeface="Nixie One"/>
              <a:defRPr sz="3200">
                <a:latin typeface="Nixie One"/>
                <a:ea typeface="Nixie One"/>
                <a:cs typeface="Nixie One"/>
                <a:sym typeface="Nixie One"/>
              </a:defRPr>
            </a:lvl4pPr>
            <a:lvl5pPr lvl="4" rtl="0">
              <a:spcBef>
                <a:spcPts val="0"/>
              </a:spcBef>
              <a:buSzPct val="100000"/>
              <a:buFont typeface="Nixie One"/>
              <a:defRPr sz="3200">
                <a:latin typeface="Nixie One"/>
                <a:ea typeface="Nixie One"/>
                <a:cs typeface="Nixie One"/>
                <a:sym typeface="Nixie One"/>
              </a:defRPr>
            </a:lvl5pPr>
            <a:lvl6pPr lvl="5" rtl="0">
              <a:spcBef>
                <a:spcPts val="0"/>
              </a:spcBef>
              <a:buSzPct val="100000"/>
              <a:buFont typeface="Nixie One"/>
              <a:defRPr sz="3200">
                <a:latin typeface="Nixie One"/>
                <a:ea typeface="Nixie One"/>
                <a:cs typeface="Nixie One"/>
                <a:sym typeface="Nixie One"/>
              </a:defRPr>
            </a:lvl6pPr>
            <a:lvl7pPr lvl="6" rtl="0">
              <a:spcBef>
                <a:spcPts val="0"/>
              </a:spcBef>
              <a:buSzPct val="100000"/>
              <a:buFont typeface="Nixie One"/>
              <a:defRPr sz="3200">
                <a:latin typeface="Nixie One"/>
                <a:ea typeface="Nixie One"/>
                <a:cs typeface="Nixie One"/>
                <a:sym typeface="Nixie One"/>
              </a:defRPr>
            </a:lvl7pPr>
            <a:lvl8pPr lvl="7" rtl="0">
              <a:spcBef>
                <a:spcPts val="0"/>
              </a:spcBef>
              <a:buSzPct val="100000"/>
              <a:buFont typeface="Nixie One"/>
              <a:defRPr sz="3200">
                <a:latin typeface="Nixie One"/>
                <a:ea typeface="Nixie One"/>
                <a:cs typeface="Nixie One"/>
                <a:sym typeface="Nixie One"/>
              </a:defRPr>
            </a:lvl8pPr>
            <a:lvl9pPr lvl="8">
              <a:spcBef>
                <a:spcPts val="0"/>
              </a:spcBef>
              <a:buSzPct val="100000"/>
              <a:buFont typeface="Nixie One"/>
              <a:defRPr sz="3200">
                <a:latin typeface="Nixie One"/>
                <a:ea typeface="Nixie One"/>
                <a:cs typeface="Nixie One"/>
                <a:sym typeface="Nixie One"/>
              </a:defRPr>
            </a:lvl9pPr>
          </a:lstStyle>
          <a:p>
            <a:pPr lvl="0"/>
            <a:r>
              <a:rPr lang="en-US"/>
              <a:t>Edit Master text styles</a:t>
            </a:r>
          </a:p>
        </p:txBody>
      </p:sp>
      <p:grpSp>
        <p:nvGrpSpPr>
          <p:cNvPr id="347" name="Shape 347"/>
          <p:cNvGrpSpPr/>
          <p:nvPr/>
        </p:nvGrpSpPr>
        <p:grpSpPr>
          <a:xfrm rot="10800000" flipH="1">
            <a:off x="548275" y="2664492"/>
            <a:ext cx="1763731" cy="1527945"/>
            <a:chOff x="4088875" y="1431100"/>
            <a:chExt cx="3293000" cy="2852775"/>
          </a:xfrm>
        </p:grpSpPr>
        <p:sp>
          <p:nvSpPr>
            <p:cNvPr id="348" name="Shape 348"/>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sz="2400"/>
            </a:p>
          </p:txBody>
        </p:sp>
        <p:sp>
          <p:nvSpPr>
            <p:cNvPr id="349" name="Shape 349"/>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sz="2400"/>
            </a:p>
          </p:txBody>
        </p:sp>
        <p:sp>
          <p:nvSpPr>
            <p:cNvPr id="350" name="Shape 350"/>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sz="2400"/>
            </a:p>
          </p:txBody>
        </p:sp>
        <p:sp>
          <p:nvSpPr>
            <p:cNvPr id="351" name="Shape 351"/>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sz="2400"/>
            </a:p>
          </p:txBody>
        </p:sp>
        <p:sp>
          <p:nvSpPr>
            <p:cNvPr id="352" name="Shape 352"/>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sz="2400"/>
            </a:p>
          </p:txBody>
        </p:sp>
        <p:sp>
          <p:nvSpPr>
            <p:cNvPr id="353" name="Shape 353"/>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sz="2400"/>
            </a:p>
          </p:txBody>
        </p:sp>
        <p:sp>
          <p:nvSpPr>
            <p:cNvPr id="354" name="Shape 354"/>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sz="2400"/>
            </a:p>
          </p:txBody>
        </p:sp>
        <p:sp>
          <p:nvSpPr>
            <p:cNvPr id="355" name="Shape 355"/>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sz="2400"/>
            </a:p>
          </p:txBody>
        </p:sp>
        <p:sp>
          <p:nvSpPr>
            <p:cNvPr id="356" name="Shape 356"/>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sz="2400"/>
            </a:p>
          </p:txBody>
        </p:sp>
        <p:sp>
          <p:nvSpPr>
            <p:cNvPr id="357" name="Shape 357"/>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sz="2400"/>
            </a:p>
          </p:txBody>
        </p:sp>
        <p:sp>
          <p:nvSpPr>
            <p:cNvPr id="358" name="Shape 358"/>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sz="2400"/>
            </a:p>
          </p:txBody>
        </p:sp>
        <p:sp>
          <p:nvSpPr>
            <p:cNvPr id="359" name="Shape 359"/>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sz="2400"/>
            </a:p>
          </p:txBody>
        </p:sp>
        <p:sp>
          <p:nvSpPr>
            <p:cNvPr id="360" name="Shape 360"/>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sz="2400"/>
            </a:p>
          </p:txBody>
        </p:sp>
        <p:sp>
          <p:nvSpPr>
            <p:cNvPr id="361" name="Shape 361"/>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sz="2400"/>
            </a:p>
          </p:txBody>
        </p:sp>
        <p:sp>
          <p:nvSpPr>
            <p:cNvPr id="362" name="Shape 362"/>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sz="2400"/>
            </a:p>
          </p:txBody>
        </p:sp>
        <p:sp>
          <p:nvSpPr>
            <p:cNvPr id="363" name="Shape 363"/>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sz="2400"/>
            </a:p>
          </p:txBody>
        </p:sp>
        <p:sp>
          <p:nvSpPr>
            <p:cNvPr id="364" name="Shape 364"/>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sz="2400"/>
            </a:p>
          </p:txBody>
        </p:sp>
        <p:sp>
          <p:nvSpPr>
            <p:cNvPr id="365" name="Shape 365"/>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sz="2400"/>
            </a:p>
          </p:txBody>
        </p:sp>
        <p:sp>
          <p:nvSpPr>
            <p:cNvPr id="366" name="Shape 366"/>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sz="2400"/>
            </a:p>
          </p:txBody>
        </p:sp>
        <p:sp>
          <p:nvSpPr>
            <p:cNvPr id="367" name="Shape 367"/>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sz="2400"/>
            </a:p>
          </p:txBody>
        </p:sp>
        <p:sp>
          <p:nvSpPr>
            <p:cNvPr id="368" name="Shape 368"/>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sz="2400"/>
            </a:p>
          </p:txBody>
        </p:sp>
        <p:sp>
          <p:nvSpPr>
            <p:cNvPr id="369" name="Shape 369"/>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sz="2400"/>
            </a:p>
          </p:txBody>
        </p:sp>
        <p:sp>
          <p:nvSpPr>
            <p:cNvPr id="370" name="Shape 370"/>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sz="2400"/>
            </a:p>
          </p:txBody>
        </p:sp>
        <p:sp>
          <p:nvSpPr>
            <p:cNvPr id="371" name="Shape 371"/>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sz="2400"/>
            </a:p>
          </p:txBody>
        </p:sp>
        <p:sp>
          <p:nvSpPr>
            <p:cNvPr id="372" name="Shape 372"/>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sz="2400"/>
            </a:p>
          </p:txBody>
        </p:sp>
        <p:sp>
          <p:nvSpPr>
            <p:cNvPr id="373" name="Shape 373"/>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sz="2400"/>
            </a:p>
          </p:txBody>
        </p:sp>
        <p:sp>
          <p:nvSpPr>
            <p:cNvPr id="374" name="Shape 374"/>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sz="2400"/>
            </a:p>
          </p:txBody>
        </p:sp>
        <p:sp>
          <p:nvSpPr>
            <p:cNvPr id="375" name="Shape 375"/>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sz="2400"/>
            </a:p>
          </p:txBody>
        </p:sp>
        <p:sp>
          <p:nvSpPr>
            <p:cNvPr id="376" name="Shape 376"/>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sz="2400"/>
            </a:p>
          </p:txBody>
        </p:sp>
        <p:sp>
          <p:nvSpPr>
            <p:cNvPr id="377" name="Shape 377"/>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sz="2400"/>
            </a:p>
          </p:txBody>
        </p:sp>
        <p:sp>
          <p:nvSpPr>
            <p:cNvPr id="378" name="Shape 378"/>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sz="2400"/>
            </a:p>
          </p:txBody>
        </p:sp>
        <p:sp>
          <p:nvSpPr>
            <p:cNvPr id="379" name="Shape 379"/>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sz="2400"/>
            </a:p>
          </p:txBody>
        </p:sp>
        <p:sp>
          <p:nvSpPr>
            <p:cNvPr id="380" name="Shape 380"/>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sz="2400"/>
            </a:p>
          </p:txBody>
        </p:sp>
        <p:sp>
          <p:nvSpPr>
            <p:cNvPr id="381" name="Shape 381"/>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sz="2400"/>
            </a:p>
          </p:txBody>
        </p:sp>
        <p:sp>
          <p:nvSpPr>
            <p:cNvPr id="382" name="Shape 382"/>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sz="2400"/>
            </a:p>
          </p:txBody>
        </p:sp>
        <p:sp>
          <p:nvSpPr>
            <p:cNvPr id="383" name="Shape 383"/>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sz="2400"/>
            </a:p>
          </p:txBody>
        </p:sp>
        <p:sp>
          <p:nvSpPr>
            <p:cNvPr id="384" name="Shape 384"/>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sz="2400"/>
            </a:p>
          </p:txBody>
        </p:sp>
        <p:sp>
          <p:nvSpPr>
            <p:cNvPr id="385" name="Shape 385"/>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sz="2400"/>
            </a:p>
          </p:txBody>
        </p:sp>
        <p:sp>
          <p:nvSpPr>
            <p:cNvPr id="386" name="Shape 386"/>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sz="2400"/>
            </a:p>
          </p:txBody>
        </p:sp>
        <p:sp>
          <p:nvSpPr>
            <p:cNvPr id="387" name="Shape 387"/>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sz="2400"/>
            </a:p>
          </p:txBody>
        </p:sp>
        <p:sp>
          <p:nvSpPr>
            <p:cNvPr id="388" name="Shape 388"/>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sz="2400"/>
            </a:p>
          </p:txBody>
        </p:sp>
        <p:sp>
          <p:nvSpPr>
            <p:cNvPr id="389" name="Shape 389"/>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sz="2400"/>
            </a:p>
          </p:txBody>
        </p:sp>
        <p:sp>
          <p:nvSpPr>
            <p:cNvPr id="390" name="Shape 390"/>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sz="2400"/>
            </a:p>
          </p:txBody>
        </p:sp>
        <p:sp>
          <p:nvSpPr>
            <p:cNvPr id="391" name="Shape 391"/>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sz="2400"/>
            </a:p>
          </p:txBody>
        </p:sp>
        <p:sp>
          <p:nvSpPr>
            <p:cNvPr id="392" name="Shape 392"/>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sz="2400"/>
            </a:p>
          </p:txBody>
        </p:sp>
        <p:sp>
          <p:nvSpPr>
            <p:cNvPr id="393" name="Shape 393"/>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sz="2400"/>
            </a:p>
          </p:txBody>
        </p:sp>
        <p:sp>
          <p:nvSpPr>
            <p:cNvPr id="394" name="Shape 394"/>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sz="2400"/>
            </a:p>
          </p:txBody>
        </p:sp>
      </p:grpSp>
      <p:sp>
        <p:nvSpPr>
          <p:cNvPr id="395" name="Shape 395"/>
          <p:cNvSpPr/>
          <p:nvPr/>
        </p:nvSpPr>
        <p:spPr>
          <a:xfrm rot="10800000" flipH="1">
            <a:off x="-165100" y="3748767"/>
            <a:ext cx="1093199" cy="946799"/>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396" name="Shape 396"/>
          <p:cNvSpPr/>
          <p:nvPr/>
        </p:nvSpPr>
        <p:spPr>
          <a:xfrm rot="10800000" flipH="1">
            <a:off x="850899" y="4256932"/>
            <a:ext cx="571600" cy="494800"/>
          </a:xfrm>
          <a:prstGeom prst="hexagon">
            <a:avLst>
              <a:gd name="adj" fmla="val 28678"/>
              <a:gd name="vf" fmla="val 115470"/>
            </a:avLst>
          </a:prstGeom>
          <a:solidFill>
            <a:srgbClr val="184769"/>
          </a:solidFill>
          <a:ln>
            <a:noFill/>
          </a:ln>
        </p:spPr>
        <p:txBody>
          <a:bodyPr lIns="121900" tIns="121900" rIns="121900" bIns="121900" anchor="ctr" anchorCtr="0">
            <a:noAutofit/>
          </a:bodyPr>
          <a:lstStyle/>
          <a:p>
            <a:pPr lvl="0">
              <a:spcBef>
                <a:spcPts val="0"/>
              </a:spcBef>
              <a:buNone/>
            </a:pPr>
            <a:endParaRPr sz="2400"/>
          </a:p>
        </p:txBody>
      </p:sp>
      <p:sp>
        <p:nvSpPr>
          <p:cNvPr id="397" name="Shape 397"/>
          <p:cNvSpPr/>
          <p:nvPr/>
        </p:nvSpPr>
        <p:spPr>
          <a:xfrm rot="10800000" flipH="1">
            <a:off x="1003299" y="1602401"/>
            <a:ext cx="1093199" cy="946799"/>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398" name="Shape 398"/>
          <p:cNvSpPr/>
          <p:nvPr/>
        </p:nvSpPr>
        <p:spPr>
          <a:xfrm rot="10800000" flipH="1">
            <a:off x="876299" y="5840232"/>
            <a:ext cx="478399" cy="414000"/>
          </a:xfrm>
          <a:prstGeom prst="hexagon">
            <a:avLst>
              <a:gd name="adj" fmla="val 28678"/>
              <a:gd name="vf" fmla="val 115470"/>
            </a:avLst>
          </a:prstGeom>
          <a:solidFill>
            <a:srgbClr val="00E1C6"/>
          </a:solidFill>
          <a:ln>
            <a:noFill/>
          </a:ln>
        </p:spPr>
        <p:txBody>
          <a:bodyPr lIns="121900" tIns="121900" rIns="121900" bIns="121900" anchor="ctr" anchorCtr="0">
            <a:noAutofit/>
          </a:bodyPr>
          <a:lstStyle/>
          <a:p>
            <a:pPr lvl="0">
              <a:spcBef>
                <a:spcPts val="0"/>
              </a:spcBef>
              <a:buNone/>
            </a:pPr>
            <a:endParaRPr sz="2400"/>
          </a:p>
        </p:txBody>
      </p:sp>
      <p:grpSp>
        <p:nvGrpSpPr>
          <p:cNvPr id="399" name="Shape 399"/>
          <p:cNvGrpSpPr/>
          <p:nvPr/>
        </p:nvGrpSpPr>
        <p:grpSpPr>
          <a:xfrm>
            <a:off x="1315778" y="1859356"/>
            <a:ext cx="468271" cy="432880"/>
            <a:chOff x="5975075" y="2327500"/>
            <a:chExt cx="420100" cy="388350"/>
          </a:xfrm>
        </p:grpSpPr>
        <p:sp>
          <p:nvSpPr>
            <p:cNvPr id="400" name="Shape 400"/>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401" name="Shape 401"/>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grpSp>
      <p:sp>
        <p:nvSpPr>
          <p:cNvPr id="402" name="Shape 402"/>
          <p:cNvSpPr/>
          <p:nvPr/>
        </p:nvSpPr>
        <p:spPr>
          <a:xfrm>
            <a:off x="270801" y="4030368"/>
            <a:ext cx="221415" cy="383605"/>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121900" tIns="121900" rIns="121900" bIns="121900" anchor="ctr" anchorCtr="0">
            <a:noAutofit/>
          </a:bodyPr>
          <a:lstStyle/>
          <a:p>
            <a:pPr lvl="0">
              <a:spcBef>
                <a:spcPts val="0"/>
              </a:spcBef>
              <a:buNone/>
            </a:pPr>
            <a:endParaRPr sz="2400"/>
          </a:p>
        </p:txBody>
      </p:sp>
      <p:grpSp>
        <p:nvGrpSpPr>
          <p:cNvPr id="403" name="Shape 403"/>
          <p:cNvGrpSpPr/>
          <p:nvPr/>
        </p:nvGrpSpPr>
        <p:grpSpPr>
          <a:xfrm>
            <a:off x="394304" y="1170274"/>
            <a:ext cx="329957" cy="523069"/>
            <a:chOff x="6718575" y="2318625"/>
            <a:chExt cx="256950" cy="407375"/>
          </a:xfrm>
        </p:grpSpPr>
        <p:sp>
          <p:nvSpPr>
            <p:cNvPr id="404" name="Shape 40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405" name="Shape 40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406" name="Shape 40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407" name="Shape 40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408" name="Shape 40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409" name="Shape 40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410" name="Shape 41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411" name="Shape 41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grpSp>
        <p:nvGrpSpPr>
          <p:cNvPr id="412" name="Shape 412"/>
          <p:cNvGrpSpPr/>
          <p:nvPr/>
        </p:nvGrpSpPr>
        <p:grpSpPr>
          <a:xfrm>
            <a:off x="1639313" y="4413974"/>
            <a:ext cx="457175" cy="466757"/>
            <a:chOff x="3951850" y="2985350"/>
            <a:chExt cx="407950" cy="416500"/>
          </a:xfrm>
        </p:grpSpPr>
        <p:sp>
          <p:nvSpPr>
            <p:cNvPr id="413" name="Shape 413"/>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414" name="Shape 414"/>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415" name="Shape 415"/>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sp>
          <p:nvSpPr>
            <p:cNvPr id="416" name="Shape 416"/>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2400"/>
            </a:p>
          </p:txBody>
        </p:sp>
      </p:grpSp>
      <p:grpSp>
        <p:nvGrpSpPr>
          <p:cNvPr id="417" name="Shape 417"/>
          <p:cNvGrpSpPr/>
          <p:nvPr/>
        </p:nvGrpSpPr>
        <p:grpSpPr>
          <a:xfrm rot="10800000" flipH="1">
            <a:off x="-130517" y="834815"/>
            <a:ext cx="1379632" cy="1193981"/>
            <a:chOff x="238125" y="1431100"/>
            <a:chExt cx="3296350" cy="2852775"/>
          </a:xfrm>
        </p:grpSpPr>
        <p:sp>
          <p:nvSpPr>
            <p:cNvPr id="418" name="Shape 418"/>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sz="2400"/>
            </a:p>
          </p:txBody>
        </p:sp>
        <p:sp>
          <p:nvSpPr>
            <p:cNvPr id="419" name="Shape 419"/>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sz="2400"/>
            </a:p>
          </p:txBody>
        </p:sp>
        <p:sp>
          <p:nvSpPr>
            <p:cNvPr id="420" name="Shape 420"/>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sz="2400"/>
            </a:p>
          </p:txBody>
        </p:sp>
        <p:sp>
          <p:nvSpPr>
            <p:cNvPr id="421" name="Shape 421"/>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sz="2400"/>
            </a:p>
          </p:txBody>
        </p:sp>
        <p:sp>
          <p:nvSpPr>
            <p:cNvPr id="422" name="Shape 422"/>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sz="2400"/>
            </a:p>
          </p:txBody>
        </p:sp>
        <p:sp>
          <p:nvSpPr>
            <p:cNvPr id="423" name="Shape 423"/>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sz="2400"/>
            </a:p>
          </p:txBody>
        </p:sp>
        <p:sp>
          <p:nvSpPr>
            <p:cNvPr id="424" name="Shape 424"/>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sz="2400"/>
            </a:p>
          </p:txBody>
        </p:sp>
        <p:sp>
          <p:nvSpPr>
            <p:cNvPr id="425" name="Shape 425"/>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sz="2400"/>
            </a:p>
          </p:txBody>
        </p:sp>
        <p:sp>
          <p:nvSpPr>
            <p:cNvPr id="426" name="Shape 426"/>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sz="2400"/>
            </a:p>
          </p:txBody>
        </p:sp>
        <p:sp>
          <p:nvSpPr>
            <p:cNvPr id="427" name="Shape 427"/>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sz="2400"/>
            </a:p>
          </p:txBody>
        </p:sp>
        <p:sp>
          <p:nvSpPr>
            <p:cNvPr id="428" name="Shape 428"/>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sz="2400"/>
            </a:p>
          </p:txBody>
        </p:sp>
        <p:sp>
          <p:nvSpPr>
            <p:cNvPr id="429" name="Shape 429"/>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sz="2400"/>
            </a:p>
          </p:txBody>
        </p:sp>
        <p:sp>
          <p:nvSpPr>
            <p:cNvPr id="430" name="Shape 430"/>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sz="2400"/>
            </a:p>
          </p:txBody>
        </p:sp>
        <p:sp>
          <p:nvSpPr>
            <p:cNvPr id="431" name="Shape 431"/>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sz="2400"/>
            </a:p>
          </p:txBody>
        </p:sp>
        <p:sp>
          <p:nvSpPr>
            <p:cNvPr id="432" name="Shape 432"/>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sz="2400"/>
            </a:p>
          </p:txBody>
        </p:sp>
        <p:sp>
          <p:nvSpPr>
            <p:cNvPr id="433" name="Shape 433"/>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sz="2400"/>
            </a:p>
          </p:txBody>
        </p:sp>
        <p:sp>
          <p:nvSpPr>
            <p:cNvPr id="434" name="Shape 434"/>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sz="2400"/>
            </a:p>
          </p:txBody>
        </p:sp>
        <p:sp>
          <p:nvSpPr>
            <p:cNvPr id="435" name="Shape 435"/>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sz="2400"/>
            </a:p>
          </p:txBody>
        </p:sp>
        <p:sp>
          <p:nvSpPr>
            <p:cNvPr id="436" name="Shape 436"/>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sz="2400"/>
            </a:p>
          </p:txBody>
        </p:sp>
        <p:sp>
          <p:nvSpPr>
            <p:cNvPr id="437" name="Shape 437"/>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sz="2400"/>
            </a:p>
          </p:txBody>
        </p:sp>
        <p:sp>
          <p:nvSpPr>
            <p:cNvPr id="438" name="Shape 438"/>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sz="2400"/>
            </a:p>
          </p:txBody>
        </p:sp>
        <p:sp>
          <p:nvSpPr>
            <p:cNvPr id="439" name="Shape 439"/>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sz="2400"/>
            </a:p>
          </p:txBody>
        </p:sp>
        <p:sp>
          <p:nvSpPr>
            <p:cNvPr id="440" name="Shape 440"/>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sz="2400"/>
            </a:p>
          </p:txBody>
        </p:sp>
        <p:sp>
          <p:nvSpPr>
            <p:cNvPr id="441" name="Shape 441"/>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sz="2400"/>
            </a:p>
          </p:txBody>
        </p:sp>
        <p:sp>
          <p:nvSpPr>
            <p:cNvPr id="442" name="Shape 442"/>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sz="2400"/>
            </a:p>
          </p:txBody>
        </p:sp>
        <p:sp>
          <p:nvSpPr>
            <p:cNvPr id="443" name="Shape 443"/>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sz="2400"/>
            </a:p>
          </p:txBody>
        </p:sp>
        <p:sp>
          <p:nvSpPr>
            <p:cNvPr id="444" name="Shape 444"/>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sz="2400"/>
            </a:p>
          </p:txBody>
        </p:sp>
        <p:sp>
          <p:nvSpPr>
            <p:cNvPr id="445" name="Shape 445"/>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sz="2400"/>
            </a:p>
          </p:txBody>
        </p:sp>
        <p:sp>
          <p:nvSpPr>
            <p:cNvPr id="446" name="Shape 446"/>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sz="2400"/>
            </a:p>
          </p:txBody>
        </p:sp>
        <p:sp>
          <p:nvSpPr>
            <p:cNvPr id="447" name="Shape 447"/>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sz="2400"/>
            </a:p>
          </p:txBody>
        </p:sp>
        <p:sp>
          <p:nvSpPr>
            <p:cNvPr id="448" name="Shape 448"/>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sz="2400"/>
            </a:p>
          </p:txBody>
        </p:sp>
        <p:sp>
          <p:nvSpPr>
            <p:cNvPr id="449" name="Shape 449"/>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sz="2400"/>
            </a:p>
          </p:txBody>
        </p:sp>
        <p:sp>
          <p:nvSpPr>
            <p:cNvPr id="450" name="Shape 450"/>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sz="2400"/>
            </a:p>
          </p:txBody>
        </p:sp>
        <p:sp>
          <p:nvSpPr>
            <p:cNvPr id="451" name="Shape 451"/>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sz="2400"/>
            </a:p>
          </p:txBody>
        </p:sp>
        <p:sp>
          <p:nvSpPr>
            <p:cNvPr id="452" name="Shape 452"/>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sz="2400"/>
            </a:p>
          </p:txBody>
        </p:sp>
        <p:sp>
          <p:nvSpPr>
            <p:cNvPr id="453" name="Shape 453"/>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sz="2400"/>
            </a:p>
          </p:txBody>
        </p:sp>
        <p:sp>
          <p:nvSpPr>
            <p:cNvPr id="454" name="Shape 454"/>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sz="2400"/>
            </a:p>
          </p:txBody>
        </p:sp>
        <p:sp>
          <p:nvSpPr>
            <p:cNvPr id="455" name="Shape 455"/>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sz="2400"/>
            </a:p>
          </p:txBody>
        </p:sp>
        <p:sp>
          <p:nvSpPr>
            <p:cNvPr id="456" name="Shape 456"/>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sz="2400"/>
            </a:p>
          </p:txBody>
        </p:sp>
        <p:sp>
          <p:nvSpPr>
            <p:cNvPr id="457" name="Shape 457"/>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sz="2400"/>
            </a:p>
          </p:txBody>
        </p:sp>
        <p:sp>
          <p:nvSpPr>
            <p:cNvPr id="458" name="Shape 458"/>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sz="2400"/>
            </a:p>
          </p:txBody>
        </p:sp>
        <p:sp>
          <p:nvSpPr>
            <p:cNvPr id="459" name="Shape 459"/>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sz="2400"/>
            </a:p>
          </p:txBody>
        </p:sp>
        <p:sp>
          <p:nvSpPr>
            <p:cNvPr id="460" name="Shape 460"/>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sz="2400"/>
            </a:p>
          </p:txBody>
        </p:sp>
        <p:sp>
          <p:nvSpPr>
            <p:cNvPr id="461" name="Shape 461"/>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sz="2400"/>
            </a:p>
          </p:txBody>
        </p:sp>
        <p:sp>
          <p:nvSpPr>
            <p:cNvPr id="462" name="Shape 462"/>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sz="2400"/>
            </a:p>
          </p:txBody>
        </p:sp>
        <p:sp>
          <p:nvSpPr>
            <p:cNvPr id="463" name="Shape 463"/>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sz="2400"/>
            </a:p>
          </p:txBody>
        </p:sp>
        <p:sp>
          <p:nvSpPr>
            <p:cNvPr id="464" name="Shape 464"/>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sz="2400"/>
            </a:p>
          </p:txBody>
        </p:sp>
        <p:sp>
          <p:nvSpPr>
            <p:cNvPr id="465" name="Shape 465"/>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sz="2400"/>
            </a:p>
          </p:txBody>
        </p:sp>
        <p:sp>
          <p:nvSpPr>
            <p:cNvPr id="466" name="Shape 466"/>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sz="2400"/>
            </a:p>
          </p:txBody>
        </p:sp>
        <p:sp>
          <p:nvSpPr>
            <p:cNvPr id="467" name="Shape 467"/>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sz="2400"/>
            </a:p>
          </p:txBody>
        </p:sp>
        <p:sp>
          <p:nvSpPr>
            <p:cNvPr id="468" name="Shape 468"/>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sz="2400"/>
            </a:p>
          </p:txBody>
        </p:sp>
        <p:sp>
          <p:nvSpPr>
            <p:cNvPr id="469" name="Shape 469"/>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sz="2400"/>
            </a:p>
          </p:txBody>
        </p:sp>
        <p:sp>
          <p:nvSpPr>
            <p:cNvPr id="470" name="Shape 470"/>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sz="2400"/>
            </a:p>
          </p:txBody>
        </p:sp>
        <p:sp>
          <p:nvSpPr>
            <p:cNvPr id="471" name="Shape 471"/>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sz="2400"/>
            </a:p>
          </p:txBody>
        </p:sp>
        <p:sp>
          <p:nvSpPr>
            <p:cNvPr id="472" name="Shape 472"/>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sz="2400"/>
            </a:p>
          </p:txBody>
        </p:sp>
        <p:sp>
          <p:nvSpPr>
            <p:cNvPr id="473" name="Shape 473"/>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sz="2400"/>
            </a:p>
          </p:txBody>
        </p:sp>
        <p:sp>
          <p:nvSpPr>
            <p:cNvPr id="474" name="Shape 474"/>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sz="2400"/>
            </a:p>
          </p:txBody>
        </p:sp>
        <p:sp>
          <p:nvSpPr>
            <p:cNvPr id="475" name="Shape 475"/>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sz="2400"/>
            </a:p>
          </p:txBody>
        </p:sp>
        <p:sp>
          <p:nvSpPr>
            <p:cNvPr id="476" name="Shape 476"/>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sz="2400"/>
            </a:p>
          </p:txBody>
        </p:sp>
        <p:sp>
          <p:nvSpPr>
            <p:cNvPr id="477" name="Shape 477"/>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sz="2400"/>
            </a:p>
          </p:txBody>
        </p:sp>
        <p:sp>
          <p:nvSpPr>
            <p:cNvPr id="478" name="Shape 478"/>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sz="2400"/>
            </a:p>
          </p:txBody>
        </p:sp>
        <p:sp>
          <p:nvSpPr>
            <p:cNvPr id="479" name="Shape 479"/>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sz="2400"/>
            </a:p>
          </p:txBody>
        </p:sp>
        <p:sp>
          <p:nvSpPr>
            <p:cNvPr id="480" name="Shape 480"/>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sz="2400"/>
            </a:p>
          </p:txBody>
        </p:sp>
        <p:sp>
          <p:nvSpPr>
            <p:cNvPr id="481" name="Shape 481"/>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sz="2400"/>
            </a:p>
          </p:txBody>
        </p:sp>
        <p:sp>
          <p:nvSpPr>
            <p:cNvPr id="482" name="Shape 482"/>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sz="2400"/>
            </a:p>
          </p:txBody>
        </p:sp>
        <p:sp>
          <p:nvSpPr>
            <p:cNvPr id="483" name="Shape 483"/>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sz="2400"/>
            </a:p>
          </p:txBody>
        </p:sp>
        <p:sp>
          <p:nvSpPr>
            <p:cNvPr id="484" name="Shape 484"/>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sz="2400"/>
            </a:p>
          </p:txBody>
        </p:sp>
        <p:sp>
          <p:nvSpPr>
            <p:cNvPr id="485" name="Shape 485"/>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sz="2400"/>
            </a:p>
          </p:txBody>
        </p:sp>
        <p:sp>
          <p:nvSpPr>
            <p:cNvPr id="486" name="Shape 486"/>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sz="2400"/>
            </a:p>
          </p:txBody>
        </p:sp>
        <p:sp>
          <p:nvSpPr>
            <p:cNvPr id="487" name="Shape 487"/>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sz="2400"/>
            </a:p>
          </p:txBody>
        </p:sp>
        <p:sp>
          <p:nvSpPr>
            <p:cNvPr id="488" name="Shape 488"/>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sz="2400"/>
            </a:p>
          </p:txBody>
        </p:sp>
        <p:sp>
          <p:nvSpPr>
            <p:cNvPr id="489" name="Shape 489"/>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sz="2400"/>
            </a:p>
          </p:txBody>
        </p:sp>
        <p:sp>
          <p:nvSpPr>
            <p:cNvPr id="490" name="Shape 490"/>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sz="2400"/>
            </a:p>
          </p:txBody>
        </p:sp>
        <p:sp>
          <p:nvSpPr>
            <p:cNvPr id="491" name="Shape 491"/>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sz="2400"/>
            </a:p>
          </p:txBody>
        </p:sp>
        <p:sp>
          <p:nvSpPr>
            <p:cNvPr id="492" name="Shape 492"/>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sz="2400"/>
            </a:p>
          </p:txBody>
        </p:sp>
        <p:sp>
          <p:nvSpPr>
            <p:cNvPr id="493" name="Shape 493"/>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sz="2400"/>
            </a:p>
          </p:txBody>
        </p:sp>
        <p:sp>
          <p:nvSpPr>
            <p:cNvPr id="494" name="Shape 494"/>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sz="2400"/>
            </a:p>
          </p:txBody>
        </p:sp>
        <p:sp>
          <p:nvSpPr>
            <p:cNvPr id="495" name="Shape 495"/>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sz="2400"/>
            </a:p>
          </p:txBody>
        </p:sp>
        <p:sp>
          <p:nvSpPr>
            <p:cNvPr id="496" name="Shape 496"/>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sz="2400"/>
            </a:p>
          </p:txBody>
        </p:sp>
        <p:sp>
          <p:nvSpPr>
            <p:cNvPr id="497" name="Shape 497"/>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sz="2400"/>
            </a:p>
          </p:txBody>
        </p:sp>
        <p:sp>
          <p:nvSpPr>
            <p:cNvPr id="498" name="Shape 498"/>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sz="2400"/>
            </a:p>
          </p:txBody>
        </p:sp>
        <p:sp>
          <p:nvSpPr>
            <p:cNvPr id="499" name="Shape 499"/>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sz="2400"/>
            </a:p>
          </p:txBody>
        </p:sp>
      </p:grpSp>
      <p:sp>
        <p:nvSpPr>
          <p:cNvPr id="500" name="Shape 500"/>
          <p:cNvSpPr/>
          <p:nvPr/>
        </p:nvSpPr>
        <p:spPr>
          <a:xfrm rot="10800000" flipH="1">
            <a:off x="723899" y="4816234"/>
            <a:ext cx="1093199" cy="946799"/>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501" name="Shape 501"/>
          <p:cNvSpPr/>
          <p:nvPr/>
        </p:nvSpPr>
        <p:spPr>
          <a:xfrm rot="10800000" flipH="1">
            <a:off x="971999" y="566265"/>
            <a:ext cx="571600" cy="494800"/>
          </a:xfrm>
          <a:prstGeom prst="hexagon">
            <a:avLst>
              <a:gd name="adj" fmla="val 28678"/>
              <a:gd name="vf" fmla="val 115470"/>
            </a:avLst>
          </a:prstGeom>
          <a:solidFill>
            <a:srgbClr val="3292E1"/>
          </a:solidFill>
          <a:ln>
            <a:noFill/>
          </a:ln>
        </p:spPr>
        <p:txBody>
          <a:bodyPr lIns="121900" tIns="121900" rIns="121900" bIns="121900" anchor="ctr" anchorCtr="0">
            <a:noAutofit/>
          </a:bodyPr>
          <a:lstStyle/>
          <a:p>
            <a:pPr lvl="0">
              <a:spcBef>
                <a:spcPts val="0"/>
              </a:spcBef>
              <a:buNone/>
            </a:pPr>
            <a:endParaRPr sz="2400"/>
          </a:p>
        </p:txBody>
      </p:sp>
      <p:sp>
        <p:nvSpPr>
          <p:cNvPr id="502" name="Shape 502"/>
          <p:cNvSpPr/>
          <p:nvPr/>
        </p:nvSpPr>
        <p:spPr>
          <a:xfrm rot="10800000" flipH="1">
            <a:off x="-153402" y="5328034"/>
            <a:ext cx="1093199" cy="946399"/>
          </a:xfrm>
          <a:prstGeom prst="hexagon">
            <a:avLst>
              <a:gd name="adj" fmla="val 28678"/>
              <a:gd name="vf" fmla="val 115470"/>
            </a:avLst>
          </a:prstGeom>
          <a:solidFill>
            <a:srgbClr val="184769"/>
          </a:solidFill>
          <a:ln>
            <a:noFill/>
          </a:ln>
        </p:spPr>
        <p:txBody>
          <a:bodyPr lIns="121900" tIns="121900" rIns="121900" bIns="121900" anchor="ctr" anchorCtr="0">
            <a:noAutofit/>
          </a:bodyPr>
          <a:lstStyle/>
          <a:p>
            <a:pPr lvl="0">
              <a:spcBef>
                <a:spcPts val="0"/>
              </a:spcBef>
              <a:buNone/>
            </a:pPr>
            <a:endParaRPr sz="2400"/>
          </a:p>
        </p:txBody>
      </p:sp>
      <p:sp>
        <p:nvSpPr>
          <p:cNvPr id="503" name="Shape 503"/>
          <p:cNvSpPr/>
          <p:nvPr/>
        </p:nvSpPr>
        <p:spPr>
          <a:xfrm rot="10800000" flipH="1">
            <a:off x="548266" y="344832"/>
            <a:ext cx="478399" cy="4140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121900" tIns="121900" rIns="121900" bIns="121900" anchor="ctr" anchorCtr="0">
            <a:noAutofit/>
          </a:bodyPr>
          <a:lstStyle/>
          <a:p>
            <a:pPr lvl="0">
              <a:spcBef>
                <a:spcPts val="0"/>
              </a:spcBef>
              <a:buNone/>
            </a:pPr>
            <a:endParaRPr sz="2400"/>
          </a:p>
        </p:txBody>
      </p:sp>
      <p:sp>
        <p:nvSpPr>
          <p:cNvPr id="504" name="Shape 504"/>
          <p:cNvSpPr/>
          <p:nvPr/>
        </p:nvSpPr>
        <p:spPr>
          <a:xfrm>
            <a:off x="1105117" y="5124277"/>
            <a:ext cx="330763" cy="330743"/>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121900" tIns="121900" rIns="121900" bIns="121900" anchor="ctr" anchorCtr="0">
            <a:noAutofit/>
          </a:bodyPr>
          <a:lstStyle/>
          <a:p>
            <a:pPr lvl="0">
              <a:spcBef>
                <a:spcPts val="0"/>
              </a:spcBef>
              <a:buNone/>
            </a:pPr>
            <a:endParaRPr sz="2400"/>
          </a:p>
        </p:txBody>
      </p:sp>
      <p:grpSp>
        <p:nvGrpSpPr>
          <p:cNvPr id="505" name="Shape 505"/>
          <p:cNvGrpSpPr/>
          <p:nvPr/>
        </p:nvGrpSpPr>
        <p:grpSpPr>
          <a:xfrm>
            <a:off x="89455" y="2242253"/>
            <a:ext cx="607499" cy="582737"/>
            <a:chOff x="5241175" y="4959100"/>
            <a:chExt cx="539775" cy="517775"/>
          </a:xfrm>
        </p:grpSpPr>
        <p:sp>
          <p:nvSpPr>
            <p:cNvPr id="506" name="Shape 506"/>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507" name="Shape 507"/>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508" name="Shape 508"/>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509" name="Shape 509"/>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510" name="Shape 510"/>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sp>
          <p:nvSpPr>
            <p:cNvPr id="511" name="Shape 511"/>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sz="2400"/>
            </a:p>
          </p:txBody>
        </p:sp>
      </p:grpSp>
      <p:sp>
        <p:nvSpPr>
          <p:cNvPr id="512" name="Shape 512"/>
          <p:cNvSpPr/>
          <p:nvPr/>
        </p:nvSpPr>
        <p:spPr>
          <a:xfrm>
            <a:off x="193234" y="5619333"/>
            <a:ext cx="399935" cy="363784"/>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121900" tIns="121900" rIns="121900" bIns="121900" anchor="ctr" anchorCtr="0">
            <a:noAutofit/>
          </a:bodyPr>
          <a:lstStyle/>
          <a:p>
            <a:pPr lvl="0">
              <a:spcBef>
                <a:spcPts val="0"/>
              </a:spcBef>
              <a:buNone/>
            </a:pPr>
            <a:endParaRPr sz="2400"/>
          </a:p>
        </p:txBody>
      </p:sp>
      <p:sp>
        <p:nvSpPr>
          <p:cNvPr id="513" name="Shape 513"/>
          <p:cNvSpPr txBox="1"/>
          <p:nvPr/>
        </p:nvSpPr>
        <p:spPr>
          <a:xfrm>
            <a:off x="125333" y="2572775"/>
            <a:ext cx="2609600" cy="871599"/>
          </a:xfrm>
          <a:prstGeom prst="rect">
            <a:avLst/>
          </a:prstGeom>
          <a:noFill/>
          <a:ln>
            <a:noFill/>
          </a:ln>
        </p:spPr>
        <p:txBody>
          <a:bodyPr lIns="121900" tIns="121900" rIns="121900" bIns="121900" anchor="t" anchorCtr="0">
            <a:noAutofit/>
          </a:bodyPr>
          <a:lstStyle/>
          <a:p>
            <a:pPr lvl="0" algn="ctr" rtl="0">
              <a:spcBef>
                <a:spcPts val="0"/>
              </a:spcBef>
              <a:buNone/>
            </a:pPr>
            <a:r>
              <a:rPr lang="en" sz="16000">
                <a:solidFill>
                  <a:srgbClr val="FFFFFF"/>
                </a:solidFill>
                <a:latin typeface="Nixie One"/>
                <a:ea typeface="Nixie One"/>
                <a:cs typeface="Nixie One"/>
                <a:sym typeface="Nixie One"/>
              </a:rPr>
              <a:t>“</a:t>
            </a:r>
          </a:p>
        </p:txBody>
      </p:sp>
    </p:spTree>
    <p:extLst>
      <p:ext uri="{BB962C8B-B14F-4D97-AF65-F5344CB8AC3E}">
        <p14:creationId xmlns:p14="http://schemas.microsoft.com/office/powerpoint/2010/main" val="221439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7/27/2020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 id="2147483670"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381D-5901-4170-ACFC-808B86DDB110}"/>
              </a:ext>
            </a:extLst>
          </p:cNvPr>
          <p:cNvSpPr>
            <a:spLocks noGrp="1"/>
          </p:cNvSpPr>
          <p:nvPr>
            <p:ph type="ctrTitle"/>
          </p:nvPr>
        </p:nvSpPr>
        <p:spPr>
          <a:xfrm>
            <a:off x="4707987" y="942934"/>
            <a:ext cx="7197726" cy="2421464"/>
          </a:xfrm>
        </p:spPr>
        <p:txBody>
          <a:bodyPr/>
          <a:lstStyle/>
          <a:p>
            <a:pPr algn="ctr"/>
            <a:r>
              <a:rPr lang="en-US" dirty="0"/>
              <a:t>DEAF STUDENT LEARNING STYLE PREDICTION USING FUZZY TOPSIS</a:t>
            </a:r>
            <a:endParaRPr lang="en-MY" dirty="0"/>
          </a:p>
        </p:txBody>
      </p:sp>
      <p:sp>
        <p:nvSpPr>
          <p:cNvPr id="3" name="Subtitle 2">
            <a:extLst>
              <a:ext uri="{FF2B5EF4-FFF2-40B4-BE49-F238E27FC236}">
                <a16:creationId xmlns:a16="http://schemas.microsoft.com/office/drawing/2014/main" id="{9D698E73-C626-497F-902B-3954B957D435}"/>
              </a:ext>
            </a:extLst>
          </p:cNvPr>
          <p:cNvSpPr>
            <a:spLocks noGrp="1"/>
          </p:cNvSpPr>
          <p:nvPr>
            <p:ph type="subTitle" idx="1"/>
          </p:nvPr>
        </p:nvSpPr>
        <p:spPr>
          <a:xfrm>
            <a:off x="4876799" y="3493603"/>
            <a:ext cx="7197726" cy="2421464"/>
          </a:xfrm>
        </p:spPr>
        <p:txBody>
          <a:bodyPr>
            <a:normAutofit/>
          </a:bodyPr>
          <a:lstStyle/>
          <a:p>
            <a:pPr algn="ctr"/>
            <a:r>
              <a:rPr lang="en-US" sz="2000" b="1" dirty="0"/>
              <a:t>Prepared By :</a:t>
            </a:r>
          </a:p>
          <a:p>
            <a:pPr algn="ctr"/>
            <a:r>
              <a:rPr lang="en-US" sz="2000" dirty="0"/>
              <a:t>Umi </a:t>
            </a:r>
            <a:r>
              <a:rPr lang="en-US" sz="2000" dirty="0" err="1"/>
              <a:t>Suhailah</a:t>
            </a:r>
            <a:r>
              <a:rPr lang="en-US" sz="2000" dirty="0"/>
              <a:t> Binti Khairul</a:t>
            </a:r>
          </a:p>
          <a:p>
            <a:pPr algn="ctr"/>
            <a:r>
              <a:rPr lang="en-US" sz="2000" dirty="0"/>
              <a:t>(2017412252)</a:t>
            </a:r>
          </a:p>
          <a:p>
            <a:pPr algn="ctr"/>
            <a:r>
              <a:rPr lang="en-US" sz="2000" b="1" dirty="0"/>
              <a:t>Supervisor’s name: </a:t>
            </a:r>
          </a:p>
          <a:p>
            <a:pPr algn="ctr"/>
            <a:r>
              <a:rPr lang="en-US" sz="2000" dirty="0"/>
              <a:t>Sharifah </a:t>
            </a:r>
            <a:r>
              <a:rPr lang="en-US" sz="2000" dirty="0" err="1"/>
              <a:t>Nurulhikmah</a:t>
            </a:r>
            <a:r>
              <a:rPr lang="en-US" sz="2000" dirty="0"/>
              <a:t> Binti Syed Yasin</a:t>
            </a:r>
          </a:p>
        </p:txBody>
      </p:sp>
    </p:spTree>
    <p:extLst>
      <p:ext uri="{BB962C8B-B14F-4D97-AF65-F5344CB8AC3E}">
        <p14:creationId xmlns:p14="http://schemas.microsoft.com/office/powerpoint/2010/main" val="346440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90CD3894-7F4E-4FE8-AACA-1584ACCF3D1E}"/>
              </a:ext>
            </a:extLst>
          </p:cNvPr>
          <p:cNvPicPr>
            <a:picLocks noChangeAspect="1"/>
          </p:cNvPicPr>
          <p:nvPr/>
        </p:nvPicPr>
        <p:blipFill rotWithShape="1">
          <a:blip r:embed="rId2">
            <a:extLst>
              <a:ext uri="{28A0092B-C50C-407E-A947-70E740481C1C}">
                <a14:useLocalDpi xmlns:a14="http://schemas.microsoft.com/office/drawing/2010/main" val="0"/>
              </a:ext>
            </a:extLst>
          </a:blip>
          <a:srcRect l="11547" r="15264"/>
          <a:stretch/>
        </p:blipFill>
        <p:spPr>
          <a:xfrm>
            <a:off x="811617" y="295986"/>
            <a:ext cx="2860051" cy="2410454"/>
          </a:xfrm>
          <a:prstGeom prst="rect">
            <a:avLst/>
          </a:prstGeom>
        </p:spPr>
      </p:pic>
      <p:sp>
        <p:nvSpPr>
          <p:cNvPr id="5" name="TextBox 4">
            <a:extLst>
              <a:ext uri="{FF2B5EF4-FFF2-40B4-BE49-F238E27FC236}">
                <a16:creationId xmlns:a16="http://schemas.microsoft.com/office/drawing/2014/main" id="{B4B6FBDE-8B27-46B8-AAB4-845E3E9D202C}"/>
              </a:ext>
            </a:extLst>
          </p:cNvPr>
          <p:cNvSpPr txBox="1"/>
          <p:nvPr/>
        </p:nvSpPr>
        <p:spPr>
          <a:xfrm>
            <a:off x="412770" y="2711189"/>
            <a:ext cx="4646951" cy="369332"/>
          </a:xfrm>
          <a:prstGeom prst="rect">
            <a:avLst/>
          </a:prstGeom>
          <a:noFill/>
        </p:spPr>
        <p:txBody>
          <a:bodyPr wrap="square" rtlCol="0">
            <a:spAutoFit/>
          </a:bodyPr>
          <a:lstStyle/>
          <a:p>
            <a:pPr algn="ctr"/>
            <a:r>
              <a:rPr lang="en-US" dirty="0">
                <a:solidFill>
                  <a:schemeClr val="bg1"/>
                </a:solidFill>
              </a:rPr>
              <a:t>First version question (60 Question)</a:t>
            </a:r>
            <a:endParaRPr lang="en-MY" dirty="0">
              <a:solidFill>
                <a:schemeClr val="bg1"/>
              </a:solidFill>
            </a:endParaRPr>
          </a:p>
        </p:txBody>
      </p:sp>
      <p:sp>
        <p:nvSpPr>
          <p:cNvPr id="8" name="TextBox 7">
            <a:extLst>
              <a:ext uri="{FF2B5EF4-FFF2-40B4-BE49-F238E27FC236}">
                <a16:creationId xmlns:a16="http://schemas.microsoft.com/office/drawing/2014/main" id="{26AF917E-DEFA-4034-8E89-AE2F59368F86}"/>
              </a:ext>
            </a:extLst>
          </p:cNvPr>
          <p:cNvSpPr txBox="1"/>
          <p:nvPr/>
        </p:nvSpPr>
        <p:spPr>
          <a:xfrm>
            <a:off x="0" y="3015775"/>
            <a:ext cx="6190937" cy="369332"/>
          </a:xfrm>
          <a:prstGeom prst="rect">
            <a:avLst/>
          </a:prstGeom>
          <a:noFill/>
        </p:spPr>
        <p:txBody>
          <a:bodyPr wrap="square" rtlCol="0">
            <a:spAutoFit/>
          </a:bodyPr>
          <a:lstStyle/>
          <a:p>
            <a:r>
              <a:rPr lang="en-US" dirty="0">
                <a:solidFill>
                  <a:schemeClr val="accent1">
                    <a:lumMod val="20000"/>
                    <a:lumOff val="80000"/>
                  </a:schemeClr>
                </a:solidFill>
              </a:rPr>
              <a:t>Source : Grasha Reichmann Student Learning Style</a:t>
            </a:r>
            <a:endParaRPr lang="en-MY" dirty="0">
              <a:solidFill>
                <a:schemeClr val="accent1">
                  <a:lumMod val="20000"/>
                  <a:lumOff val="80000"/>
                </a:schemeClr>
              </a:solidFill>
            </a:endParaRPr>
          </a:p>
        </p:txBody>
      </p:sp>
      <p:pic>
        <p:nvPicPr>
          <p:cNvPr id="10" name="Picture 9" descr="A screenshot of a cell phone&#10;&#10;Description automatically generated">
            <a:extLst>
              <a:ext uri="{FF2B5EF4-FFF2-40B4-BE49-F238E27FC236}">
                <a16:creationId xmlns:a16="http://schemas.microsoft.com/office/drawing/2014/main" id="{65E56CD7-2F3F-4399-B983-73A73A6C1AC6}"/>
              </a:ext>
            </a:extLst>
          </p:cNvPr>
          <p:cNvPicPr>
            <a:picLocks noChangeAspect="1"/>
          </p:cNvPicPr>
          <p:nvPr/>
        </p:nvPicPr>
        <p:blipFill rotWithShape="1">
          <a:blip r:embed="rId3">
            <a:extLst>
              <a:ext uri="{28A0092B-C50C-407E-A947-70E740481C1C}">
                <a14:useLocalDpi xmlns:a14="http://schemas.microsoft.com/office/drawing/2010/main" val="0"/>
              </a:ext>
            </a:extLst>
          </a:blip>
          <a:srcRect r="10943"/>
          <a:stretch/>
        </p:blipFill>
        <p:spPr>
          <a:xfrm>
            <a:off x="1381464" y="3472894"/>
            <a:ext cx="3385507" cy="2387611"/>
          </a:xfrm>
          <a:prstGeom prst="rect">
            <a:avLst/>
          </a:prstGeom>
        </p:spPr>
      </p:pic>
      <p:sp>
        <p:nvSpPr>
          <p:cNvPr id="11" name="TextBox 10">
            <a:extLst>
              <a:ext uri="{FF2B5EF4-FFF2-40B4-BE49-F238E27FC236}">
                <a16:creationId xmlns:a16="http://schemas.microsoft.com/office/drawing/2014/main" id="{C0C6010F-1D17-45A1-9481-DE8C6662AE6E}"/>
              </a:ext>
            </a:extLst>
          </p:cNvPr>
          <p:cNvSpPr txBox="1"/>
          <p:nvPr/>
        </p:nvSpPr>
        <p:spPr>
          <a:xfrm>
            <a:off x="811617" y="5934872"/>
            <a:ext cx="4646951" cy="369332"/>
          </a:xfrm>
          <a:prstGeom prst="rect">
            <a:avLst/>
          </a:prstGeom>
          <a:noFill/>
        </p:spPr>
        <p:txBody>
          <a:bodyPr wrap="square" rtlCol="0">
            <a:spAutoFit/>
          </a:bodyPr>
          <a:lstStyle/>
          <a:p>
            <a:pPr algn="ctr"/>
            <a:r>
              <a:rPr lang="en-US" dirty="0">
                <a:solidFill>
                  <a:schemeClr val="bg1"/>
                </a:solidFill>
              </a:rPr>
              <a:t>Second version question (42 Question)</a:t>
            </a:r>
            <a:endParaRPr lang="en-MY" dirty="0">
              <a:solidFill>
                <a:schemeClr val="bg1"/>
              </a:solidFill>
            </a:endParaRPr>
          </a:p>
        </p:txBody>
      </p:sp>
      <p:sp>
        <p:nvSpPr>
          <p:cNvPr id="12" name="TextBox 11">
            <a:extLst>
              <a:ext uri="{FF2B5EF4-FFF2-40B4-BE49-F238E27FC236}">
                <a16:creationId xmlns:a16="http://schemas.microsoft.com/office/drawing/2014/main" id="{A58486DE-5FDC-44AB-9CB9-2ABD3333320A}"/>
              </a:ext>
            </a:extLst>
          </p:cNvPr>
          <p:cNvSpPr txBox="1"/>
          <p:nvPr/>
        </p:nvSpPr>
        <p:spPr>
          <a:xfrm>
            <a:off x="139121" y="6238189"/>
            <a:ext cx="6190937" cy="584775"/>
          </a:xfrm>
          <a:prstGeom prst="rect">
            <a:avLst/>
          </a:prstGeom>
          <a:noFill/>
        </p:spPr>
        <p:txBody>
          <a:bodyPr wrap="square" rtlCol="0">
            <a:spAutoFit/>
          </a:bodyPr>
          <a:lstStyle/>
          <a:p>
            <a:pPr algn="ctr"/>
            <a:r>
              <a:rPr lang="en-US" sz="1600" dirty="0">
                <a:solidFill>
                  <a:schemeClr val="accent1">
                    <a:lumMod val="20000"/>
                    <a:lumOff val="80000"/>
                  </a:schemeClr>
                </a:solidFill>
              </a:rPr>
              <a:t>Source : GAYA PEMBELAJARAN PELAJAR PROGRAM EKSEKUTIF SARJANA BAHASA MELAYU.</a:t>
            </a:r>
            <a:endParaRPr lang="en-MY" sz="1600" dirty="0">
              <a:solidFill>
                <a:schemeClr val="accent1">
                  <a:lumMod val="20000"/>
                  <a:lumOff val="80000"/>
                </a:schemeClr>
              </a:solidFill>
            </a:endParaRPr>
          </a:p>
        </p:txBody>
      </p:sp>
      <p:sp>
        <p:nvSpPr>
          <p:cNvPr id="9" name="TextBox 8">
            <a:extLst>
              <a:ext uri="{FF2B5EF4-FFF2-40B4-BE49-F238E27FC236}">
                <a16:creationId xmlns:a16="http://schemas.microsoft.com/office/drawing/2014/main" id="{A84CF8DD-B2D2-4558-BD66-01DAD0630FC7}"/>
              </a:ext>
            </a:extLst>
          </p:cNvPr>
          <p:cNvSpPr txBox="1"/>
          <p:nvPr/>
        </p:nvSpPr>
        <p:spPr>
          <a:xfrm>
            <a:off x="7086314" y="4873899"/>
            <a:ext cx="3724222" cy="369332"/>
          </a:xfrm>
          <a:prstGeom prst="rect">
            <a:avLst/>
          </a:prstGeom>
          <a:noFill/>
        </p:spPr>
        <p:txBody>
          <a:bodyPr wrap="square" rtlCol="0">
            <a:spAutoFit/>
          </a:bodyPr>
          <a:lstStyle/>
          <a:p>
            <a:pPr algn="ctr"/>
            <a:r>
              <a:rPr lang="en-US" dirty="0">
                <a:solidFill>
                  <a:schemeClr val="accent1">
                    <a:lumMod val="20000"/>
                    <a:lumOff val="80000"/>
                  </a:schemeClr>
                </a:solidFill>
              </a:rPr>
              <a:t>Third Version</a:t>
            </a:r>
            <a:r>
              <a:rPr lang="en-US" dirty="0"/>
              <a:t> question </a:t>
            </a:r>
            <a:r>
              <a:rPr lang="en-US" dirty="0">
                <a:solidFill>
                  <a:schemeClr val="bg1"/>
                </a:solidFill>
              </a:rPr>
              <a:t>(42 Question)</a:t>
            </a:r>
            <a:endParaRPr lang="en-US" dirty="0">
              <a:solidFill>
                <a:schemeClr val="accent1">
                  <a:lumMod val="20000"/>
                  <a:lumOff val="80000"/>
                </a:schemeClr>
              </a:solidFill>
            </a:endParaRPr>
          </a:p>
        </p:txBody>
      </p:sp>
      <p:pic>
        <p:nvPicPr>
          <p:cNvPr id="13" name="Picture 12" descr="A screenshot of a computer&#10;&#10;Description automatically generated">
            <a:extLst>
              <a:ext uri="{FF2B5EF4-FFF2-40B4-BE49-F238E27FC236}">
                <a16:creationId xmlns:a16="http://schemas.microsoft.com/office/drawing/2014/main" id="{FEB31DF7-2CAC-48A9-8B4E-F2F7961DD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774110"/>
            <a:ext cx="5023192" cy="3864659"/>
          </a:xfrm>
          <a:prstGeom prst="rect">
            <a:avLst/>
          </a:prstGeom>
        </p:spPr>
      </p:pic>
    </p:spTree>
    <p:extLst>
      <p:ext uri="{BB962C8B-B14F-4D97-AF65-F5344CB8AC3E}">
        <p14:creationId xmlns:p14="http://schemas.microsoft.com/office/powerpoint/2010/main" val="199835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5290-B918-4A4C-8132-424D27472A2F}"/>
              </a:ext>
            </a:extLst>
          </p:cNvPr>
          <p:cNvSpPr>
            <a:spLocks noGrp="1"/>
          </p:cNvSpPr>
          <p:nvPr>
            <p:ph type="title"/>
          </p:nvPr>
        </p:nvSpPr>
        <p:spPr>
          <a:xfrm>
            <a:off x="230769" y="38516"/>
            <a:ext cx="6592400" cy="860400"/>
          </a:xfrm>
        </p:spPr>
        <p:txBody>
          <a:bodyPr/>
          <a:lstStyle/>
          <a:p>
            <a:r>
              <a:rPr lang="en-US" dirty="0"/>
              <a:t>Data to process</a:t>
            </a:r>
            <a:endParaRPr lang="en-MY" dirty="0"/>
          </a:p>
        </p:txBody>
      </p:sp>
      <p:pic>
        <p:nvPicPr>
          <p:cNvPr id="4" name="Picture 3">
            <a:extLst>
              <a:ext uri="{FF2B5EF4-FFF2-40B4-BE49-F238E27FC236}">
                <a16:creationId xmlns:a16="http://schemas.microsoft.com/office/drawing/2014/main" id="{67EEAF3B-E906-4CAC-B8A9-FD5E417B7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11" y="3409983"/>
            <a:ext cx="11363977" cy="3311027"/>
          </a:xfrm>
          <a:prstGeom prst="rect">
            <a:avLst/>
          </a:prstGeom>
        </p:spPr>
      </p:pic>
      <p:graphicFrame>
        <p:nvGraphicFramePr>
          <p:cNvPr id="5" name="Table 5">
            <a:extLst>
              <a:ext uri="{FF2B5EF4-FFF2-40B4-BE49-F238E27FC236}">
                <a16:creationId xmlns:a16="http://schemas.microsoft.com/office/drawing/2014/main" id="{CFA6AC48-63C5-4F3B-A13D-7F6FE0741964}"/>
              </a:ext>
            </a:extLst>
          </p:cNvPr>
          <p:cNvGraphicFramePr>
            <a:graphicFrameLocks noGrp="1"/>
          </p:cNvGraphicFramePr>
          <p:nvPr/>
        </p:nvGraphicFramePr>
        <p:xfrm>
          <a:off x="3526969" y="997390"/>
          <a:ext cx="5631545" cy="2225040"/>
        </p:xfrm>
        <a:graphic>
          <a:graphicData uri="http://schemas.openxmlformats.org/drawingml/2006/table">
            <a:tbl>
              <a:tblPr firstRow="1" bandRow="1">
                <a:tableStyleId>{125E5076-3810-47DD-B79F-674D7AD40C01}</a:tableStyleId>
              </a:tblPr>
              <a:tblGrid>
                <a:gridCol w="2458845">
                  <a:extLst>
                    <a:ext uri="{9D8B030D-6E8A-4147-A177-3AD203B41FA5}">
                      <a16:colId xmlns:a16="http://schemas.microsoft.com/office/drawing/2014/main" val="3430105466"/>
                    </a:ext>
                  </a:extLst>
                </a:gridCol>
                <a:gridCol w="3172700">
                  <a:extLst>
                    <a:ext uri="{9D8B030D-6E8A-4147-A177-3AD203B41FA5}">
                      <a16:colId xmlns:a16="http://schemas.microsoft.com/office/drawing/2014/main" val="3800044916"/>
                    </a:ext>
                  </a:extLst>
                </a:gridCol>
              </a:tblGrid>
              <a:tr h="370840">
                <a:tc>
                  <a:txBody>
                    <a:bodyPr/>
                    <a:lstStyle/>
                    <a:p>
                      <a:r>
                        <a:rPr lang="en-US" dirty="0"/>
                        <a:t>Linguistic variable</a:t>
                      </a:r>
                      <a:endParaRPr lang="en-MY" dirty="0"/>
                    </a:p>
                  </a:txBody>
                  <a:tcPr/>
                </a:tc>
                <a:tc>
                  <a:txBody>
                    <a:bodyPr/>
                    <a:lstStyle/>
                    <a:p>
                      <a:r>
                        <a:rPr lang="en-US" dirty="0"/>
                        <a:t>Triangular fuzzy number</a:t>
                      </a:r>
                      <a:endParaRPr lang="en-MY" dirty="0"/>
                    </a:p>
                  </a:txBody>
                  <a:tcPr/>
                </a:tc>
                <a:extLst>
                  <a:ext uri="{0D108BD9-81ED-4DB2-BD59-A6C34878D82A}">
                    <a16:rowId xmlns:a16="http://schemas.microsoft.com/office/drawing/2014/main" val="4117066311"/>
                  </a:ext>
                </a:extLst>
              </a:tr>
              <a:tr h="370840">
                <a:tc>
                  <a:txBody>
                    <a:bodyPr/>
                    <a:lstStyle/>
                    <a:p>
                      <a:r>
                        <a:rPr lang="en-US" dirty="0"/>
                        <a:t>Strongly Disagree</a:t>
                      </a:r>
                      <a:endParaRPr lang="en-MY" dirty="0"/>
                    </a:p>
                  </a:txBody>
                  <a:tcPr/>
                </a:tc>
                <a:tc>
                  <a:txBody>
                    <a:bodyPr/>
                    <a:lstStyle/>
                    <a:p>
                      <a:r>
                        <a:rPr lang="en-US" dirty="0"/>
                        <a:t>( 0.0, 0.1, 0.3 )</a:t>
                      </a:r>
                      <a:endParaRPr lang="en-MY" dirty="0"/>
                    </a:p>
                  </a:txBody>
                  <a:tcPr/>
                </a:tc>
                <a:extLst>
                  <a:ext uri="{0D108BD9-81ED-4DB2-BD59-A6C34878D82A}">
                    <a16:rowId xmlns:a16="http://schemas.microsoft.com/office/drawing/2014/main" val="3581384953"/>
                  </a:ext>
                </a:extLst>
              </a:tr>
              <a:tr h="370840">
                <a:tc>
                  <a:txBody>
                    <a:bodyPr/>
                    <a:lstStyle/>
                    <a:p>
                      <a:r>
                        <a:rPr lang="en-US" dirty="0"/>
                        <a:t>Disagree</a:t>
                      </a:r>
                      <a:endParaRPr lang="en-MY" dirty="0"/>
                    </a:p>
                  </a:txBody>
                  <a:tcPr/>
                </a:tc>
                <a:tc>
                  <a:txBody>
                    <a:bodyPr/>
                    <a:lstStyle/>
                    <a:p>
                      <a:r>
                        <a:rPr lang="en-US" dirty="0"/>
                        <a:t>( 0.1, 0.3, 0.5 )</a:t>
                      </a:r>
                      <a:endParaRPr lang="en-MY" dirty="0"/>
                    </a:p>
                  </a:txBody>
                  <a:tcPr/>
                </a:tc>
                <a:extLst>
                  <a:ext uri="{0D108BD9-81ED-4DB2-BD59-A6C34878D82A}">
                    <a16:rowId xmlns:a16="http://schemas.microsoft.com/office/drawing/2014/main" val="2763512868"/>
                  </a:ext>
                </a:extLst>
              </a:tr>
              <a:tr h="370840">
                <a:tc>
                  <a:txBody>
                    <a:bodyPr/>
                    <a:lstStyle/>
                    <a:p>
                      <a:r>
                        <a:rPr lang="en-US" dirty="0"/>
                        <a:t>Not Sure</a:t>
                      </a:r>
                      <a:endParaRPr lang="en-MY" dirty="0"/>
                    </a:p>
                  </a:txBody>
                  <a:tcPr/>
                </a:tc>
                <a:tc>
                  <a:txBody>
                    <a:bodyPr/>
                    <a:lstStyle/>
                    <a:p>
                      <a:r>
                        <a:rPr lang="en-US" dirty="0"/>
                        <a:t>( 0.3, 0.5, 0.7 )</a:t>
                      </a:r>
                      <a:endParaRPr lang="en-MY" dirty="0"/>
                    </a:p>
                  </a:txBody>
                  <a:tcPr/>
                </a:tc>
                <a:extLst>
                  <a:ext uri="{0D108BD9-81ED-4DB2-BD59-A6C34878D82A}">
                    <a16:rowId xmlns:a16="http://schemas.microsoft.com/office/drawing/2014/main" val="1643666647"/>
                  </a:ext>
                </a:extLst>
              </a:tr>
              <a:tr h="370840">
                <a:tc>
                  <a:txBody>
                    <a:bodyPr/>
                    <a:lstStyle/>
                    <a:p>
                      <a:r>
                        <a:rPr lang="en-US" dirty="0"/>
                        <a:t>Agree</a:t>
                      </a:r>
                      <a:endParaRPr lang="en-MY" dirty="0"/>
                    </a:p>
                  </a:txBody>
                  <a:tcPr/>
                </a:tc>
                <a:tc>
                  <a:txBody>
                    <a:bodyPr/>
                    <a:lstStyle/>
                    <a:p>
                      <a:r>
                        <a:rPr lang="en-US" dirty="0"/>
                        <a:t>( 0.5, 0.7, 0.9 )</a:t>
                      </a:r>
                      <a:endParaRPr lang="en-MY" dirty="0"/>
                    </a:p>
                  </a:txBody>
                  <a:tcPr/>
                </a:tc>
                <a:extLst>
                  <a:ext uri="{0D108BD9-81ED-4DB2-BD59-A6C34878D82A}">
                    <a16:rowId xmlns:a16="http://schemas.microsoft.com/office/drawing/2014/main" val="3407930521"/>
                  </a:ext>
                </a:extLst>
              </a:tr>
              <a:tr h="370840">
                <a:tc>
                  <a:txBody>
                    <a:bodyPr/>
                    <a:lstStyle/>
                    <a:p>
                      <a:r>
                        <a:rPr lang="en-US" dirty="0"/>
                        <a:t>Strongly Agree</a:t>
                      </a:r>
                      <a:endParaRPr lang="en-MY" dirty="0"/>
                    </a:p>
                  </a:txBody>
                  <a:tcPr/>
                </a:tc>
                <a:tc>
                  <a:txBody>
                    <a:bodyPr/>
                    <a:lstStyle/>
                    <a:p>
                      <a:r>
                        <a:rPr lang="en-US" dirty="0"/>
                        <a:t>( 0.7, 0.9, 0.9 )</a:t>
                      </a:r>
                      <a:endParaRPr lang="en-MY" dirty="0"/>
                    </a:p>
                  </a:txBody>
                  <a:tcPr/>
                </a:tc>
                <a:extLst>
                  <a:ext uri="{0D108BD9-81ED-4DB2-BD59-A6C34878D82A}">
                    <a16:rowId xmlns:a16="http://schemas.microsoft.com/office/drawing/2014/main" val="1332811227"/>
                  </a:ext>
                </a:extLst>
              </a:tr>
            </a:tbl>
          </a:graphicData>
        </a:graphic>
      </p:graphicFrame>
    </p:spTree>
    <p:extLst>
      <p:ext uri="{BB962C8B-B14F-4D97-AF65-F5344CB8AC3E}">
        <p14:creationId xmlns:p14="http://schemas.microsoft.com/office/powerpoint/2010/main" val="379493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FC6D-CCB0-43B5-90E8-FD1174C72ED3}"/>
              </a:ext>
            </a:extLst>
          </p:cNvPr>
          <p:cNvSpPr>
            <a:spLocks noGrp="1"/>
          </p:cNvSpPr>
          <p:nvPr>
            <p:ph type="title"/>
          </p:nvPr>
        </p:nvSpPr>
        <p:spPr>
          <a:xfrm>
            <a:off x="179366" y="145367"/>
            <a:ext cx="5250764" cy="769033"/>
          </a:xfrm>
        </p:spPr>
        <p:txBody>
          <a:bodyPr/>
          <a:lstStyle/>
          <a:p>
            <a:r>
              <a:rPr lang="en-US" dirty="0"/>
              <a:t>Fuzzy topsis equation</a:t>
            </a:r>
            <a:endParaRPr lang="en-MY" dirty="0"/>
          </a:p>
        </p:txBody>
      </p:sp>
      <p:pic>
        <p:nvPicPr>
          <p:cNvPr id="6" name="Picture 5">
            <a:extLst>
              <a:ext uri="{FF2B5EF4-FFF2-40B4-BE49-F238E27FC236}">
                <a16:creationId xmlns:a16="http://schemas.microsoft.com/office/drawing/2014/main" id="{3519E979-8D29-45B2-9921-9DA4975F383A}"/>
              </a:ext>
            </a:extLst>
          </p:cNvPr>
          <p:cNvPicPr>
            <a:picLocks noChangeAspect="1"/>
          </p:cNvPicPr>
          <p:nvPr/>
        </p:nvPicPr>
        <p:blipFill rotWithShape="1">
          <a:blip r:embed="rId2"/>
          <a:srcRect r="27753" b="64950"/>
          <a:stretch/>
        </p:blipFill>
        <p:spPr>
          <a:xfrm>
            <a:off x="179366" y="1739900"/>
            <a:ext cx="8486332" cy="1404376"/>
          </a:xfrm>
          <a:prstGeom prst="rect">
            <a:avLst/>
          </a:prstGeom>
        </p:spPr>
      </p:pic>
      <p:sp>
        <p:nvSpPr>
          <p:cNvPr id="11" name="Left Brace 10">
            <a:extLst>
              <a:ext uri="{FF2B5EF4-FFF2-40B4-BE49-F238E27FC236}">
                <a16:creationId xmlns:a16="http://schemas.microsoft.com/office/drawing/2014/main" id="{0E394216-6CDC-4781-9236-3046BA91476D}"/>
              </a:ext>
            </a:extLst>
          </p:cNvPr>
          <p:cNvSpPr/>
          <p:nvPr/>
        </p:nvSpPr>
        <p:spPr>
          <a:xfrm rot="5400000">
            <a:off x="4079662" y="-2307135"/>
            <a:ext cx="576709" cy="76387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12" name="TextBox 11">
            <a:extLst>
              <a:ext uri="{FF2B5EF4-FFF2-40B4-BE49-F238E27FC236}">
                <a16:creationId xmlns:a16="http://schemas.microsoft.com/office/drawing/2014/main" id="{D5864256-03DE-4AA3-BA08-7A94D67D7C0B}"/>
              </a:ext>
            </a:extLst>
          </p:cNvPr>
          <p:cNvSpPr txBox="1"/>
          <p:nvPr/>
        </p:nvSpPr>
        <p:spPr>
          <a:xfrm>
            <a:off x="3516924" y="854557"/>
            <a:ext cx="1913206" cy="369332"/>
          </a:xfrm>
          <a:prstGeom prst="rect">
            <a:avLst/>
          </a:prstGeom>
          <a:noFill/>
        </p:spPr>
        <p:txBody>
          <a:bodyPr wrap="square" rtlCol="0">
            <a:spAutoFit/>
          </a:bodyPr>
          <a:lstStyle/>
          <a:p>
            <a:r>
              <a:rPr lang="en-US" b="1" dirty="0"/>
              <a:t>Question 1 until 7 </a:t>
            </a:r>
            <a:endParaRPr lang="en-MY" b="1" dirty="0"/>
          </a:p>
        </p:txBody>
      </p:sp>
      <p:sp>
        <p:nvSpPr>
          <p:cNvPr id="13" name="Right Brace 12">
            <a:extLst>
              <a:ext uri="{FF2B5EF4-FFF2-40B4-BE49-F238E27FC236}">
                <a16:creationId xmlns:a16="http://schemas.microsoft.com/office/drawing/2014/main" id="{28AB287B-D785-4544-B027-E1C723A4F56B}"/>
              </a:ext>
            </a:extLst>
          </p:cNvPr>
          <p:cNvSpPr/>
          <p:nvPr/>
        </p:nvSpPr>
        <p:spPr>
          <a:xfrm>
            <a:off x="8768817" y="2081951"/>
            <a:ext cx="403318" cy="9707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14" name="TextBox 13">
            <a:extLst>
              <a:ext uri="{FF2B5EF4-FFF2-40B4-BE49-F238E27FC236}">
                <a16:creationId xmlns:a16="http://schemas.microsoft.com/office/drawing/2014/main" id="{38A7A314-9A00-4ED1-AF5E-EF06CAA52ADD}"/>
              </a:ext>
            </a:extLst>
          </p:cNvPr>
          <p:cNvSpPr txBox="1"/>
          <p:nvPr/>
        </p:nvSpPr>
        <p:spPr>
          <a:xfrm>
            <a:off x="9068950" y="2382654"/>
            <a:ext cx="1355210" cy="369332"/>
          </a:xfrm>
          <a:prstGeom prst="rect">
            <a:avLst/>
          </a:prstGeom>
          <a:noFill/>
        </p:spPr>
        <p:txBody>
          <a:bodyPr wrap="square" rtlCol="0">
            <a:spAutoFit/>
          </a:bodyPr>
          <a:lstStyle/>
          <a:p>
            <a:pPr algn="ctr"/>
            <a:r>
              <a:rPr lang="en-US" b="1" dirty="0"/>
              <a:t>6 pages</a:t>
            </a:r>
            <a:endParaRPr lang="en-MY" b="1" dirty="0"/>
          </a:p>
        </p:txBody>
      </p:sp>
      <p:pic>
        <p:nvPicPr>
          <p:cNvPr id="16" name="Picture 15">
            <a:extLst>
              <a:ext uri="{FF2B5EF4-FFF2-40B4-BE49-F238E27FC236}">
                <a16:creationId xmlns:a16="http://schemas.microsoft.com/office/drawing/2014/main" id="{81D4DACD-D75C-4728-8C0E-5BFB63462E8D}"/>
              </a:ext>
            </a:extLst>
          </p:cNvPr>
          <p:cNvPicPr>
            <a:picLocks noChangeAspect="1"/>
          </p:cNvPicPr>
          <p:nvPr/>
        </p:nvPicPr>
        <p:blipFill rotWithShape="1">
          <a:blip r:embed="rId2"/>
          <a:srcRect t="34310" r="2889" b="30732"/>
          <a:stretch/>
        </p:blipFill>
        <p:spPr>
          <a:xfrm>
            <a:off x="179366" y="5163042"/>
            <a:ext cx="11436810" cy="1404376"/>
          </a:xfrm>
          <a:prstGeom prst="rect">
            <a:avLst/>
          </a:prstGeom>
        </p:spPr>
      </p:pic>
      <p:pic>
        <p:nvPicPr>
          <p:cNvPr id="18" name="Picture 17" descr="A picture containing bird&#10;&#10;Description automatically generated">
            <a:extLst>
              <a:ext uri="{FF2B5EF4-FFF2-40B4-BE49-F238E27FC236}">
                <a16:creationId xmlns:a16="http://schemas.microsoft.com/office/drawing/2014/main" id="{54EE2C4E-5BC8-473A-8A7B-A0B86FB222DA}"/>
              </a:ext>
            </a:extLst>
          </p:cNvPr>
          <p:cNvPicPr>
            <a:picLocks noChangeAspect="1"/>
          </p:cNvPicPr>
          <p:nvPr/>
        </p:nvPicPr>
        <p:blipFill rotWithShape="1">
          <a:blip r:embed="rId3"/>
          <a:srcRect b="41088"/>
          <a:stretch/>
        </p:blipFill>
        <p:spPr>
          <a:xfrm>
            <a:off x="567983" y="3684097"/>
            <a:ext cx="3353268" cy="1139252"/>
          </a:xfrm>
          <a:prstGeom prst="rect">
            <a:avLst/>
          </a:prstGeom>
        </p:spPr>
      </p:pic>
      <p:sp>
        <p:nvSpPr>
          <p:cNvPr id="19" name="TextBox 18">
            <a:extLst>
              <a:ext uri="{FF2B5EF4-FFF2-40B4-BE49-F238E27FC236}">
                <a16:creationId xmlns:a16="http://schemas.microsoft.com/office/drawing/2014/main" id="{6097C8E4-C629-4BE9-9BD8-36070975884C}"/>
              </a:ext>
            </a:extLst>
          </p:cNvPr>
          <p:cNvSpPr txBox="1"/>
          <p:nvPr/>
        </p:nvSpPr>
        <p:spPr>
          <a:xfrm>
            <a:off x="3765454" y="4169314"/>
            <a:ext cx="3706839" cy="369332"/>
          </a:xfrm>
          <a:prstGeom prst="rect">
            <a:avLst/>
          </a:prstGeom>
          <a:noFill/>
        </p:spPr>
        <p:txBody>
          <a:bodyPr wrap="square" rtlCol="0">
            <a:spAutoFit/>
          </a:bodyPr>
          <a:lstStyle/>
          <a:p>
            <a:pPr algn="ctr"/>
            <a:r>
              <a:rPr lang="en-US" b="1" dirty="0"/>
              <a:t>Normalized Decision Matrix</a:t>
            </a:r>
            <a:endParaRPr lang="en-MY" b="1" dirty="0"/>
          </a:p>
        </p:txBody>
      </p:sp>
    </p:spTree>
    <p:extLst>
      <p:ext uri="{BB962C8B-B14F-4D97-AF65-F5344CB8AC3E}">
        <p14:creationId xmlns:p14="http://schemas.microsoft.com/office/powerpoint/2010/main" val="2028194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E1E4B9-EB9D-42DB-964D-B35D46551DB3}"/>
              </a:ext>
            </a:extLst>
          </p:cNvPr>
          <p:cNvPicPr>
            <a:picLocks noChangeAspect="1"/>
          </p:cNvPicPr>
          <p:nvPr/>
        </p:nvPicPr>
        <p:blipFill>
          <a:blip r:embed="rId2"/>
          <a:stretch>
            <a:fillRect/>
          </a:stretch>
        </p:blipFill>
        <p:spPr>
          <a:xfrm>
            <a:off x="311061" y="444431"/>
            <a:ext cx="2964479" cy="526239"/>
          </a:xfrm>
          <a:prstGeom prst="rect">
            <a:avLst/>
          </a:prstGeom>
        </p:spPr>
      </p:pic>
      <p:sp>
        <p:nvSpPr>
          <p:cNvPr id="5" name="TextBox 4">
            <a:extLst>
              <a:ext uri="{FF2B5EF4-FFF2-40B4-BE49-F238E27FC236}">
                <a16:creationId xmlns:a16="http://schemas.microsoft.com/office/drawing/2014/main" id="{18A6F56C-90C7-4835-B962-60FEC52A4B6C}"/>
              </a:ext>
            </a:extLst>
          </p:cNvPr>
          <p:cNvSpPr txBox="1"/>
          <p:nvPr/>
        </p:nvSpPr>
        <p:spPr>
          <a:xfrm>
            <a:off x="3540347" y="522884"/>
            <a:ext cx="1355210" cy="369332"/>
          </a:xfrm>
          <a:prstGeom prst="rect">
            <a:avLst/>
          </a:prstGeom>
          <a:noFill/>
        </p:spPr>
        <p:txBody>
          <a:bodyPr wrap="square" rtlCol="0">
            <a:spAutoFit/>
          </a:bodyPr>
          <a:lstStyle/>
          <a:p>
            <a:pPr algn="ctr"/>
            <a:r>
              <a:rPr lang="en-US" b="1" dirty="0"/>
              <a:t>Weightage</a:t>
            </a:r>
            <a:endParaRPr lang="en-MY" b="1" dirty="0"/>
          </a:p>
        </p:txBody>
      </p:sp>
      <p:pic>
        <p:nvPicPr>
          <p:cNvPr id="7" name="Picture 6">
            <a:extLst>
              <a:ext uri="{FF2B5EF4-FFF2-40B4-BE49-F238E27FC236}">
                <a16:creationId xmlns:a16="http://schemas.microsoft.com/office/drawing/2014/main" id="{AEE61C26-0571-4AC8-9432-AE8279415A5F}"/>
              </a:ext>
            </a:extLst>
          </p:cNvPr>
          <p:cNvPicPr>
            <a:picLocks noChangeAspect="1"/>
          </p:cNvPicPr>
          <p:nvPr/>
        </p:nvPicPr>
        <p:blipFill rotWithShape="1">
          <a:blip r:embed="rId3"/>
          <a:srcRect t="67859" r="2875"/>
          <a:stretch/>
        </p:blipFill>
        <p:spPr>
          <a:xfrm>
            <a:off x="82173" y="1079431"/>
            <a:ext cx="12088912" cy="1364631"/>
          </a:xfrm>
          <a:prstGeom prst="rect">
            <a:avLst/>
          </a:prstGeom>
        </p:spPr>
      </p:pic>
      <p:pic>
        <p:nvPicPr>
          <p:cNvPr id="9" name="Picture 8" descr="A picture containing bird&#10;&#10;Description automatically generated">
            <a:extLst>
              <a:ext uri="{FF2B5EF4-FFF2-40B4-BE49-F238E27FC236}">
                <a16:creationId xmlns:a16="http://schemas.microsoft.com/office/drawing/2014/main" id="{F0B084AA-17CC-4416-BED6-BF0C365C319C}"/>
              </a:ext>
            </a:extLst>
          </p:cNvPr>
          <p:cNvPicPr>
            <a:picLocks noChangeAspect="1"/>
          </p:cNvPicPr>
          <p:nvPr/>
        </p:nvPicPr>
        <p:blipFill rotWithShape="1">
          <a:blip r:embed="rId4"/>
          <a:srcRect t="27652"/>
          <a:stretch/>
        </p:blipFill>
        <p:spPr>
          <a:xfrm>
            <a:off x="172489" y="3642289"/>
            <a:ext cx="3753374" cy="1364631"/>
          </a:xfrm>
          <a:prstGeom prst="rect">
            <a:avLst/>
          </a:prstGeom>
        </p:spPr>
      </p:pic>
      <p:sp>
        <p:nvSpPr>
          <p:cNvPr id="10" name="TextBox 9">
            <a:extLst>
              <a:ext uri="{FF2B5EF4-FFF2-40B4-BE49-F238E27FC236}">
                <a16:creationId xmlns:a16="http://schemas.microsoft.com/office/drawing/2014/main" id="{CE0F4A8E-DF93-4448-B1E6-1E5AD002F532}"/>
              </a:ext>
            </a:extLst>
          </p:cNvPr>
          <p:cNvSpPr txBox="1"/>
          <p:nvPr/>
        </p:nvSpPr>
        <p:spPr>
          <a:xfrm>
            <a:off x="3781977" y="3745361"/>
            <a:ext cx="3348110" cy="369332"/>
          </a:xfrm>
          <a:prstGeom prst="rect">
            <a:avLst/>
          </a:prstGeom>
          <a:noFill/>
        </p:spPr>
        <p:txBody>
          <a:bodyPr wrap="square" rtlCol="0">
            <a:spAutoFit/>
          </a:bodyPr>
          <a:lstStyle/>
          <a:p>
            <a:pPr algn="ctr"/>
            <a:r>
              <a:rPr lang="en-US" b="1" dirty="0"/>
              <a:t>Fuzzy Positive Ideal Solution </a:t>
            </a:r>
            <a:endParaRPr lang="en-MY" b="1" dirty="0"/>
          </a:p>
        </p:txBody>
      </p:sp>
      <p:sp>
        <p:nvSpPr>
          <p:cNvPr id="11" name="TextBox 10">
            <a:extLst>
              <a:ext uri="{FF2B5EF4-FFF2-40B4-BE49-F238E27FC236}">
                <a16:creationId xmlns:a16="http://schemas.microsoft.com/office/drawing/2014/main" id="{8E98573B-A987-4997-ACD9-2AD782DDEDB6}"/>
              </a:ext>
            </a:extLst>
          </p:cNvPr>
          <p:cNvSpPr txBox="1"/>
          <p:nvPr/>
        </p:nvSpPr>
        <p:spPr>
          <a:xfrm>
            <a:off x="3781977" y="4485052"/>
            <a:ext cx="3348110" cy="369332"/>
          </a:xfrm>
          <a:prstGeom prst="rect">
            <a:avLst/>
          </a:prstGeom>
          <a:noFill/>
        </p:spPr>
        <p:txBody>
          <a:bodyPr wrap="square" rtlCol="0">
            <a:spAutoFit/>
          </a:bodyPr>
          <a:lstStyle/>
          <a:p>
            <a:pPr algn="ctr"/>
            <a:r>
              <a:rPr lang="en-US" b="1" dirty="0"/>
              <a:t>Fuzzy Negative Ideal Solution </a:t>
            </a:r>
            <a:endParaRPr lang="en-MY" b="1" dirty="0"/>
          </a:p>
        </p:txBody>
      </p:sp>
      <p:pic>
        <p:nvPicPr>
          <p:cNvPr id="13" name="Picture 12">
            <a:extLst>
              <a:ext uri="{FF2B5EF4-FFF2-40B4-BE49-F238E27FC236}">
                <a16:creationId xmlns:a16="http://schemas.microsoft.com/office/drawing/2014/main" id="{679DE3E7-A743-4326-8E87-4885940FD57B}"/>
              </a:ext>
            </a:extLst>
          </p:cNvPr>
          <p:cNvPicPr>
            <a:picLocks noChangeAspect="1"/>
          </p:cNvPicPr>
          <p:nvPr/>
        </p:nvPicPr>
        <p:blipFill>
          <a:blip r:embed="rId5"/>
          <a:srcRect/>
          <a:stretch/>
        </p:blipFill>
        <p:spPr>
          <a:xfrm>
            <a:off x="51544" y="5165645"/>
            <a:ext cx="12088912" cy="423267"/>
          </a:xfrm>
          <a:prstGeom prst="rect">
            <a:avLst/>
          </a:prstGeom>
        </p:spPr>
      </p:pic>
      <p:pic>
        <p:nvPicPr>
          <p:cNvPr id="3" name="Picture 2">
            <a:extLst>
              <a:ext uri="{FF2B5EF4-FFF2-40B4-BE49-F238E27FC236}">
                <a16:creationId xmlns:a16="http://schemas.microsoft.com/office/drawing/2014/main" id="{12A80BEC-F4EC-4330-8A20-79D774A09448}"/>
              </a:ext>
            </a:extLst>
          </p:cNvPr>
          <p:cNvPicPr>
            <a:picLocks noChangeAspect="1"/>
          </p:cNvPicPr>
          <p:nvPr/>
        </p:nvPicPr>
        <p:blipFill>
          <a:blip r:embed="rId6"/>
          <a:stretch>
            <a:fillRect/>
          </a:stretch>
        </p:blipFill>
        <p:spPr>
          <a:xfrm>
            <a:off x="51544" y="5666778"/>
            <a:ext cx="9978721" cy="466790"/>
          </a:xfrm>
          <a:prstGeom prst="rect">
            <a:avLst/>
          </a:prstGeom>
        </p:spPr>
      </p:pic>
      <p:pic>
        <p:nvPicPr>
          <p:cNvPr id="8" name="Picture 7">
            <a:extLst>
              <a:ext uri="{FF2B5EF4-FFF2-40B4-BE49-F238E27FC236}">
                <a16:creationId xmlns:a16="http://schemas.microsoft.com/office/drawing/2014/main" id="{E5760AFD-D790-4478-96BA-D034F51C80FA}"/>
              </a:ext>
            </a:extLst>
          </p:cNvPr>
          <p:cNvPicPr>
            <a:picLocks noChangeAspect="1"/>
          </p:cNvPicPr>
          <p:nvPr/>
        </p:nvPicPr>
        <p:blipFill>
          <a:blip r:embed="rId7"/>
          <a:stretch>
            <a:fillRect/>
          </a:stretch>
        </p:blipFill>
        <p:spPr>
          <a:xfrm>
            <a:off x="10016085" y="5666778"/>
            <a:ext cx="2124371" cy="466790"/>
          </a:xfrm>
          <a:prstGeom prst="rect">
            <a:avLst/>
          </a:prstGeom>
        </p:spPr>
      </p:pic>
    </p:spTree>
    <p:extLst>
      <p:ext uri="{BB962C8B-B14F-4D97-AF65-F5344CB8AC3E}">
        <p14:creationId xmlns:p14="http://schemas.microsoft.com/office/powerpoint/2010/main" val="965254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ECD91443-35BB-495E-865C-A79DE30C6BA4}"/>
              </a:ext>
            </a:extLst>
          </p:cNvPr>
          <p:cNvPicPr>
            <a:picLocks noChangeAspect="1"/>
          </p:cNvPicPr>
          <p:nvPr/>
        </p:nvPicPr>
        <p:blipFill>
          <a:blip r:embed="rId2"/>
          <a:stretch>
            <a:fillRect/>
          </a:stretch>
        </p:blipFill>
        <p:spPr>
          <a:xfrm>
            <a:off x="279184" y="200389"/>
            <a:ext cx="1924319" cy="685896"/>
          </a:xfrm>
          <a:prstGeom prst="rect">
            <a:avLst/>
          </a:prstGeom>
        </p:spPr>
      </p:pic>
      <p:sp>
        <p:nvSpPr>
          <p:cNvPr id="5" name="TextBox 4">
            <a:extLst>
              <a:ext uri="{FF2B5EF4-FFF2-40B4-BE49-F238E27FC236}">
                <a16:creationId xmlns:a16="http://schemas.microsoft.com/office/drawing/2014/main" id="{8010C5C6-70A0-46C0-821D-D34A8E01886F}"/>
              </a:ext>
            </a:extLst>
          </p:cNvPr>
          <p:cNvSpPr txBox="1"/>
          <p:nvPr/>
        </p:nvSpPr>
        <p:spPr>
          <a:xfrm>
            <a:off x="2331415" y="200389"/>
            <a:ext cx="2282788" cy="369332"/>
          </a:xfrm>
          <a:prstGeom prst="rect">
            <a:avLst/>
          </a:prstGeom>
          <a:noFill/>
        </p:spPr>
        <p:txBody>
          <a:bodyPr wrap="square" rtlCol="0">
            <a:spAutoFit/>
          </a:bodyPr>
          <a:lstStyle/>
          <a:p>
            <a:pPr algn="ctr"/>
            <a:r>
              <a:rPr lang="en-US" b="1" dirty="0"/>
              <a:t>Separation Measures</a:t>
            </a:r>
            <a:endParaRPr lang="en-MY" b="1" dirty="0"/>
          </a:p>
        </p:txBody>
      </p:sp>
      <p:pic>
        <p:nvPicPr>
          <p:cNvPr id="7" name="Picture 6">
            <a:extLst>
              <a:ext uri="{FF2B5EF4-FFF2-40B4-BE49-F238E27FC236}">
                <a16:creationId xmlns:a16="http://schemas.microsoft.com/office/drawing/2014/main" id="{0BAAE79E-5520-4DD6-AFA7-A4E58AEC5362}"/>
              </a:ext>
            </a:extLst>
          </p:cNvPr>
          <p:cNvPicPr>
            <a:picLocks noChangeAspect="1"/>
          </p:cNvPicPr>
          <p:nvPr/>
        </p:nvPicPr>
        <p:blipFill>
          <a:blip r:embed="rId3"/>
          <a:srcRect/>
          <a:stretch/>
        </p:blipFill>
        <p:spPr>
          <a:xfrm>
            <a:off x="206288" y="977541"/>
            <a:ext cx="10368757" cy="3381506"/>
          </a:xfrm>
          <a:prstGeom prst="rect">
            <a:avLst/>
          </a:prstGeom>
        </p:spPr>
      </p:pic>
      <p:pic>
        <p:nvPicPr>
          <p:cNvPr id="11" name="Picture 10">
            <a:extLst>
              <a:ext uri="{FF2B5EF4-FFF2-40B4-BE49-F238E27FC236}">
                <a16:creationId xmlns:a16="http://schemas.microsoft.com/office/drawing/2014/main" id="{54BB5245-3CA2-402F-9978-E64804A444F2}"/>
              </a:ext>
            </a:extLst>
          </p:cNvPr>
          <p:cNvPicPr>
            <a:picLocks noChangeAspect="1"/>
          </p:cNvPicPr>
          <p:nvPr/>
        </p:nvPicPr>
        <p:blipFill>
          <a:blip r:embed="rId4"/>
          <a:stretch>
            <a:fillRect/>
          </a:stretch>
        </p:blipFill>
        <p:spPr>
          <a:xfrm>
            <a:off x="174331" y="4514899"/>
            <a:ext cx="2829320" cy="419158"/>
          </a:xfrm>
          <a:prstGeom prst="rect">
            <a:avLst/>
          </a:prstGeom>
        </p:spPr>
      </p:pic>
      <p:sp>
        <p:nvSpPr>
          <p:cNvPr id="12" name="TextBox 11">
            <a:extLst>
              <a:ext uri="{FF2B5EF4-FFF2-40B4-BE49-F238E27FC236}">
                <a16:creationId xmlns:a16="http://schemas.microsoft.com/office/drawing/2014/main" id="{66BF864B-721B-4CC6-BE5C-40424590AF0C}"/>
              </a:ext>
            </a:extLst>
          </p:cNvPr>
          <p:cNvSpPr txBox="1"/>
          <p:nvPr/>
        </p:nvSpPr>
        <p:spPr>
          <a:xfrm>
            <a:off x="3271507" y="4539812"/>
            <a:ext cx="2282788" cy="369332"/>
          </a:xfrm>
          <a:prstGeom prst="rect">
            <a:avLst/>
          </a:prstGeom>
          <a:noFill/>
        </p:spPr>
        <p:txBody>
          <a:bodyPr wrap="square" rtlCol="0">
            <a:spAutoFit/>
          </a:bodyPr>
          <a:lstStyle/>
          <a:p>
            <a:pPr algn="ctr"/>
            <a:r>
              <a:rPr lang="en-US" b="1" dirty="0"/>
              <a:t>Closeness Coefficient </a:t>
            </a:r>
            <a:endParaRPr lang="en-MY" b="1" dirty="0"/>
          </a:p>
        </p:txBody>
      </p:sp>
      <p:pic>
        <p:nvPicPr>
          <p:cNvPr id="14" name="Picture 13">
            <a:extLst>
              <a:ext uri="{FF2B5EF4-FFF2-40B4-BE49-F238E27FC236}">
                <a16:creationId xmlns:a16="http://schemas.microsoft.com/office/drawing/2014/main" id="{3694515B-9C83-42C7-B66F-419951754D0E}"/>
              </a:ext>
            </a:extLst>
          </p:cNvPr>
          <p:cNvPicPr>
            <a:picLocks noChangeAspect="1"/>
          </p:cNvPicPr>
          <p:nvPr/>
        </p:nvPicPr>
        <p:blipFill>
          <a:blip r:embed="rId5"/>
          <a:srcRect/>
          <a:stretch/>
        </p:blipFill>
        <p:spPr>
          <a:xfrm>
            <a:off x="996637" y="5044540"/>
            <a:ext cx="3195536" cy="1671837"/>
          </a:xfrm>
          <a:prstGeom prst="rect">
            <a:avLst/>
          </a:prstGeom>
        </p:spPr>
      </p:pic>
    </p:spTree>
    <p:extLst>
      <p:ext uri="{BB962C8B-B14F-4D97-AF65-F5344CB8AC3E}">
        <p14:creationId xmlns:p14="http://schemas.microsoft.com/office/powerpoint/2010/main" val="267044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D6748636-CB44-4F83-BC42-40691DD60440}"/>
              </a:ext>
            </a:extLst>
          </p:cNvPr>
          <p:cNvSpPr>
            <a:spLocks noGrp="1"/>
          </p:cNvSpPr>
          <p:nvPr>
            <p:ph type="title"/>
          </p:nvPr>
        </p:nvSpPr>
        <p:spPr>
          <a:xfrm>
            <a:off x="8180983" y="639097"/>
            <a:ext cx="3352256" cy="3746634"/>
          </a:xfrm>
        </p:spPr>
        <p:txBody>
          <a:bodyPr vert="horz" lIns="91440" tIns="45720" rIns="91440" bIns="45720" rtlCol="0" anchor="b">
            <a:normAutofit/>
          </a:bodyPr>
          <a:lstStyle/>
          <a:p>
            <a:pPr algn="r"/>
            <a:r>
              <a:rPr lang="en-US" sz="4800"/>
              <a:t>Logical design</a:t>
            </a:r>
          </a:p>
        </p:txBody>
      </p:sp>
      <p:pic>
        <p:nvPicPr>
          <p:cNvPr id="4" name="Content Placeholder 3">
            <a:extLst>
              <a:ext uri="{FF2B5EF4-FFF2-40B4-BE49-F238E27FC236}">
                <a16:creationId xmlns:a16="http://schemas.microsoft.com/office/drawing/2014/main" id="{E23B9331-6267-49FF-8DE5-02EBE3043B09}"/>
              </a:ext>
            </a:extLst>
          </p:cNvPr>
          <p:cNvPicPr>
            <a:picLocks/>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383066" y="639097"/>
            <a:ext cx="8891563" cy="583427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4037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E2C372-61A0-400A-BE30-7E82A6E6942C}"/>
              </a:ext>
            </a:extLst>
          </p:cNvPr>
          <p:cNvSpPr>
            <a:spLocks noGrp="1"/>
          </p:cNvSpPr>
          <p:nvPr>
            <p:ph type="title"/>
          </p:nvPr>
        </p:nvSpPr>
        <p:spPr>
          <a:xfrm>
            <a:off x="642257" y="0"/>
            <a:ext cx="10131425" cy="740229"/>
          </a:xfrm>
        </p:spPr>
        <p:txBody>
          <a:bodyPr/>
          <a:lstStyle/>
          <a:p>
            <a:r>
              <a:rPr lang="en-US" dirty="0"/>
              <a:t>Experiment setup</a:t>
            </a:r>
            <a:endParaRPr lang="en-MY" dirty="0"/>
          </a:p>
        </p:txBody>
      </p:sp>
      <p:graphicFrame>
        <p:nvGraphicFramePr>
          <p:cNvPr id="9" name="Table 10">
            <a:extLst>
              <a:ext uri="{FF2B5EF4-FFF2-40B4-BE49-F238E27FC236}">
                <a16:creationId xmlns:a16="http://schemas.microsoft.com/office/drawing/2014/main" id="{598DB25E-67C4-4841-9A77-369FE0B6AC68}"/>
              </a:ext>
            </a:extLst>
          </p:cNvPr>
          <p:cNvGraphicFramePr>
            <a:graphicFrameLocks noGrp="1"/>
          </p:cNvGraphicFramePr>
          <p:nvPr>
            <p:extLst>
              <p:ext uri="{D42A27DB-BD31-4B8C-83A1-F6EECF244321}">
                <p14:modId xmlns:p14="http://schemas.microsoft.com/office/powerpoint/2010/main" val="906224095"/>
              </p:ext>
            </p:extLst>
          </p:nvPr>
        </p:nvGraphicFramePr>
        <p:xfrm>
          <a:off x="209452" y="719361"/>
          <a:ext cx="11773096" cy="6003277"/>
        </p:xfrm>
        <a:graphic>
          <a:graphicData uri="http://schemas.openxmlformats.org/drawingml/2006/table">
            <a:tbl>
              <a:tblPr firstRow="1" bandRow="1">
                <a:tableStyleId>{5C22544A-7EE6-4342-B048-85BDC9FD1C3A}</a:tableStyleId>
              </a:tblPr>
              <a:tblGrid>
                <a:gridCol w="2192998">
                  <a:extLst>
                    <a:ext uri="{9D8B030D-6E8A-4147-A177-3AD203B41FA5}">
                      <a16:colId xmlns:a16="http://schemas.microsoft.com/office/drawing/2014/main" val="1290431702"/>
                    </a:ext>
                  </a:extLst>
                </a:gridCol>
                <a:gridCol w="1786597">
                  <a:extLst>
                    <a:ext uri="{9D8B030D-6E8A-4147-A177-3AD203B41FA5}">
                      <a16:colId xmlns:a16="http://schemas.microsoft.com/office/drawing/2014/main" val="1920814633"/>
                    </a:ext>
                  </a:extLst>
                </a:gridCol>
                <a:gridCol w="7793501">
                  <a:extLst>
                    <a:ext uri="{9D8B030D-6E8A-4147-A177-3AD203B41FA5}">
                      <a16:colId xmlns:a16="http://schemas.microsoft.com/office/drawing/2014/main" val="3283685128"/>
                    </a:ext>
                  </a:extLst>
                </a:gridCol>
              </a:tblGrid>
              <a:tr h="402116">
                <a:tc>
                  <a:txBody>
                    <a:bodyPr/>
                    <a:lstStyle/>
                    <a:p>
                      <a:r>
                        <a:rPr lang="en-US" dirty="0"/>
                        <a:t>Attribute</a:t>
                      </a:r>
                      <a:endParaRPr lang="en-MY" dirty="0"/>
                    </a:p>
                  </a:txBody>
                  <a:tcPr/>
                </a:tc>
                <a:tc>
                  <a:txBody>
                    <a:bodyPr/>
                    <a:lstStyle/>
                    <a:p>
                      <a:r>
                        <a:rPr lang="en-US" dirty="0"/>
                        <a:t>Result</a:t>
                      </a:r>
                      <a:endParaRPr lang="en-MY" dirty="0"/>
                    </a:p>
                  </a:txBody>
                  <a:tcPr/>
                </a:tc>
                <a:tc>
                  <a:txBody>
                    <a:bodyPr/>
                    <a:lstStyle/>
                    <a:p>
                      <a:endParaRPr lang="en-MY"/>
                    </a:p>
                  </a:txBody>
                  <a:tcPr/>
                </a:tc>
                <a:extLst>
                  <a:ext uri="{0D108BD9-81ED-4DB2-BD59-A6C34878D82A}">
                    <a16:rowId xmlns:a16="http://schemas.microsoft.com/office/drawing/2014/main" val="1099800199"/>
                  </a:ext>
                </a:extLst>
              </a:tr>
              <a:tr h="2709750">
                <a:tc>
                  <a:txBody>
                    <a:bodyPr/>
                    <a:lstStyle/>
                    <a:p>
                      <a:r>
                        <a:rPr lang="en-US" dirty="0"/>
                        <a:t>The weightage are set same with other criteria</a:t>
                      </a:r>
                      <a:endParaRPr lang="en-MY" dirty="0"/>
                    </a:p>
                  </a:txBody>
                  <a:tcPr/>
                </a:tc>
                <a:tc>
                  <a:txBody>
                    <a:bodyPr/>
                    <a:lstStyle/>
                    <a:p>
                      <a:r>
                        <a:rPr lang="en-US" dirty="0"/>
                        <a:t> Berdikari have low value of closeness coefficient  than Penyertaan. Berdikari in 4</a:t>
                      </a:r>
                      <a:r>
                        <a:rPr lang="en-US" baseline="30000" dirty="0"/>
                        <a:t>th</a:t>
                      </a:r>
                      <a:r>
                        <a:rPr lang="en-US" dirty="0"/>
                        <a:t> while Pergantugan 2nd. </a:t>
                      </a:r>
                    </a:p>
                    <a:p>
                      <a:endParaRPr lang="en-MY" dirty="0"/>
                    </a:p>
                  </a:txBody>
                  <a:tcPr/>
                </a:tc>
                <a:tc>
                  <a:txBody>
                    <a:bodyPr/>
                    <a:lstStyle/>
                    <a:p>
                      <a:endParaRPr lang="en-MY" dirty="0"/>
                    </a:p>
                  </a:txBody>
                  <a:tcPr/>
                </a:tc>
                <a:extLst>
                  <a:ext uri="{0D108BD9-81ED-4DB2-BD59-A6C34878D82A}">
                    <a16:rowId xmlns:a16="http://schemas.microsoft.com/office/drawing/2014/main" val="2825735254"/>
                  </a:ext>
                </a:extLst>
              </a:tr>
              <a:tr h="2766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weightage are set different for Berdikari and Pergantugan question.</a:t>
                      </a:r>
                      <a:endParaRPr lang="en-MY" dirty="0"/>
                    </a:p>
                    <a:p>
                      <a:endParaRPr lang="en-MY" dirty="0"/>
                    </a:p>
                  </a:txBody>
                  <a:tcPr/>
                </a:tc>
                <a:tc>
                  <a:txBody>
                    <a:bodyPr/>
                    <a:lstStyle/>
                    <a:p>
                      <a:r>
                        <a:rPr lang="en-US" dirty="0"/>
                        <a:t>Berdikari have high value of closeness coefficient  than Kolaboratif. Berdikari in 1st while Pergantugan 2nd.  </a:t>
                      </a:r>
                      <a:endParaRPr lang="en-MY" dirty="0"/>
                    </a:p>
                  </a:txBody>
                  <a:tcPr/>
                </a:tc>
                <a:tc>
                  <a:txBody>
                    <a:bodyPr/>
                    <a:lstStyle/>
                    <a:p>
                      <a:endParaRPr lang="en-MY" dirty="0"/>
                    </a:p>
                  </a:txBody>
                  <a:tcPr/>
                </a:tc>
                <a:extLst>
                  <a:ext uri="{0D108BD9-81ED-4DB2-BD59-A6C34878D82A}">
                    <a16:rowId xmlns:a16="http://schemas.microsoft.com/office/drawing/2014/main" val="2975605437"/>
                  </a:ext>
                </a:extLst>
              </a:tr>
            </a:tbl>
          </a:graphicData>
        </a:graphic>
      </p:graphicFrame>
      <p:pic>
        <p:nvPicPr>
          <p:cNvPr id="3" name="Picture 2">
            <a:extLst>
              <a:ext uri="{FF2B5EF4-FFF2-40B4-BE49-F238E27FC236}">
                <a16:creationId xmlns:a16="http://schemas.microsoft.com/office/drawing/2014/main" id="{AC2B9E97-D165-4327-81D1-9EECAB381A1A}"/>
              </a:ext>
            </a:extLst>
          </p:cNvPr>
          <p:cNvPicPr>
            <a:picLocks noChangeAspect="1"/>
          </p:cNvPicPr>
          <p:nvPr/>
        </p:nvPicPr>
        <p:blipFill rotWithShape="1">
          <a:blip r:embed="rId2"/>
          <a:srcRect r="29869" b="49292"/>
          <a:stretch/>
        </p:blipFill>
        <p:spPr>
          <a:xfrm>
            <a:off x="7195205" y="1820147"/>
            <a:ext cx="4326236" cy="1636548"/>
          </a:xfrm>
          <a:prstGeom prst="rect">
            <a:avLst/>
          </a:prstGeom>
        </p:spPr>
      </p:pic>
      <p:pic>
        <p:nvPicPr>
          <p:cNvPr id="7" name="Picture 6">
            <a:extLst>
              <a:ext uri="{FF2B5EF4-FFF2-40B4-BE49-F238E27FC236}">
                <a16:creationId xmlns:a16="http://schemas.microsoft.com/office/drawing/2014/main" id="{95548AB7-6E8D-4311-9887-73BF5456D3C9}"/>
              </a:ext>
            </a:extLst>
          </p:cNvPr>
          <p:cNvPicPr>
            <a:picLocks noChangeAspect="1"/>
          </p:cNvPicPr>
          <p:nvPr/>
        </p:nvPicPr>
        <p:blipFill>
          <a:blip r:embed="rId3"/>
          <a:srcRect/>
          <a:stretch/>
        </p:blipFill>
        <p:spPr>
          <a:xfrm>
            <a:off x="4249996" y="1184012"/>
            <a:ext cx="2166424" cy="2541793"/>
          </a:xfrm>
          <a:prstGeom prst="rect">
            <a:avLst/>
          </a:prstGeom>
        </p:spPr>
      </p:pic>
      <p:sp>
        <p:nvSpPr>
          <p:cNvPr id="11" name="Rectangle 10">
            <a:extLst>
              <a:ext uri="{FF2B5EF4-FFF2-40B4-BE49-F238E27FC236}">
                <a16:creationId xmlns:a16="http://schemas.microsoft.com/office/drawing/2014/main" id="{A4844672-1A38-4A11-8F17-0ADD44F66136}"/>
              </a:ext>
            </a:extLst>
          </p:cNvPr>
          <p:cNvSpPr/>
          <p:nvPr/>
        </p:nvSpPr>
        <p:spPr>
          <a:xfrm>
            <a:off x="4958066" y="2535823"/>
            <a:ext cx="1000372" cy="29178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13" name="Rectangle 12">
            <a:extLst>
              <a:ext uri="{FF2B5EF4-FFF2-40B4-BE49-F238E27FC236}">
                <a16:creationId xmlns:a16="http://schemas.microsoft.com/office/drawing/2014/main" id="{BE94EB78-2FE8-43EA-9B9F-73AAB7E32193}"/>
              </a:ext>
            </a:extLst>
          </p:cNvPr>
          <p:cNvSpPr/>
          <p:nvPr/>
        </p:nvSpPr>
        <p:spPr>
          <a:xfrm>
            <a:off x="7246418" y="2154979"/>
            <a:ext cx="1897581" cy="19432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14" name="Rectangle 13">
            <a:extLst>
              <a:ext uri="{FF2B5EF4-FFF2-40B4-BE49-F238E27FC236}">
                <a16:creationId xmlns:a16="http://schemas.microsoft.com/office/drawing/2014/main" id="{99A631EA-29B5-4754-AC33-E4005166BD66}"/>
              </a:ext>
            </a:extLst>
          </p:cNvPr>
          <p:cNvSpPr/>
          <p:nvPr/>
        </p:nvSpPr>
        <p:spPr>
          <a:xfrm>
            <a:off x="7301902" y="2758503"/>
            <a:ext cx="1897581" cy="19432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pic>
        <p:nvPicPr>
          <p:cNvPr id="16" name="Picture 15">
            <a:extLst>
              <a:ext uri="{FF2B5EF4-FFF2-40B4-BE49-F238E27FC236}">
                <a16:creationId xmlns:a16="http://schemas.microsoft.com/office/drawing/2014/main" id="{BD8F410D-424D-4FD8-B2B8-36672F0B81BE}"/>
              </a:ext>
            </a:extLst>
          </p:cNvPr>
          <p:cNvPicPr>
            <a:picLocks noChangeAspect="1"/>
          </p:cNvPicPr>
          <p:nvPr/>
        </p:nvPicPr>
        <p:blipFill>
          <a:blip r:embed="rId4"/>
          <a:srcRect/>
          <a:stretch/>
        </p:blipFill>
        <p:spPr>
          <a:xfrm>
            <a:off x="4249996" y="4046009"/>
            <a:ext cx="2166424" cy="2283002"/>
          </a:xfrm>
          <a:prstGeom prst="rect">
            <a:avLst/>
          </a:prstGeom>
        </p:spPr>
      </p:pic>
      <p:pic>
        <p:nvPicPr>
          <p:cNvPr id="18" name="Picture 17">
            <a:extLst>
              <a:ext uri="{FF2B5EF4-FFF2-40B4-BE49-F238E27FC236}">
                <a16:creationId xmlns:a16="http://schemas.microsoft.com/office/drawing/2014/main" id="{A5E2319C-4B05-4B7F-9D22-440B9DBB901A}"/>
              </a:ext>
            </a:extLst>
          </p:cNvPr>
          <p:cNvPicPr>
            <a:picLocks noChangeAspect="1"/>
          </p:cNvPicPr>
          <p:nvPr/>
        </p:nvPicPr>
        <p:blipFill rotWithShape="1">
          <a:blip r:embed="rId5"/>
          <a:srcRect r="29837" b="49299"/>
          <a:stretch/>
        </p:blipFill>
        <p:spPr>
          <a:xfrm>
            <a:off x="7195205" y="4237511"/>
            <a:ext cx="4532343" cy="1735612"/>
          </a:xfrm>
          <a:prstGeom prst="rect">
            <a:avLst/>
          </a:prstGeom>
        </p:spPr>
      </p:pic>
      <p:sp>
        <p:nvSpPr>
          <p:cNvPr id="19" name="Rectangle 18">
            <a:extLst>
              <a:ext uri="{FF2B5EF4-FFF2-40B4-BE49-F238E27FC236}">
                <a16:creationId xmlns:a16="http://schemas.microsoft.com/office/drawing/2014/main" id="{39BF45D6-7363-48A4-82B7-5B2C543537D8}"/>
              </a:ext>
            </a:extLst>
          </p:cNvPr>
          <p:cNvSpPr/>
          <p:nvPr/>
        </p:nvSpPr>
        <p:spPr>
          <a:xfrm>
            <a:off x="4958066" y="4156833"/>
            <a:ext cx="1000372" cy="23755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20" name="Rectangle 19">
            <a:extLst>
              <a:ext uri="{FF2B5EF4-FFF2-40B4-BE49-F238E27FC236}">
                <a16:creationId xmlns:a16="http://schemas.microsoft.com/office/drawing/2014/main" id="{980B7889-87C3-4F04-A48A-99B14663C196}"/>
              </a:ext>
            </a:extLst>
          </p:cNvPr>
          <p:cNvSpPr/>
          <p:nvPr/>
        </p:nvSpPr>
        <p:spPr>
          <a:xfrm>
            <a:off x="7301902" y="4553817"/>
            <a:ext cx="1897581" cy="19432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21" name="Rectangle 20">
            <a:extLst>
              <a:ext uri="{FF2B5EF4-FFF2-40B4-BE49-F238E27FC236}">
                <a16:creationId xmlns:a16="http://schemas.microsoft.com/office/drawing/2014/main" id="{1590992C-48A4-4A89-B8A6-21CC8723D78F}"/>
              </a:ext>
            </a:extLst>
          </p:cNvPr>
          <p:cNvSpPr/>
          <p:nvPr/>
        </p:nvSpPr>
        <p:spPr>
          <a:xfrm>
            <a:off x="7301902" y="5187510"/>
            <a:ext cx="2095316" cy="27999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15" name="Rectangle 14">
            <a:extLst>
              <a:ext uri="{FF2B5EF4-FFF2-40B4-BE49-F238E27FC236}">
                <a16:creationId xmlns:a16="http://schemas.microsoft.com/office/drawing/2014/main" id="{62979D73-D7A8-43C1-8347-F24A7095C865}"/>
              </a:ext>
            </a:extLst>
          </p:cNvPr>
          <p:cNvSpPr/>
          <p:nvPr/>
        </p:nvSpPr>
        <p:spPr>
          <a:xfrm>
            <a:off x="4958066" y="1733816"/>
            <a:ext cx="1137934" cy="291783"/>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17" name="Rectangle 16">
            <a:extLst>
              <a:ext uri="{FF2B5EF4-FFF2-40B4-BE49-F238E27FC236}">
                <a16:creationId xmlns:a16="http://schemas.microsoft.com/office/drawing/2014/main" id="{4319AC8B-00DF-4B0A-83B9-31A6B5B8E59E}"/>
              </a:ext>
            </a:extLst>
          </p:cNvPr>
          <p:cNvSpPr/>
          <p:nvPr/>
        </p:nvSpPr>
        <p:spPr>
          <a:xfrm>
            <a:off x="4958066" y="4553817"/>
            <a:ext cx="1000372" cy="19432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183077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5BA8-6976-4E90-B165-0FC6BF561754}"/>
              </a:ext>
            </a:extLst>
          </p:cNvPr>
          <p:cNvSpPr>
            <a:spLocks noGrp="1"/>
          </p:cNvSpPr>
          <p:nvPr>
            <p:ph type="title"/>
          </p:nvPr>
        </p:nvSpPr>
        <p:spPr>
          <a:xfrm>
            <a:off x="193432" y="192554"/>
            <a:ext cx="10131425" cy="867508"/>
          </a:xfrm>
        </p:spPr>
        <p:txBody>
          <a:bodyPr/>
          <a:lstStyle/>
          <a:p>
            <a:r>
              <a:rPr lang="en-US" dirty="0"/>
              <a:t>Result &amp; analysis</a:t>
            </a:r>
            <a:endParaRPr lang="en-MY" dirty="0"/>
          </a:p>
        </p:txBody>
      </p:sp>
      <p:graphicFrame>
        <p:nvGraphicFramePr>
          <p:cNvPr id="6" name="Table 5">
            <a:extLst>
              <a:ext uri="{FF2B5EF4-FFF2-40B4-BE49-F238E27FC236}">
                <a16:creationId xmlns:a16="http://schemas.microsoft.com/office/drawing/2014/main" id="{D73F584E-2BE6-4D90-BB34-D21BFDA622CF}"/>
              </a:ext>
            </a:extLst>
          </p:cNvPr>
          <p:cNvGraphicFramePr>
            <a:graphicFrameLocks noGrp="1"/>
          </p:cNvGraphicFramePr>
          <p:nvPr>
            <p:extLst>
              <p:ext uri="{D42A27DB-BD31-4B8C-83A1-F6EECF244321}">
                <p14:modId xmlns:p14="http://schemas.microsoft.com/office/powerpoint/2010/main" val="3083103361"/>
              </p:ext>
            </p:extLst>
          </p:nvPr>
        </p:nvGraphicFramePr>
        <p:xfrm>
          <a:off x="351692" y="1050979"/>
          <a:ext cx="8159262" cy="3867295"/>
        </p:xfrm>
        <a:graphic>
          <a:graphicData uri="http://schemas.openxmlformats.org/drawingml/2006/table">
            <a:tbl>
              <a:tblPr firstRow="1" firstCol="1" bandRow="1">
                <a:tableStyleId>{5C22544A-7EE6-4342-B048-85BDC9FD1C3A}</a:tableStyleId>
              </a:tblPr>
              <a:tblGrid>
                <a:gridCol w="1406770">
                  <a:extLst>
                    <a:ext uri="{9D8B030D-6E8A-4147-A177-3AD203B41FA5}">
                      <a16:colId xmlns:a16="http://schemas.microsoft.com/office/drawing/2014/main" val="2887927693"/>
                    </a:ext>
                  </a:extLst>
                </a:gridCol>
                <a:gridCol w="2308716">
                  <a:extLst>
                    <a:ext uri="{9D8B030D-6E8A-4147-A177-3AD203B41FA5}">
                      <a16:colId xmlns:a16="http://schemas.microsoft.com/office/drawing/2014/main" val="4292687035"/>
                    </a:ext>
                  </a:extLst>
                </a:gridCol>
                <a:gridCol w="1762836">
                  <a:extLst>
                    <a:ext uri="{9D8B030D-6E8A-4147-A177-3AD203B41FA5}">
                      <a16:colId xmlns:a16="http://schemas.microsoft.com/office/drawing/2014/main" val="3041768080"/>
                    </a:ext>
                  </a:extLst>
                </a:gridCol>
                <a:gridCol w="1105359">
                  <a:extLst>
                    <a:ext uri="{9D8B030D-6E8A-4147-A177-3AD203B41FA5}">
                      <a16:colId xmlns:a16="http://schemas.microsoft.com/office/drawing/2014/main" val="841300224"/>
                    </a:ext>
                  </a:extLst>
                </a:gridCol>
                <a:gridCol w="1575581">
                  <a:extLst>
                    <a:ext uri="{9D8B030D-6E8A-4147-A177-3AD203B41FA5}">
                      <a16:colId xmlns:a16="http://schemas.microsoft.com/office/drawing/2014/main" val="1213757181"/>
                    </a:ext>
                  </a:extLst>
                </a:gridCol>
              </a:tblGrid>
              <a:tr h="648841">
                <a:tc>
                  <a:txBody>
                    <a:bodyPr/>
                    <a:lstStyle/>
                    <a:p>
                      <a:pPr>
                        <a:lnSpc>
                          <a:spcPct val="150000"/>
                        </a:lnSpc>
                        <a:spcAft>
                          <a:spcPts val="0"/>
                        </a:spcAft>
                      </a:pPr>
                      <a:r>
                        <a:rPr lang="en-MY" sz="1400" dirty="0">
                          <a:effectLst/>
                        </a:rPr>
                        <a:t>Student</a:t>
                      </a:r>
                      <a:endParaRPr lang="en-MY" sz="1400" dirty="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dirty="0">
                          <a:effectLst/>
                        </a:rPr>
                        <a:t>Learning Style</a:t>
                      </a:r>
                      <a:endParaRPr lang="en-MY" sz="1400" dirty="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Mean (Original Calculation)</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Range</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dirty="0">
                          <a:effectLst/>
                        </a:rPr>
                        <a:t>Using Fuzzy TOPSIS Algorithm ranking</a:t>
                      </a:r>
                      <a:endParaRPr lang="en-MY" sz="1400" dirty="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extLst>
                  <a:ext uri="{0D108BD9-81ED-4DB2-BD59-A6C34878D82A}">
                    <a16:rowId xmlns:a16="http://schemas.microsoft.com/office/drawing/2014/main" val="3967876751"/>
                  </a:ext>
                </a:extLst>
              </a:tr>
              <a:tr h="536409">
                <a:tc rowSpan="6">
                  <a:txBody>
                    <a:bodyPr/>
                    <a:lstStyle/>
                    <a:p>
                      <a:pPr>
                        <a:lnSpc>
                          <a:spcPct val="150000"/>
                        </a:lnSpc>
                        <a:spcAft>
                          <a:spcPts val="0"/>
                        </a:spcAft>
                      </a:pPr>
                      <a:r>
                        <a:rPr lang="en-MY" sz="1400">
                          <a:effectLst/>
                        </a:rPr>
                        <a:t>Nur Syamira Bt Aizuddin</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Berdikari (Independent)</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3.29</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Moderate</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3</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extLst>
                  <a:ext uri="{0D108BD9-81ED-4DB2-BD59-A6C34878D82A}">
                    <a16:rowId xmlns:a16="http://schemas.microsoft.com/office/drawing/2014/main" val="4081847518"/>
                  </a:ext>
                </a:extLst>
              </a:tr>
              <a:tr h="536409">
                <a:tc vMerge="1">
                  <a:txBody>
                    <a:bodyPr/>
                    <a:lstStyle/>
                    <a:p>
                      <a:endParaRPr lang="en-MY"/>
                    </a:p>
                  </a:txBody>
                  <a:tcPr/>
                </a:tc>
                <a:tc>
                  <a:txBody>
                    <a:bodyPr/>
                    <a:lstStyle/>
                    <a:p>
                      <a:pPr>
                        <a:lnSpc>
                          <a:spcPct val="150000"/>
                        </a:lnSpc>
                        <a:spcAft>
                          <a:spcPts val="0"/>
                        </a:spcAft>
                      </a:pPr>
                      <a:r>
                        <a:rPr lang="en-MY" sz="1400">
                          <a:effectLst/>
                        </a:rPr>
                        <a:t>Penghindaran (Avoidant)</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2.86</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Moderate</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6</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extLst>
                  <a:ext uri="{0D108BD9-81ED-4DB2-BD59-A6C34878D82A}">
                    <a16:rowId xmlns:a16="http://schemas.microsoft.com/office/drawing/2014/main" val="2140751712"/>
                  </a:ext>
                </a:extLst>
              </a:tr>
              <a:tr h="536409">
                <a:tc vMerge="1">
                  <a:txBody>
                    <a:bodyPr/>
                    <a:lstStyle/>
                    <a:p>
                      <a:endParaRPr lang="en-MY"/>
                    </a:p>
                  </a:txBody>
                  <a:tcPr/>
                </a:tc>
                <a:tc>
                  <a:txBody>
                    <a:bodyPr/>
                    <a:lstStyle/>
                    <a:p>
                      <a:pPr>
                        <a:lnSpc>
                          <a:spcPct val="150000"/>
                        </a:lnSpc>
                        <a:spcAft>
                          <a:spcPts val="0"/>
                        </a:spcAft>
                      </a:pPr>
                      <a:r>
                        <a:rPr lang="en-MY" sz="1400">
                          <a:effectLst/>
                        </a:rPr>
                        <a:t>Kolaboratif (Collaborative)</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4.00</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High</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1</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extLst>
                  <a:ext uri="{0D108BD9-81ED-4DB2-BD59-A6C34878D82A}">
                    <a16:rowId xmlns:a16="http://schemas.microsoft.com/office/drawing/2014/main" val="664704896"/>
                  </a:ext>
                </a:extLst>
              </a:tr>
              <a:tr h="536409">
                <a:tc vMerge="1">
                  <a:txBody>
                    <a:bodyPr/>
                    <a:lstStyle/>
                    <a:p>
                      <a:endParaRPr lang="en-MY"/>
                    </a:p>
                  </a:txBody>
                  <a:tcPr/>
                </a:tc>
                <a:tc>
                  <a:txBody>
                    <a:bodyPr/>
                    <a:lstStyle/>
                    <a:p>
                      <a:pPr>
                        <a:lnSpc>
                          <a:spcPct val="150000"/>
                        </a:lnSpc>
                        <a:spcAft>
                          <a:spcPts val="0"/>
                        </a:spcAft>
                      </a:pPr>
                      <a:r>
                        <a:rPr lang="en-MY" sz="1400">
                          <a:effectLst/>
                        </a:rPr>
                        <a:t>Pergantugan (Dependent)</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3.71</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Moderate</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2</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extLst>
                  <a:ext uri="{0D108BD9-81ED-4DB2-BD59-A6C34878D82A}">
                    <a16:rowId xmlns:a16="http://schemas.microsoft.com/office/drawing/2014/main" val="4155299139"/>
                  </a:ext>
                </a:extLst>
              </a:tr>
              <a:tr h="536409">
                <a:tc vMerge="1">
                  <a:txBody>
                    <a:bodyPr/>
                    <a:lstStyle/>
                    <a:p>
                      <a:endParaRPr lang="en-MY"/>
                    </a:p>
                  </a:txBody>
                  <a:tcPr/>
                </a:tc>
                <a:tc>
                  <a:txBody>
                    <a:bodyPr/>
                    <a:lstStyle/>
                    <a:p>
                      <a:pPr>
                        <a:lnSpc>
                          <a:spcPct val="150000"/>
                        </a:lnSpc>
                        <a:spcAft>
                          <a:spcPts val="0"/>
                        </a:spcAft>
                      </a:pPr>
                      <a:r>
                        <a:rPr lang="en-MY" sz="1400">
                          <a:effectLst/>
                        </a:rPr>
                        <a:t>Persaingan (Competitive)</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3.26</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High</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5</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extLst>
                  <a:ext uri="{0D108BD9-81ED-4DB2-BD59-A6C34878D82A}">
                    <a16:rowId xmlns:a16="http://schemas.microsoft.com/office/drawing/2014/main" val="1038729387"/>
                  </a:ext>
                </a:extLst>
              </a:tr>
              <a:tr h="536409">
                <a:tc vMerge="1">
                  <a:txBody>
                    <a:bodyPr/>
                    <a:lstStyle/>
                    <a:p>
                      <a:endParaRPr lang="en-MY"/>
                    </a:p>
                  </a:txBody>
                  <a:tcPr/>
                </a:tc>
                <a:tc>
                  <a:txBody>
                    <a:bodyPr/>
                    <a:lstStyle/>
                    <a:p>
                      <a:pPr>
                        <a:lnSpc>
                          <a:spcPct val="150000"/>
                        </a:lnSpc>
                        <a:spcAft>
                          <a:spcPts val="0"/>
                        </a:spcAft>
                      </a:pPr>
                      <a:r>
                        <a:rPr lang="en-MY" sz="1400">
                          <a:effectLst/>
                        </a:rPr>
                        <a:t>Penyertaan (Participative)</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3.57</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a:effectLst/>
                        </a:rPr>
                        <a:t>Moderate</a:t>
                      </a:r>
                      <a:endParaRPr lang="en-MY" sz="140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tc>
                  <a:txBody>
                    <a:bodyPr/>
                    <a:lstStyle/>
                    <a:p>
                      <a:pPr>
                        <a:lnSpc>
                          <a:spcPct val="150000"/>
                        </a:lnSpc>
                        <a:spcAft>
                          <a:spcPts val="0"/>
                        </a:spcAft>
                      </a:pPr>
                      <a:r>
                        <a:rPr lang="en-MY" sz="1400" dirty="0">
                          <a:effectLst/>
                        </a:rPr>
                        <a:t>4</a:t>
                      </a:r>
                      <a:endParaRPr lang="en-MY" sz="1400" dirty="0">
                        <a:effectLst/>
                        <a:latin typeface="Calibri" panose="020F0502020204030204" pitchFamily="34" charset="0"/>
                        <a:ea typeface="DengXian" panose="02010600030101010101" pitchFamily="2" charset="-122"/>
                        <a:cs typeface="Arial" panose="020B0604020202020204" pitchFamily="34" charset="0"/>
                      </a:endParaRPr>
                    </a:p>
                  </a:txBody>
                  <a:tcPr marL="37404" marR="37404" marT="0" marB="0"/>
                </a:tc>
                <a:extLst>
                  <a:ext uri="{0D108BD9-81ED-4DB2-BD59-A6C34878D82A}">
                    <a16:rowId xmlns:a16="http://schemas.microsoft.com/office/drawing/2014/main" val="3562518586"/>
                  </a:ext>
                </a:extLst>
              </a:tr>
            </a:tbl>
          </a:graphicData>
        </a:graphic>
      </p:graphicFrame>
      <p:sp>
        <p:nvSpPr>
          <p:cNvPr id="7" name="TextBox 6">
            <a:extLst>
              <a:ext uri="{FF2B5EF4-FFF2-40B4-BE49-F238E27FC236}">
                <a16:creationId xmlns:a16="http://schemas.microsoft.com/office/drawing/2014/main" id="{30EA2BFE-26B6-416C-800E-88E37D080964}"/>
              </a:ext>
            </a:extLst>
          </p:cNvPr>
          <p:cNvSpPr txBox="1"/>
          <p:nvPr/>
        </p:nvSpPr>
        <p:spPr>
          <a:xfrm>
            <a:off x="351692" y="5022166"/>
            <a:ext cx="10269415"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Expert’s View: IRNI YUNITA BT MAT ALI (Counselor of  SMK Bukit Diman)</a:t>
            </a:r>
          </a:p>
          <a:p>
            <a:r>
              <a:rPr lang="en-US" dirty="0"/>
              <a:t>It is easier to identify student learning style in ranking. For the original method, it will make student confuse if the result of learning style is similar. </a:t>
            </a:r>
          </a:p>
          <a:p>
            <a:pPr marL="285750" indent="-285750">
              <a:buFont typeface="Arial" panose="020B0604020202020204" pitchFamily="34" charset="0"/>
              <a:buChar char="•"/>
            </a:pPr>
            <a:r>
              <a:rPr lang="en-US" dirty="0"/>
              <a:t>Each learning style depends on the context or specific learning task. Learning styles were not more or less likely to perform better than others significantly (Head, Students, Styles, Improve, &amp; </a:t>
            </a:r>
            <a:r>
              <a:rPr lang="en-US" dirty="0" err="1"/>
              <a:t>Pattamathammalul</a:t>
            </a:r>
            <a:r>
              <a:rPr lang="en-US" dirty="0"/>
              <a:t>, 2017). </a:t>
            </a:r>
          </a:p>
          <a:p>
            <a:endParaRPr lang="en-MY" dirty="0"/>
          </a:p>
        </p:txBody>
      </p:sp>
      <p:sp>
        <p:nvSpPr>
          <p:cNvPr id="8" name="TextBox 7">
            <a:extLst>
              <a:ext uri="{FF2B5EF4-FFF2-40B4-BE49-F238E27FC236}">
                <a16:creationId xmlns:a16="http://schemas.microsoft.com/office/drawing/2014/main" id="{736EF37C-5E88-4A47-8B69-E8FEDCCBC4CB}"/>
              </a:ext>
            </a:extLst>
          </p:cNvPr>
          <p:cNvSpPr txBox="1"/>
          <p:nvPr/>
        </p:nvSpPr>
        <p:spPr>
          <a:xfrm>
            <a:off x="8669214" y="1060062"/>
            <a:ext cx="3329354" cy="2585323"/>
          </a:xfrm>
          <a:prstGeom prst="rect">
            <a:avLst/>
          </a:prstGeom>
          <a:noFill/>
        </p:spPr>
        <p:txBody>
          <a:bodyPr wrap="square" rtlCol="0">
            <a:spAutoFit/>
          </a:bodyPr>
          <a:lstStyle/>
          <a:p>
            <a:r>
              <a:rPr lang="en-MY" sz="1800" dirty="0">
                <a:effectLst/>
                <a:latin typeface="Times New Roman" panose="02020603050405020304" pitchFamily="18" charset="0"/>
                <a:ea typeface="DengXian" panose="02010600030101010101" pitchFamily="2" charset="-122"/>
              </a:rPr>
              <a:t>For the first ranking in system have high range in original calculation is same as the first rank in the system. This showed that both methods have similarity with the best learning style. This result is valid because of the balance in learning style score in original calculation. </a:t>
            </a:r>
            <a:endParaRPr lang="en-MY" dirty="0"/>
          </a:p>
        </p:txBody>
      </p:sp>
    </p:spTree>
    <p:extLst>
      <p:ext uri="{BB962C8B-B14F-4D97-AF65-F5344CB8AC3E}">
        <p14:creationId xmlns:p14="http://schemas.microsoft.com/office/powerpoint/2010/main" val="91707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AF322ED-89FA-448C-8AF8-34B17E49D983}"/>
              </a:ext>
            </a:extLst>
          </p:cNvPr>
          <p:cNvSpPr>
            <a:spLocks noGrp="1"/>
          </p:cNvSpPr>
          <p:nvPr>
            <p:ph type="title"/>
          </p:nvPr>
        </p:nvSpPr>
        <p:spPr>
          <a:xfrm>
            <a:off x="825909" y="808055"/>
            <a:ext cx="3979205" cy="1453363"/>
          </a:xfrm>
        </p:spPr>
        <p:txBody>
          <a:bodyPr vert="horz" lIns="91440" tIns="45720" rIns="91440" bIns="45720" rtlCol="0" anchor="ctr">
            <a:normAutofit/>
          </a:bodyPr>
          <a:lstStyle/>
          <a:p>
            <a:pPr>
              <a:lnSpc>
                <a:spcPct val="90000"/>
              </a:lnSpc>
            </a:pPr>
            <a:r>
              <a:rPr lang="en-US" sz="3300"/>
              <a:t>Testing &amp; evaluation : experts</a:t>
            </a:r>
          </a:p>
        </p:txBody>
      </p:sp>
      <p:sp>
        <p:nvSpPr>
          <p:cNvPr id="5" name="TextBox 4">
            <a:extLst>
              <a:ext uri="{FF2B5EF4-FFF2-40B4-BE49-F238E27FC236}">
                <a16:creationId xmlns:a16="http://schemas.microsoft.com/office/drawing/2014/main" id="{17FD0028-23DB-4D30-9318-2837C4599737}"/>
              </a:ext>
            </a:extLst>
          </p:cNvPr>
          <p:cNvSpPr txBox="1"/>
          <p:nvPr/>
        </p:nvSpPr>
        <p:spPr>
          <a:xfrm>
            <a:off x="802178" y="2261420"/>
            <a:ext cx="4002936" cy="3637935"/>
          </a:xfrm>
          <a:prstGeom prst="rect">
            <a:avLst/>
          </a:prstGeom>
        </p:spPr>
        <p:txBody>
          <a:bodyPr vert="horz" lIns="91440" tIns="45720" rIns="91440" bIns="45720" rtlCol="0" anchor="ctr">
            <a:normAutofit/>
          </a:bodyPr>
          <a:lstStyle/>
          <a:p>
            <a:pPr>
              <a:spcAft>
                <a:spcPts val="1000"/>
              </a:spcAft>
              <a:buClr>
                <a:schemeClr val="tx1"/>
              </a:buClr>
              <a:buSzPct val="100000"/>
            </a:pPr>
            <a:r>
              <a:rPr lang="en-US" dirty="0"/>
              <a:t>The student able put the input and the student can understand the instruction. The student will need the explanation and guidance for the button displayed. The student can understand the ranking result of learning style and they also maybe can answer the question in short time or in long time, it depend on their mood. The interface is good for secondary school. This system is ease to used. It depend on student interested to like to use the system.</a:t>
            </a:r>
          </a:p>
        </p:txBody>
      </p:sp>
      <p:pic>
        <p:nvPicPr>
          <p:cNvPr id="4" name="Picture 3">
            <a:extLst>
              <a:ext uri="{FF2B5EF4-FFF2-40B4-BE49-F238E27FC236}">
                <a16:creationId xmlns:a16="http://schemas.microsoft.com/office/drawing/2014/main" id="{BEB5A01F-C05C-4E8E-BC32-27E38536D9E8}"/>
              </a:ext>
            </a:extLst>
          </p:cNvPr>
          <p:cNvPicPr>
            <a:picLocks noChangeAspect="1"/>
          </p:cNvPicPr>
          <p:nvPr/>
        </p:nvPicPr>
        <p:blipFill>
          <a:blip r:embed="rId4"/>
          <a:stretch>
            <a:fillRect/>
          </a:stretch>
        </p:blipFill>
        <p:spPr>
          <a:xfrm>
            <a:off x="6404809" y="796413"/>
            <a:ext cx="3865479"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62211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88F074B-5215-42FF-907E-E820DD885880}"/>
              </a:ext>
            </a:extLst>
          </p:cNvPr>
          <p:cNvSpPr>
            <a:spLocks noGrp="1"/>
          </p:cNvSpPr>
          <p:nvPr>
            <p:ph type="title"/>
          </p:nvPr>
        </p:nvSpPr>
        <p:spPr>
          <a:xfrm>
            <a:off x="825909" y="808055"/>
            <a:ext cx="3979205" cy="1453363"/>
          </a:xfrm>
        </p:spPr>
        <p:txBody>
          <a:bodyPr vert="horz" lIns="91440" tIns="45720" rIns="91440" bIns="45720" rtlCol="0" anchor="ctr">
            <a:normAutofit/>
          </a:bodyPr>
          <a:lstStyle/>
          <a:p>
            <a:r>
              <a:rPr lang="en-US" dirty="0"/>
              <a:t>Testing &amp; evaluation</a:t>
            </a:r>
          </a:p>
        </p:txBody>
      </p:sp>
      <p:sp>
        <p:nvSpPr>
          <p:cNvPr id="7" name="TextBox 6">
            <a:extLst>
              <a:ext uri="{FF2B5EF4-FFF2-40B4-BE49-F238E27FC236}">
                <a16:creationId xmlns:a16="http://schemas.microsoft.com/office/drawing/2014/main" id="{5AA1CB39-BE5E-4D4B-BC83-53F611C03659}"/>
              </a:ext>
            </a:extLst>
          </p:cNvPr>
          <p:cNvSpPr txBox="1"/>
          <p:nvPr/>
        </p:nvSpPr>
        <p:spPr>
          <a:xfrm>
            <a:off x="802178" y="2261420"/>
            <a:ext cx="4002936" cy="3637935"/>
          </a:xfrm>
          <a:prstGeom prst="rect">
            <a:avLst/>
          </a:prstGeom>
        </p:spPr>
        <p:txBody>
          <a:bodyPr vert="horz" lIns="91440" tIns="45720" rIns="91440" bIns="45720" rtlCol="0" anchor="ctr">
            <a:normAutofit/>
          </a:bodyPr>
          <a:lstStyle/>
          <a:p>
            <a:pPr>
              <a:spcAft>
                <a:spcPts val="1000"/>
              </a:spcAft>
              <a:buClr>
                <a:schemeClr val="tx1"/>
              </a:buClr>
              <a:buSzPct val="100000"/>
            </a:pPr>
            <a:r>
              <a:rPr lang="en-US" dirty="0"/>
              <a:t>User able to put the input in the system and can easily understand the instruction. User understand how the system work such as the function of the button. User take short time to answer the question and feel satisfied with the system interface. User fell natural towards the system because of there are a lot of question that need to answers to get the result. </a:t>
            </a:r>
          </a:p>
        </p:txBody>
      </p:sp>
      <p:pic>
        <p:nvPicPr>
          <p:cNvPr id="4" name="Picture 3" descr="A screenshot of a cell phone&#10;&#10;Description automatically generated">
            <a:extLst>
              <a:ext uri="{FF2B5EF4-FFF2-40B4-BE49-F238E27FC236}">
                <a16:creationId xmlns:a16="http://schemas.microsoft.com/office/drawing/2014/main" id="{F82A2348-064E-42B2-9238-44B5B618234A}"/>
              </a:ext>
            </a:extLst>
          </p:cNvPr>
          <p:cNvPicPr>
            <a:picLocks noChangeAspect="1"/>
          </p:cNvPicPr>
          <p:nvPr/>
        </p:nvPicPr>
        <p:blipFill rotWithShape="1">
          <a:blip r:embed="rId4"/>
          <a:srcRect b="15344"/>
          <a:stretch/>
        </p:blipFill>
        <p:spPr>
          <a:xfrm>
            <a:off x="6642213" y="796413"/>
            <a:ext cx="3390670"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0112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218" y="1496036"/>
            <a:ext cx="6592400" cy="860400"/>
          </a:xfrm>
        </p:spPr>
        <p:txBody>
          <a:bodyPr/>
          <a:lstStyle/>
          <a:p>
            <a:r>
              <a:rPr lang="en-US" b="1" dirty="0">
                <a:effectLst>
                  <a:outerShdw blurRad="38100" dist="38100" dir="2700000" algn="tl">
                    <a:srgbClr val="000000">
                      <a:alpha val="43137"/>
                    </a:srgbClr>
                  </a:outerShdw>
                </a:effectLst>
              </a:rPr>
              <a:t>Problem Statement</a:t>
            </a:r>
            <a:endParaRPr lang="en-MY"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1888760" y="2488367"/>
            <a:ext cx="8649325" cy="2413417"/>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The deaf inclusion dilemma and some of assumptions made about disability equality in education (Khairul, Miles &amp; McCracken, 2018).</a:t>
            </a:r>
          </a:p>
          <a:p>
            <a:pPr>
              <a:buNone/>
            </a:pPr>
            <a:r>
              <a:rPr lang="en-US" sz="2400" dirty="0">
                <a:latin typeface="Times New Roman" panose="02020603050405020304" pitchFamily="18" charset="0"/>
                <a:cs typeface="Times New Roman" panose="02020603050405020304" pitchFamily="18" charset="0"/>
              </a:rPr>
              <a:t> Most of the people use the same method to teach deaf student </a:t>
            </a:r>
            <a:r>
              <a:rPr lang="en-MY" sz="2400" dirty="0">
                <a:latin typeface="Times New Roman" panose="02020603050405020304" pitchFamily="18" charset="0"/>
                <a:cs typeface="Times New Roman" panose="02020603050405020304" pitchFamily="18" charset="0"/>
              </a:rPr>
              <a:t>(Amir &amp; </a:t>
            </a:r>
            <a:r>
              <a:rPr lang="en-MY" sz="2400" dirty="0" err="1">
                <a:latin typeface="Times New Roman" panose="02020603050405020304" pitchFamily="18" charset="0"/>
                <a:cs typeface="Times New Roman" panose="02020603050405020304" pitchFamily="18" charset="0"/>
              </a:rPr>
              <a:t>Jelas</a:t>
            </a:r>
            <a:r>
              <a:rPr lang="en-MY" sz="2400" dirty="0">
                <a:latin typeface="Times New Roman" panose="02020603050405020304" pitchFamily="18" charset="0"/>
                <a:cs typeface="Times New Roman" panose="02020603050405020304" pitchFamily="18" charset="0"/>
              </a:rPr>
              <a:t>, 2010)</a:t>
            </a:r>
            <a:r>
              <a:rPr lang="en-US" sz="2400" dirty="0">
                <a:latin typeface="Times New Roman" panose="02020603050405020304" pitchFamily="18" charset="0"/>
                <a:cs typeface="Times New Roman" panose="02020603050405020304" pitchFamily="18" charset="0"/>
              </a:rPr>
              <a:t>. Deaf Student do not have an effective mode of communication with people. Most of them difficult in reading.</a:t>
            </a:r>
          </a:p>
          <a:p>
            <a:pPr>
              <a:buNone/>
            </a:pPr>
            <a:endParaRPr lang="en-US" sz="2400" dirty="0">
              <a:latin typeface="Times New Roman" panose="02020603050405020304" pitchFamily="18" charset="0"/>
              <a:cs typeface="Times New Roman" panose="02020603050405020304" pitchFamily="18" charset="0"/>
            </a:endParaRPr>
          </a:p>
          <a:p>
            <a:pPr>
              <a:buNone/>
            </a:pPr>
            <a:endParaRPr lang="en-MY"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363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12ED-2D58-46CC-92C8-A3D94427F9E5}"/>
              </a:ext>
            </a:extLst>
          </p:cNvPr>
          <p:cNvSpPr>
            <a:spLocks noGrp="1"/>
          </p:cNvSpPr>
          <p:nvPr>
            <p:ph type="title"/>
          </p:nvPr>
        </p:nvSpPr>
        <p:spPr>
          <a:xfrm>
            <a:off x="221567" y="173503"/>
            <a:ext cx="10131425" cy="754966"/>
          </a:xfrm>
        </p:spPr>
        <p:txBody>
          <a:bodyPr/>
          <a:lstStyle/>
          <a:p>
            <a:r>
              <a:rPr lang="en-US" dirty="0"/>
              <a:t>System demonstration</a:t>
            </a:r>
            <a:endParaRPr lang="en-MY" dirty="0"/>
          </a:p>
        </p:txBody>
      </p:sp>
    </p:spTree>
    <p:extLst>
      <p:ext uri="{BB962C8B-B14F-4D97-AF65-F5344CB8AC3E}">
        <p14:creationId xmlns:p14="http://schemas.microsoft.com/office/powerpoint/2010/main" val="3065705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D1C41-D2FC-4957-A2EF-D63DE2A10932}"/>
              </a:ext>
            </a:extLst>
          </p:cNvPr>
          <p:cNvSpPr>
            <a:spLocks noGrp="1"/>
          </p:cNvSpPr>
          <p:nvPr>
            <p:ph type="title"/>
          </p:nvPr>
        </p:nvSpPr>
        <p:spPr>
          <a:xfrm>
            <a:off x="685801" y="533400"/>
            <a:ext cx="10820400" cy="1177092"/>
          </a:xfrm>
        </p:spPr>
        <p:txBody>
          <a:bodyPr anchor="b">
            <a:normAutofit/>
          </a:bodyPr>
          <a:lstStyle/>
          <a:p>
            <a:pPr algn="ctr"/>
            <a:r>
              <a:rPr lang="en-US" sz="4400" dirty="0"/>
              <a:t>Conclusion</a:t>
            </a:r>
            <a:endParaRPr lang="en-MY" sz="4400" dirty="0"/>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EA95D2-90DB-4B07-BD32-AC1C800745FA}"/>
              </a:ext>
            </a:extLst>
          </p:cNvPr>
          <p:cNvSpPr>
            <a:spLocks noGrp="1"/>
          </p:cNvSpPr>
          <p:nvPr>
            <p:ph idx="1"/>
          </p:nvPr>
        </p:nvSpPr>
        <p:spPr>
          <a:xfrm>
            <a:off x="685801" y="2243892"/>
            <a:ext cx="10820400" cy="3547308"/>
          </a:xfrm>
        </p:spPr>
        <p:txBody>
          <a:bodyPr anchor="t">
            <a:normAutofit/>
          </a:bodyPr>
          <a:lstStyle/>
          <a:p>
            <a:r>
              <a:rPr lang="en-US" sz="2800" dirty="0"/>
              <a:t>The original calculation in Grasha Reichmann Student Learning Style can show the balance learning style of a student while in the system it  just showed the ranking  of the learning style based on the highest to lowest value. But the ranking learning style will help student be more confident about the result showed. </a:t>
            </a:r>
          </a:p>
        </p:txBody>
      </p:sp>
    </p:spTree>
    <p:extLst>
      <p:ext uri="{BB962C8B-B14F-4D97-AF65-F5344CB8AC3E}">
        <p14:creationId xmlns:p14="http://schemas.microsoft.com/office/powerpoint/2010/main" val="219168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0F26-71C8-48D0-B432-6E7BBAF8FE8E}"/>
              </a:ext>
            </a:extLst>
          </p:cNvPr>
          <p:cNvSpPr>
            <a:spLocks noGrp="1"/>
          </p:cNvSpPr>
          <p:nvPr>
            <p:ph type="title"/>
          </p:nvPr>
        </p:nvSpPr>
        <p:spPr>
          <a:xfrm>
            <a:off x="685801" y="0"/>
            <a:ext cx="10131425" cy="1456267"/>
          </a:xfrm>
        </p:spPr>
        <p:txBody>
          <a:bodyPr/>
          <a:lstStyle/>
          <a:p>
            <a:r>
              <a:rPr lang="en-US" dirty="0"/>
              <a:t>references</a:t>
            </a:r>
            <a:endParaRPr lang="en-MY" dirty="0"/>
          </a:p>
        </p:txBody>
      </p:sp>
      <p:sp>
        <p:nvSpPr>
          <p:cNvPr id="3" name="Content Placeholder 2">
            <a:extLst>
              <a:ext uri="{FF2B5EF4-FFF2-40B4-BE49-F238E27FC236}">
                <a16:creationId xmlns:a16="http://schemas.microsoft.com/office/drawing/2014/main" id="{466F98A5-D319-4D86-B8D0-314830AA1F68}"/>
              </a:ext>
            </a:extLst>
          </p:cNvPr>
          <p:cNvSpPr>
            <a:spLocks noGrp="1"/>
          </p:cNvSpPr>
          <p:nvPr>
            <p:ph idx="1"/>
          </p:nvPr>
        </p:nvSpPr>
        <p:spPr>
          <a:xfrm>
            <a:off x="685801" y="984738"/>
            <a:ext cx="10131425" cy="5669279"/>
          </a:xfrm>
        </p:spPr>
        <p:txBody>
          <a:bodyPr>
            <a:normAutofit fontScale="85000" lnSpcReduction="10000"/>
          </a:bodyPr>
          <a:lstStyle/>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Amir, R., &amp;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Jelas</a:t>
            </a:r>
            <a:r>
              <a:rPr lang="en-MY" sz="1800" dirty="0">
                <a:effectLst/>
                <a:latin typeface="Times New Roman" panose="02020603050405020304" pitchFamily="18" charset="0"/>
                <a:ea typeface="DengXian" panose="02010600030101010101" pitchFamily="2" charset="-122"/>
                <a:cs typeface="Arial" panose="020B0604020202020204" pitchFamily="34" charset="0"/>
              </a:rPr>
              <a:t>, Z. M. (2010). Teaching and learning styles in higher education institutions: Do they match? Procedia - Social and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Behavioral</a:t>
            </a:r>
            <a:r>
              <a:rPr lang="en-MY" sz="1800" dirty="0">
                <a:effectLst/>
                <a:latin typeface="Times New Roman" panose="02020603050405020304" pitchFamily="18" charset="0"/>
                <a:ea typeface="DengXian" panose="02010600030101010101" pitchFamily="2" charset="-122"/>
                <a:cs typeface="Arial" panose="020B0604020202020204" pitchFamily="34" charset="0"/>
              </a:rPr>
              <a:t> Sciences, 7(C), 680–684. https://doi.org/10.1016/j.sbspro.2010.10.092</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Azizi, A.,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Aikhuele</a:t>
            </a:r>
            <a:r>
              <a:rPr lang="en-MY" sz="1800" dirty="0">
                <a:effectLst/>
                <a:latin typeface="Times New Roman" panose="02020603050405020304" pitchFamily="18" charset="0"/>
                <a:ea typeface="DengXian" panose="02010600030101010101" pitchFamily="2" charset="-122"/>
                <a:cs typeface="Arial" panose="020B0604020202020204" pitchFamily="34" charset="0"/>
              </a:rPr>
              <a:t>, D. O., &amp;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Souleman</a:t>
            </a:r>
            <a:r>
              <a:rPr lang="en-MY" sz="1800" dirty="0">
                <a:effectLst/>
                <a:latin typeface="Times New Roman" panose="02020603050405020304" pitchFamily="18" charset="0"/>
                <a:ea typeface="DengXian" panose="02010600030101010101" pitchFamily="2" charset="-122"/>
                <a:cs typeface="Arial" panose="020B0604020202020204" pitchFamily="34" charset="0"/>
              </a:rPr>
              <a:t>, F. S. (2015). A Fuzzy TOPSIS Model to Rank Automotive Suppliers. Procedia Manufacturing, 2(February), 159–164. https://doi.org/10.1016/j.promfg.2015.07.028</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err="1">
                <a:effectLst/>
                <a:latin typeface="Times New Roman" panose="02020603050405020304" pitchFamily="18" charset="0"/>
                <a:ea typeface="DengXian" panose="02010600030101010101" pitchFamily="2" charset="-122"/>
                <a:cs typeface="Arial" panose="020B0604020202020204" pitchFamily="34" charset="0"/>
              </a:rPr>
              <a:t>Balioti</a:t>
            </a:r>
            <a:r>
              <a:rPr lang="en-MY" sz="1800" dirty="0">
                <a:effectLst/>
                <a:latin typeface="Times New Roman" panose="02020603050405020304" pitchFamily="18" charset="0"/>
                <a:ea typeface="DengXian" panose="02010600030101010101" pitchFamily="2" charset="-122"/>
                <a:cs typeface="Arial" panose="020B0604020202020204" pitchFamily="34" charset="0"/>
              </a:rPr>
              <a:t>, V.,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Tzimopoulos</a:t>
            </a:r>
            <a:r>
              <a:rPr lang="en-MY" sz="1800" dirty="0">
                <a:effectLst/>
                <a:latin typeface="Times New Roman" panose="02020603050405020304" pitchFamily="18" charset="0"/>
                <a:ea typeface="DengXian" panose="02010600030101010101" pitchFamily="2" charset="-122"/>
                <a:cs typeface="Arial" panose="020B0604020202020204" pitchFamily="34" charset="0"/>
              </a:rPr>
              <a:t>, C., &amp;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Evangelides</a:t>
            </a:r>
            <a:r>
              <a:rPr lang="en-MY" sz="1800" dirty="0">
                <a:effectLst/>
                <a:latin typeface="Times New Roman" panose="02020603050405020304" pitchFamily="18" charset="0"/>
                <a:ea typeface="DengXian" panose="02010600030101010101" pitchFamily="2" charset="-122"/>
                <a:cs typeface="Arial" panose="020B0604020202020204" pitchFamily="34" charset="0"/>
              </a:rPr>
              <a:t>, C. (2018). Multi-Criteria Decision Making Using TOPSIS Method Under Fuzzy Environment. Application in Spillway Selection. Proceedings, 2(11), 637. https://doi.org/10.3390/proceedings2110637</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BC Ministry of Education. (2006). Hard of Hearing and Deaf Students: A Resource Guide to support Classroom Teachers. 1–29. Retrieved from https://www2.gov.bc.ca/assets/gov/education/kindergarten-to-grade-12/teach/teaching-tools/inclusive/hard-of-hearing-and-deaf-students.pdf</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Cuthbert, P. F. (2005). The student learning process: Learning Styles or Learning Approaches? Teaching in Higher Education, 10(2), 235–249. https://doi.org/10.1080/1356251042000337972</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err="1">
                <a:effectLst/>
                <a:latin typeface="Times New Roman" panose="02020603050405020304" pitchFamily="18" charset="0"/>
                <a:ea typeface="DengXian" panose="02010600030101010101" pitchFamily="2" charset="-122"/>
                <a:cs typeface="Arial" panose="020B0604020202020204" pitchFamily="34" charset="0"/>
              </a:rPr>
              <a:t>Dadelo</a:t>
            </a:r>
            <a:r>
              <a:rPr lang="en-MY" sz="1800" dirty="0">
                <a:effectLst/>
                <a:latin typeface="Times New Roman" panose="02020603050405020304" pitchFamily="18" charset="0"/>
                <a:ea typeface="DengXian" panose="02010600030101010101" pitchFamily="2" charset="-122"/>
                <a:cs typeface="Arial" panose="020B0604020202020204" pitchFamily="34" charset="0"/>
              </a:rPr>
              <a:t>, S. (1941). STUDENTS’ PERSONAL LIFE GOALS ASSESSED USING SETTINGS. 1941–1945.</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DEBORAH, L. J. E. G. A. T. H. A., SATHIYASEELAN, R., AUDITHAN, S., &amp; VIJAYAKUMAR, P. (2015). Fuzzy-logic based learning style prediction in e-learning using web interface information. Sadhana - Academy Proceedings in Engineering Sciences, 40(2), 379–394. https://doi.org/10.1007/s12046-015-0334-1</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endParaRPr lang="en-MY" dirty="0"/>
          </a:p>
        </p:txBody>
      </p:sp>
    </p:spTree>
    <p:extLst>
      <p:ext uri="{BB962C8B-B14F-4D97-AF65-F5344CB8AC3E}">
        <p14:creationId xmlns:p14="http://schemas.microsoft.com/office/powerpoint/2010/main" val="255931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0F26-71C8-48D0-B432-6E7BBAF8FE8E}"/>
              </a:ext>
            </a:extLst>
          </p:cNvPr>
          <p:cNvSpPr>
            <a:spLocks noGrp="1"/>
          </p:cNvSpPr>
          <p:nvPr>
            <p:ph type="title"/>
          </p:nvPr>
        </p:nvSpPr>
        <p:spPr>
          <a:xfrm>
            <a:off x="685801" y="0"/>
            <a:ext cx="10131425" cy="1456267"/>
          </a:xfrm>
        </p:spPr>
        <p:txBody>
          <a:bodyPr/>
          <a:lstStyle/>
          <a:p>
            <a:r>
              <a:rPr lang="en-US" dirty="0"/>
              <a:t>references</a:t>
            </a:r>
            <a:endParaRPr lang="en-MY" dirty="0"/>
          </a:p>
        </p:txBody>
      </p:sp>
      <p:sp>
        <p:nvSpPr>
          <p:cNvPr id="3" name="Content Placeholder 2">
            <a:extLst>
              <a:ext uri="{FF2B5EF4-FFF2-40B4-BE49-F238E27FC236}">
                <a16:creationId xmlns:a16="http://schemas.microsoft.com/office/drawing/2014/main" id="{466F98A5-D319-4D86-B8D0-314830AA1F68}"/>
              </a:ext>
            </a:extLst>
          </p:cNvPr>
          <p:cNvSpPr>
            <a:spLocks noGrp="1"/>
          </p:cNvSpPr>
          <p:nvPr>
            <p:ph idx="1"/>
          </p:nvPr>
        </p:nvSpPr>
        <p:spPr>
          <a:xfrm>
            <a:off x="685801" y="984738"/>
            <a:ext cx="10131425" cy="5669279"/>
          </a:xfrm>
        </p:spPr>
        <p:txBody>
          <a:bodyPr>
            <a:normAutofit fontScale="77500" lnSpcReduction="20000"/>
          </a:bodyPr>
          <a:lstStyle/>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Education, S., &amp; Faculty, S. (2018). Journal of Exceptional People 2018 –. 1(12).</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Erkan, T. E., &amp;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Rouyendegh</a:t>
            </a:r>
            <a:r>
              <a:rPr lang="en-MY" sz="1800" dirty="0">
                <a:effectLst/>
                <a:latin typeface="Times New Roman" panose="02020603050405020304" pitchFamily="18" charset="0"/>
                <a:ea typeface="DengXian" panose="02010600030101010101" pitchFamily="2" charset="-122"/>
                <a:cs typeface="Arial" panose="020B0604020202020204" pitchFamily="34" charset="0"/>
              </a:rPr>
              <a:t>, B. D. (2014). Curriculum Change Parameters Determined by Multi Criteria Decision Making (MCDM). Procedia - Social and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Behavioral</a:t>
            </a:r>
            <a:r>
              <a:rPr lang="en-MY" sz="1800" dirty="0">
                <a:effectLst/>
                <a:latin typeface="Times New Roman" panose="02020603050405020304" pitchFamily="18" charset="0"/>
                <a:ea typeface="DengXian" panose="02010600030101010101" pitchFamily="2" charset="-122"/>
                <a:cs typeface="Arial" panose="020B0604020202020204" pitchFamily="34" charset="0"/>
              </a:rPr>
              <a:t> Sciences, 116(1987), 1744–1747. https://doi.org/10.1016/j.sbspro.2014.01.466</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err="1">
                <a:effectLst/>
                <a:latin typeface="Times New Roman" panose="02020603050405020304" pitchFamily="18" charset="0"/>
                <a:ea typeface="DengXian" panose="02010600030101010101" pitchFamily="2" charset="-122"/>
                <a:cs typeface="Arial" panose="020B0604020202020204" pitchFamily="34" charset="0"/>
              </a:rPr>
              <a:t>Farhah</a:t>
            </a:r>
            <a:r>
              <a:rPr lang="en-MY" sz="1800" dirty="0">
                <a:effectLst/>
                <a:latin typeface="Times New Roman" panose="02020603050405020304" pitchFamily="18" charset="0"/>
                <a:ea typeface="DengXian" panose="02010600030101010101" pitchFamily="2" charset="-122"/>
                <a:cs typeface="Arial" panose="020B0604020202020204" pitchFamily="34" charset="0"/>
              </a:rPr>
              <a:t>, K. (2018). Deaf learners’ experiences in Malaysian schools : access , equality and communication Deaf Learners ’ Experiences in Malaysian Schools : Access , Equality. https://doi.org/10.17645/si.v6i2.1345</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err="1">
                <a:effectLst/>
                <a:latin typeface="Times New Roman" panose="02020603050405020304" pitchFamily="18" charset="0"/>
                <a:ea typeface="DengXian" panose="02010600030101010101" pitchFamily="2" charset="-122"/>
                <a:cs typeface="Arial" panose="020B0604020202020204" pitchFamily="34" charset="0"/>
              </a:rPr>
              <a:t>Ginting</a:t>
            </a:r>
            <a:r>
              <a:rPr lang="en-MY" sz="1800" dirty="0">
                <a:effectLst/>
                <a:latin typeface="Times New Roman" panose="02020603050405020304" pitchFamily="18" charset="0"/>
                <a:ea typeface="DengXian" panose="02010600030101010101" pitchFamily="2" charset="-122"/>
                <a:cs typeface="Arial" panose="020B0604020202020204" pitchFamily="34" charset="0"/>
              </a:rPr>
              <a:t>, G.,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Putera</a:t>
            </a:r>
            <a:r>
              <a:rPr lang="en-MY" sz="1800" dirty="0">
                <a:effectLst/>
                <a:latin typeface="Times New Roman" panose="02020603050405020304" pitchFamily="18" charset="0"/>
                <a:ea typeface="DengXian" panose="02010600030101010101" pitchFamily="2" charset="-122"/>
                <a:cs typeface="Arial" panose="020B0604020202020204" pitchFamily="34" charset="0"/>
              </a:rPr>
              <a:t>, A.,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Siahaan</a:t>
            </a:r>
            <a:r>
              <a:rPr lang="en-MY" sz="1800" dirty="0">
                <a:effectLst/>
                <a:latin typeface="Times New Roman" panose="02020603050405020304" pitchFamily="18" charset="0"/>
                <a:ea typeface="DengXian" panose="02010600030101010101" pitchFamily="2" charset="-122"/>
                <a:cs typeface="Arial" panose="020B0604020202020204" pitchFamily="34" charset="0"/>
              </a:rPr>
              <a:t>, U., &amp; Rahim, R. (2017). Technical Approach of TOPSIS in Decision Making. International Journal of Recent Trends in Engineering and Research, 3(8), 58–64. https://doi.org/10.23883/ijrter.2017.3388.wpyuj</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err="1">
                <a:effectLst/>
                <a:latin typeface="Times New Roman" panose="02020603050405020304" pitchFamily="18" charset="0"/>
                <a:ea typeface="DengXian" panose="02010600030101010101" pitchFamily="2" charset="-122"/>
                <a:cs typeface="Arial" panose="020B0604020202020204" pitchFamily="34" charset="0"/>
              </a:rPr>
              <a:t>Irvanizam</a:t>
            </a:r>
            <a:r>
              <a:rPr lang="en-MY" sz="1800" dirty="0">
                <a:effectLst/>
                <a:latin typeface="Times New Roman" panose="02020603050405020304" pitchFamily="18" charset="0"/>
                <a:ea typeface="DengXian" panose="02010600030101010101" pitchFamily="2" charset="-122"/>
                <a:cs typeface="Arial" panose="020B0604020202020204" pitchFamily="34" charset="0"/>
              </a:rPr>
              <a:t>, I. (2018). Application of the fuzzy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topsis</a:t>
            </a:r>
            <a:r>
              <a:rPr lang="en-MY" sz="1800" dirty="0">
                <a:effectLst/>
                <a:latin typeface="Times New Roman" panose="02020603050405020304" pitchFamily="18" charset="0"/>
                <a:ea typeface="DengXian" panose="02010600030101010101" pitchFamily="2" charset="-122"/>
                <a:cs typeface="Arial" panose="020B0604020202020204" pitchFamily="34" charset="0"/>
              </a:rPr>
              <a:t> multi-attribute decision making method to determine scholarship recipients. Journal of Physics: Conference Series, 978(1). https://doi.org/10.1088/1742-6596/978/1/012056</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Issa, J. (2019). No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TitleΕΛΕΝΗ</a:t>
            </a:r>
            <a:r>
              <a:rPr lang="en-MY" sz="1800" dirty="0">
                <a:effectLst/>
                <a:latin typeface="Times New Roman" panose="02020603050405020304" pitchFamily="18" charset="0"/>
                <a:ea typeface="DengXian" panose="02010600030101010101" pitchFamily="2" charset="-122"/>
                <a:cs typeface="Arial" panose="020B0604020202020204" pitchFamily="34" charset="0"/>
              </a:rPr>
              <a:t>.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Αγ</a:t>
            </a:r>
            <a:r>
              <a:rPr lang="en-MY" sz="1800" dirty="0">
                <a:effectLst/>
                <a:latin typeface="Times New Roman" panose="02020603050405020304" pitchFamily="18" charset="0"/>
                <a:ea typeface="DengXian" panose="02010600030101010101" pitchFamily="2" charset="-122"/>
                <a:cs typeface="Arial" panose="020B0604020202020204" pitchFamily="34" charset="0"/>
              </a:rPr>
              <a:t>αη, 8(5), 55.</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err="1">
                <a:effectLst/>
                <a:latin typeface="Times New Roman" panose="02020603050405020304" pitchFamily="18" charset="0"/>
                <a:ea typeface="DengXian" panose="02010600030101010101" pitchFamily="2" charset="-122"/>
                <a:cs typeface="Arial" panose="020B0604020202020204" pitchFamily="34" charset="0"/>
              </a:rPr>
              <a:t>Jaju</a:t>
            </a:r>
            <a:r>
              <a:rPr lang="en-MY" sz="1800" dirty="0">
                <a:effectLst/>
                <a:latin typeface="Times New Roman" panose="02020603050405020304" pitchFamily="18" charset="0"/>
                <a:ea typeface="DengXian" panose="02010600030101010101" pitchFamily="2" charset="-122"/>
                <a:cs typeface="Arial" panose="020B0604020202020204" pitchFamily="34" charset="0"/>
              </a:rPr>
              <a:t>, S. A., &amp; Jagtap, S. B. (2018). Fuzzy Logic A method to Develop Human like Capabilities for Artificial Intelligence. International Journal of Computer Sciences and Engineering, 6(12), 860–865. https://doi.org/10.26438/ijcse/v6i12.860865</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Jawed, S., Amin, H. U., Malik, A. S., &amp; Faye, I. (2019). Classification of Visual and Non-visual Learners Using Electroencephalographic Alpha and Gamma Activities. 13(May), 1–15. https://doi.org/10.3389/fnbeh.2019.00086</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Joshi, D. K., Beg, I., &amp; Kumar, S. (2018). Hesitant probabilistic fuzzy linguistic sets with applications in multi-criteria group decision making problems. Mathematics, 6(4). https://doi.org/10.3390/math6040047</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endParaRPr lang="en-MY" dirty="0"/>
          </a:p>
        </p:txBody>
      </p:sp>
    </p:spTree>
    <p:extLst>
      <p:ext uri="{BB962C8B-B14F-4D97-AF65-F5344CB8AC3E}">
        <p14:creationId xmlns:p14="http://schemas.microsoft.com/office/powerpoint/2010/main" val="1427362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C0F26-71C8-48D0-B432-6E7BBAF8FE8E}"/>
              </a:ext>
            </a:extLst>
          </p:cNvPr>
          <p:cNvSpPr>
            <a:spLocks noGrp="1"/>
          </p:cNvSpPr>
          <p:nvPr>
            <p:ph type="title"/>
          </p:nvPr>
        </p:nvSpPr>
        <p:spPr>
          <a:xfrm>
            <a:off x="685801" y="0"/>
            <a:ext cx="10131425" cy="1456267"/>
          </a:xfrm>
        </p:spPr>
        <p:txBody>
          <a:bodyPr/>
          <a:lstStyle/>
          <a:p>
            <a:r>
              <a:rPr lang="en-US" dirty="0"/>
              <a:t>references</a:t>
            </a:r>
            <a:endParaRPr lang="en-MY" dirty="0"/>
          </a:p>
        </p:txBody>
      </p:sp>
      <p:sp>
        <p:nvSpPr>
          <p:cNvPr id="3" name="Content Placeholder 2">
            <a:extLst>
              <a:ext uri="{FF2B5EF4-FFF2-40B4-BE49-F238E27FC236}">
                <a16:creationId xmlns:a16="http://schemas.microsoft.com/office/drawing/2014/main" id="{466F98A5-D319-4D86-B8D0-314830AA1F68}"/>
              </a:ext>
            </a:extLst>
          </p:cNvPr>
          <p:cNvSpPr>
            <a:spLocks noGrp="1"/>
          </p:cNvSpPr>
          <p:nvPr>
            <p:ph idx="1"/>
          </p:nvPr>
        </p:nvSpPr>
        <p:spPr>
          <a:xfrm>
            <a:off x="685801" y="984738"/>
            <a:ext cx="10131425" cy="5669279"/>
          </a:xfrm>
        </p:spPr>
        <p:txBody>
          <a:bodyPr>
            <a:normAutofit/>
          </a:bodyPr>
          <a:lstStyle/>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Bruce, J. C., &amp;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Chilemba</a:t>
            </a:r>
            <a:r>
              <a:rPr lang="en-MY" sz="1800" dirty="0">
                <a:effectLst/>
                <a:latin typeface="Times New Roman" panose="02020603050405020304" pitchFamily="18" charset="0"/>
                <a:ea typeface="DengXian" panose="02010600030101010101" pitchFamily="2" charset="-122"/>
                <a:cs typeface="Arial" panose="020B0604020202020204" pitchFamily="34" charset="0"/>
              </a:rPr>
              <a:t>, E. B. (2017). BSN graduates’ preferred learning styles: implications for student-</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centered</a:t>
            </a:r>
            <a:r>
              <a:rPr lang="en-MY" sz="1800" dirty="0">
                <a:effectLst/>
                <a:latin typeface="Times New Roman" panose="02020603050405020304" pitchFamily="18" charset="0"/>
                <a:ea typeface="DengXian" panose="02010600030101010101" pitchFamily="2" charset="-122"/>
                <a:cs typeface="Arial" panose="020B0604020202020204" pitchFamily="34" charset="0"/>
              </a:rPr>
              <a:t> learning. </a:t>
            </a:r>
            <a:r>
              <a:rPr lang="en-MY" sz="1800" i="1" dirty="0">
                <a:effectLst/>
                <a:latin typeface="Times New Roman" panose="02020603050405020304" pitchFamily="18" charset="0"/>
                <a:ea typeface="DengXian" panose="02010600030101010101" pitchFamily="2" charset="-122"/>
                <a:cs typeface="Arial" panose="020B0604020202020204" pitchFamily="34" charset="0"/>
              </a:rPr>
              <a:t>Journal of Nursing Education and Practice</a:t>
            </a:r>
            <a:r>
              <a:rPr lang="en-MY" sz="1800" dirty="0">
                <a:effectLst/>
                <a:latin typeface="Times New Roman" panose="02020603050405020304" pitchFamily="18" charset="0"/>
                <a:ea typeface="DengXian" panose="02010600030101010101" pitchFamily="2" charset="-122"/>
                <a:cs typeface="Arial" panose="020B0604020202020204" pitchFamily="34" charset="0"/>
              </a:rPr>
              <a:t>, </a:t>
            </a:r>
            <a:r>
              <a:rPr lang="en-MY" sz="1800" i="1" dirty="0">
                <a:effectLst/>
                <a:latin typeface="Times New Roman" panose="02020603050405020304" pitchFamily="18" charset="0"/>
                <a:ea typeface="DengXian" panose="02010600030101010101" pitchFamily="2" charset="-122"/>
                <a:cs typeface="Arial" panose="020B0604020202020204" pitchFamily="34" charset="0"/>
              </a:rPr>
              <a:t>7</a:t>
            </a:r>
            <a:r>
              <a:rPr lang="en-MY" sz="1800" dirty="0">
                <a:effectLst/>
                <a:latin typeface="Times New Roman" panose="02020603050405020304" pitchFamily="18" charset="0"/>
                <a:ea typeface="DengXian" panose="02010600030101010101" pitchFamily="2" charset="-122"/>
                <a:cs typeface="Arial" panose="020B0604020202020204" pitchFamily="34" charset="0"/>
              </a:rPr>
              <a:t>(10), 56. https://doi.org/10.5430/jnep.v7n10p56</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err="1">
                <a:effectLst/>
                <a:latin typeface="Times New Roman" panose="02020603050405020304" pitchFamily="18" charset="0"/>
                <a:ea typeface="DengXian" panose="02010600030101010101" pitchFamily="2" charset="-122"/>
                <a:cs typeface="Arial" panose="020B0604020202020204" pitchFamily="34" charset="0"/>
              </a:rPr>
              <a:t>Farhah</a:t>
            </a:r>
            <a:r>
              <a:rPr lang="en-MY" sz="1800" dirty="0">
                <a:effectLst/>
                <a:latin typeface="Times New Roman" panose="02020603050405020304" pitchFamily="18" charset="0"/>
                <a:ea typeface="DengXian" panose="02010600030101010101" pitchFamily="2" charset="-122"/>
                <a:cs typeface="Arial" panose="020B0604020202020204" pitchFamily="34" charset="0"/>
              </a:rPr>
              <a:t>, K. (2018). </a:t>
            </a:r>
            <a:r>
              <a:rPr lang="en-MY" sz="1800" i="1" dirty="0">
                <a:effectLst/>
                <a:latin typeface="Times New Roman" panose="02020603050405020304" pitchFamily="18" charset="0"/>
                <a:ea typeface="DengXian" panose="02010600030101010101" pitchFamily="2" charset="-122"/>
                <a:cs typeface="Arial" panose="020B0604020202020204" pitchFamily="34" charset="0"/>
              </a:rPr>
              <a:t>Deaf learners ’ experiences in Malaysian schools : access , equality and communication Deaf Learners ’ Experiences in Malaysian Schools : Access , Equality</a:t>
            </a:r>
            <a:r>
              <a:rPr lang="en-MY" sz="1800" dirty="0">
                <a:effectLst/>
                <a:latin typeface="Times New Roman" panose="02020603050405020304" pitchFamily="18" charset="0"/>
                <a:ea typeface="DengXian" panose="02010600030101010101" pitchFamily="2" charset="-122"/>
                <a:cs typeface="Arial" panose="020B0604020202020204" pitchFamily="34" charset="0"/>
              </a:rPr>
              <a:t>. https://doi.org/10.17645/si.v6i2.1345</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a:effectLst/>
                <a:latin typeface="Times New Roman" panose="02020603050405020304" pitchFamily="18" charset="0"/>
                <a:ea typeface="DengXian" panose="02010600030101010101" pitchFamily="2" charset="-122"/>
                <a:cs typeface="Arial" panose="020B0604020202020204" pitchFamily="34" charset="0"/>
              </a:rPr>
              <a:t>Head, R., Students, A. O. F., Styles, L., Improve, T. O., &amp;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Pattamathammalul</a:t>
            </a:r>
            <a:r>
              <a:rPr lang="en-MY" sz="1800" dirty="0">
                <a:effectLst/>
                <a:latin typeface="Times New Roman" panose="02020603050405020304" pitchFamily="18" charset="0"/>
                <a:ea typeface="DengXian" panose="02010600030101010101" pitchFamily="2" charset="-122"/>
                <a:cs typeface="Arial" panose="020B0604020202020204" pitchFamily="34" charset="0"/>
              </a:rPr>
              <a:t>, C. (2017). </a:t>
            </a:r>
            <a:r>
              <a:rPr lang="en-MY" sz="1800" i="1" dirty="0">
                <a:effectLst/>
                <a:latin typeface="Times New Roman" panose="02020603050405020304" pitchFamily="18" charset="0"/>
                <a:ea typeface="DengXian" panose="02010600030101010101" pitchFamily="2" charset="-122"/>
                <a:cs typeface="Arial" panose="020B0604020202020204" pitchFamily="34" charset="0"/>
              </a:rPr>
              <a:t>Analysis of Students’ Learning Styles to Improve Facilitation of Thinking Skills</a:t>
            </a:r>
            <a:r>
              <a:rPr lang="en-MY" sz="1800" dirty="0">
                <a:effectLst/>
                <a:latin typeface="Times New Roman" panose="02020603050405020304" pitchFamily="18" charset="0"/>
                <a:ea typeface="DengXian" panose="02010600030101010101" pitchFamily="2" charset="-122"/>
                <a:cs typeface="Arial" panose="020B0604020202020204" pitchFamily="34" charset="0"/>
              </a:rPr>
              <a:t>. 36–45.</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pPr marL="304800" indent="-304800" algn="just">
              <a:lnSpc>
                <a:spcPct val="150000"/>
              </a:lnSpc>
              <a:spcAft>
                <a:spcPts val="800"/>
              </a:spcAft>
            </a:pPr>
            <a:r>
              <a:rPr lang="en-MY" sz="1800" dirty="0" err="1">
                <a:effectLst/>
                <a:latin typeface="Times New Roman" panose="02020603050405020304" pitchFamily="18" charset="0"/>
                <a:ea typeface="DengXian" panose="02010600030101010101" pitchFamily="2" charset="-122"/>
                <a:cs typeface="Arial" panose="020B0604020202020204" pitchFamily="34" charset="0"/>
              </a:rPr>
              <a:t>Mohammadi</a:t>
            </a:r>
            <a:r>
              <a:rPr lang="en-MY" sz="1800" dirty="0">
                <a:effectLst/>
                <a:latin typeface="Times New Roman" panose="02020603050405020304" pitchFamily="18" charset="0"/>
                <a:ea typeface="DengXian" panose="02010600030101010101" pitchFamily="2" charset="-122"/>
                <a:cs typeface="Arial" panose="020B0604020202020204" pitchFamily="34" charset="0"/>
              </a:rPr>
              <a:t>, A.,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Mohammadi</a:t>
            </a:r>
            <a:r>
              <a:rPr lang="en-MY" sz="1800" dirty="0">
                <a:effectLst/>
                <a:latin typeface="Times New Roman" panose="02020603050405020304" pitchFamily="18" charset="0"/>
                <a:ea typeface="DengXian" panose="02010600030101010101" pitchFamily="2" charset="-122"/>
                <a:cs typeface="Arial" panose="020B0604020202020204" pitchFamily="34" charset="0"/>
              </a:rPr>
              <a:t>, A., &amp; </a:t>
            </a:r>
            <a:r>
              <a:rPr lang="en-MY" sz="1800" dirty="0" err="1">
                <a:effectLst/>
                <a:latin typeface="Times New Roman" panose="02020603050405020304" pitchFamily="18" charset="0"/>
                <a:ea typeface="DengXian" panose="02010600030101010101" pitchFamily="2" charset="-122"/>
                <a:cs typeface="Arial" panose="020B0604020202020204" pitchFamily="34" charset="0"/>
              </a:rPr>
              <a:t>Aryaeefar</a:t>
            </a:r>
            <a:r>
              <a:rPr lang="en-MY" sz="1800" dirty="0">
                <a:effectLst/>
                <a:latin typeface="Times New Roman" panose="02020603050405020304" pitchFamily="18" charset="0"/>
                <a:ea typeface="DengXian" panose="02010600030101010101" pitchFamily="2" charset="-122"/>
                <a:cs typeface="Arial" panose="020B0604020202020204" pitchFamily="34" charset="0"/>
              </a:rPr>
              <a:t>, H. (2011). Introducing A New Method To Expand TOPSIS Decision Making Model To Fuzzy TOPSIS. </a:t>
            </a:r>
            <a:r>
              <a:rPr lang="en-MY" sz="1800" i="1" dirty="0">
                <a:effectLst/>
                <a:latin typeface="Times New Roman" panose="02020603050405020304" pitchFamily="18" charset="0"/>
                <a:ea typeface="DengXian" panose="02010600030101010101" pitchFamily="2" charset="-122"/>
                <a:cs typeface="Arial" panose="020B0604020202020204" pitchFamily="34" charset="0"/>
              </a:rPr>
              <a:t>Journal of Mathematics and Computer Science</a:t>
            </a:r>
            <a:r>
              <a:rPr lang="en-MY" sz="1800" dirty="0">
                <a:effectLst/>
                <a:latin typeface="Times New Roman" panose="02020603050405020304" pitchFamily="18" charset="0"/>
                <a:ea typeface="DengXian" panose="02010600030101010101" pitchFamily="2" charset="-122"/>
                <a:cs typeface="Arial" panose="020B0604020202020204" pitchFamily="34" charset="0"/>
              </a:rPr>
              <a:t>, </a:t>
            </a:r>
            <a:r>
              <a:rPr lang="en-MY" sz="1800" i="1" dirty="0">
                <a:effectLst/>
                <a:latin typeface="Times New Roman" panose="02020603050405020304" pitchFamily="18" charset="0"/>
                <a:ea typeface="DengXian" panose="02010600030101010101" pitchFamily="2" charset="-122"/>
                <a:cs typeface="Arial" panose="020B0604020202020204" pitchFamily="34" charset="0"/>
              </a:rPr>
              <a:t>02</a:t>
            </a:r>
            <a:r>
              <a:rPr lang="en-MY" sz="1800" dirty="0">
                <a:effectLst/>
                <a:latin typeface="Times New Roman" panose="02020603050405020304" pitchFamily="18" charset="0"/>
                <a:ea typeface="DengXian" panose="02010600030101010101" pitchFamily="2" charset="-122"/>
                <a:cs typeface="Arial" panose="020B0604020202020204" pitchFamily="34" charset="0"/>
              </a:rPr>
              <a:t>(01), 150–159. https://doi.org/10.22436/jmcs.002.01.16</a:t>
            </a:r>
            <a:endParaRPr lang="en-MY" sz="1800" dirty="0">
              <a:effectLst/>
              <a:latin typeface="Calibri" panose="020F0502020204030204" pitchFamily="34" charset="0"/>
              <a:ea typeface="DengXian" panose="02010600030101010101" pitchFamily="2" charset="-122"/>
              <a:cs typeface="Arial" panose="020B0604020202020204" pitchFamily="34" charset="0"/>
            </a:endParaRPr>
          </a:p>
          <a:p>
            <a:endParaRPr lang="en-MY" dirty="0"/>
          </a:p>
        </p:txBody>
      </p:sp>
    </p:spTree>
    <p:extLst>
      <p:ext uri="{BB962C8B-B14F-4D97-AF65-F5344CB8AC3E}">
        <p14:creationId xmlns:p14="http://schemas.microsoft.com/office/powerpoint/2010/main" val="401527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266" y="1025237"/>
            <a:ext cx="6592400" cy="860400"/>
          </a:xfrm>
        </p:spPr>
        <p:txBody>
          <a:bodyPr/>
          <a:lstStyle/>
          <a:p>
            <a:r>
              <a:rPr lang="en-US" dirty="0"/>
              <a:t>Objective</a:t>
            </a:r>
            <a:endParaRPr lang="en-MY" dirty="0"/>
          </a:p>
        </p:txBody>
      </p:sp>
      <p:sp>
        <p:nvSpPr>
          <p:cNvPr id="3" name="Text Placeholder 2"/>
          <p:cNvSpPr>
            <a:spLocks noGrp="1"/>
          </p:cNvSpPr>
          <p:nvPr>
            <p:ph type="body" idx="1"/>
          </p:nvPr>
        </p:nvSpPr>
        <p:spPr>
          <a:xfrm>
            <a:off x="2310266" y="2342837"/>
            <a:ext cx="7249370" cy="3101577"/>
          </a:xfrm>
        </p:spPr>
        <p:txBody>
          <a:bodyPr>
            <a:normAutofit fontScale="92500" lnSpcReduction="20000"/>
          </a:bodyPr>
          <a:lstStyle/>
          <a:p>
            <a:r>
              <a:rPr lang="en-US" sz="2000" dirty="0">
                <a:latin typeface="Lucida Fax" panose="02060602050505020204" pitchFamily="18" charset="0"/>
              </a:rPr>
              <a:t>To identify the criteria of predicting deaf student’s learning style.</a:t>
            </a:r>
          </a:p>
          <a:p>
            <a:pPr marL="0" indent="0">
              <a:buNone/>
            </a:pPr>
            <a:endParaRPr lang="en-US" sz="2000" dirty="0">
              <a:latin typeface="Lucida Fax" panose="02060602050505020204" pitchFamily="18" charset="0"/>
            </a:endParaRPr>
          </a:p>
          <a:p>
            <a:r>
              <a:rPr lang="en-US" sz="2000" dirty="0">
                <a:latin typeface="Lucida Fax" panose="02060602050505020204" pitchFamily="18" charset="0"/>
              </a:rPr>
              <a:t>To develop a learning style prediction system for deaf students based on Grasha Reichmann Learning Style using Fuzzy TOPSIS Algorithm.</a:t>
            </a:r>
          </a:p>
          <a:p>
            <a:pPr marL="0" indent="0">
              <a:buNone/>
            </a:pPr>
            <a:endParaRPr lang="en-US" sz="2000" dirty="0">
              <a:latin typeface="Lucida Fax" panose="02060602050505020204" pitchFamily="18" charset="0"/>
            </a:endParaRPr>
          </a:p>
          <a:p>
            <a:r>
              <a:rPr lang="en-US" sz="2000" dirty="0">
                <a:latin typeface="Lucida Fax" panose="02060602050505020204" pitchFamily="18" charset="0"/>
              </a:rPr>
              <a:t>To evaluate the functionality and usability of the proposed system.</a:t>
            </a:r>
          </a:p>
          <a:p>
            <a:pPr marL="0" indent="0">
              <a:buNone/>
            </a:pPr>
            <a:endParaRPr lang="en-MY" dirty="0"/>
          </a:p>
        </p:txBody>
      </p:sp>
    </p:spTree>
    <p:extLst>
      <p:ext uri="{BB962C8B-B14F-4D97-AF65-F5344CB8AC3E}">
        <p14:creationId xmlns:p14="http://schemas.microsoft.com/office/powerpoint/2010/main" val="26365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266" y="1084939"/>
            <a:ext cx="6592400" cy="860400"/>
          </a:xfrm>
        </p:spPr>
        <p:txBody>
          <a:bodyPr/>
          <a:lstStyle/>
          <a:p>
            <a:r>
              <a:rPr lang="en-US" dirty="0"/>
              <a:t>Scope</a:t>
            </a:r>
            <a:endParaRPr lang="en-MY" dirty="0"/>
          </a:p>
        </p:txBody>
      </p:sp>
      <p:sp>
        <p:nvSpPr>
          <p:cNvPr id="3" name="Text Placeholder 2"/>
          <p:cNvSpPr>
            <a:spLocks noGrp="1"/>
          </p:cNvSpPr>
          <p:nvPr>
            <p:ph type="body" idx="1"/>
          </p:nvPr>
        </p:nvSpPr>
        <p:spPr>
          <a:xfrm>
            <a:off x="1319134" y="1945339"/>
            <a:ext cx="9278912" cy="4190766"/>
          </a:xfrm>
        </p:spPr>
        <p:txBody>
          <a:bodyPr>
            <a:noAutofit/>
          </a:bodyPr>
          <a:lstStyle/>
          <a:p>
            <a:pPr>
              <a:buNone/>
            </a:pPr>
            <a:r>
              <a:rPr lang="en-MY" sz="2400" b="1" u="sng" dirty="0">
                <a:latin typeface="Lucida Fax" panose="02060602050505020204" pitchFamily="18" charset="0"/>
              </a:rPr>
              <a:t>User</a:t>
            </a:r>
            <a:r>
              <a:rPr lang="en-MY" sz="2400" b="1" dirty="0">
                <a:latin typeface="Lucida Fax" panose="02060602050505020204" pitchFamily="18" charset="0"/>
              </a:rPr>
              <a:t> </a:t>
            </a:r>
          </a:p>
          <a:p>
            <a:pPr>
              <a:buNone/>
            </a:pPr>
            <a:r>
              <a:rPr lang="en-MY" sz="2400" dirty="0">
                <a:latin typeface="Lucida Fax" panose="02060602050505020204" pitchFamily="18" charset="0"/>
              </a:rPr>
              <a:t>Deaf Student in secondary school, SMK Ibrahim </a:t>
            </a:r>
            <a:r>
              <a:rPr lang="en-MY" sz="2400" dirty="0" err="1">
                <a:latin typeface="Lucida Fax" panose="02060602050505020204" pitchFamily="18" charset="0"/>
              </a:rPr>
              <a:t>Fikri,Terengganu</a:t>
            </a:r>
            <a:r>
              <a:rPr lang="en-MY" sz="2400" dirty="0">
                <a:latin typeface="Lucida Fax" panose="02060602050505020204" pitchFamily="18" charset="0"/>
              </a:rPr>
              <a:t>.</a:t>
            </a:r>
          </a:p>
          <a:p>
            <a:pPr>
              <a:buNone/>
            </a:pPr>
            <a:endParaRPr lang="en-MY" sz="2400" dirty="0">
              <a:latin typeface="Lucida Fax" panose="02060602050505020204" pitchFamily="18" charset="0"/>
            </a:endParaRPr>
          </a:p>
          <a:p>
            <a:pPr>
              <a:buNone/>
            </a:pPr>
            <a:r>
              <a:rPr lang="en-MY" sz="2400" b="1" u="sng" dirty="0">
                <a:latin typeface="Lucida Fax" panose="02060602050505020204" pitchFamily="18" charset="0"/>
              </a:rPr>
              <a:t>System</a:t>
            </a:r>
          </a:p>
          <a:p>
            <a:pPr>
              <a:buNone/>
            </a:pPr>
            <a:r>
              <a:rPr lang="en-MY" sz="2400" dirty="0">
                <a:latin typeface="Lucida Fax" panose="02060602050505020204" pitchFamily="18" charset="0"/>
              </a:rPr>
              <a:t>Predicting deaf student learning style by using Fuzzy TOPSIS based on Grasha Reichmann Student Learning Style. The output will show the ranking learning style of a student.</a:t>
            </a:r>
          </a:p>
          <a:p>
            <a:pPr>
              <a:buNone/>
            </a:pPr>
            <a:endParaRPr lang="en-MY" sz="2400" dirty="0">
              <a:latin typeface="Lucida Fax" panose="02060602050505020204" pitchFamily="18" charset="0"/>
            </a:endParaRPr>
          </a:p>
          <a:p>
            <a:pPr>
              <a:buNone/>
            </a:pPr>
            <a:r>
              <a:rPr lang="en-MY" sz="2400" dirty="0">
                <a:latin typeface="Lucida Bright" panose="02040602050505020304" pitchFamily="18" charset="0"/>
                <a:cs typeface="Times New Roman" panose="02020603050405020304" pitchFamily="18" charset="0"/>
              </a:rPr>
              <a:t>.</a:t>
            </a:r>
          </a:p>
        </p:txBody>
      </p:sp>
    </p:spTree>
    <p:extLst>
      <p:ext uri="{BB962C8B-B14F-4D97-AF65-F5344CB8AC3E}">
        <p14:creationId xmlns:p14="http://schemas.microsoft.com/office/powerpoint/2010/main" val="266676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28E350C-14CC-4C41-AA46-A0AB7B510418}"/>
              </a:ext>
            </a:extLst>
          </p:cNvPr>
          <p:cNvSpPr>
            <a:spLocks noGrp="1"/>
          </p:cNvSpPr>
          <p:nvPr>
            <p:ph type="title"/>
          </p:nvPr>
        </p:nvSpPr>
        <p:spPr>
          <a:xfrm>
            <a:off x="643467" y="789390"/>
            <a:ext cx="10905069" cy="1150373"/>
          </a:xfrm>
        </p:spPr>
        <p:txBody>
          <a:bodyPr vert="horz" lIns="91440" tIns="45720" rIns="91440" bIns="45720" rtlCol="0" anchor="b">
            <a:normAutofit/>
          </a:bodyPr>
          <a:lstStyle/>
          <a:p>
            <a:pPr algn="r">
              <a:spcBef>
                <a:spcPct val="0"/>
              </a:spcBef>
            </a:pPr>
            <a:r>
              <a:rPr lang="en-US" sz="4800" dirty="0"/>
              <a:t>Related works</a:t>
            </a:r>
          </a:p>
        </p:txBody>
      </p:sp>
      <p:graphicFrame>
        <p:nvGraphicFramePr>
          <p:cNvPr id="4" name="Table 3">
            <a:extLst>
              <a:ext uri="{FF2B5EF4-FFF2-40B4-BE49-F238E27FC236}">
                <a16:creationId xmlns:a16="http://schemas.microsoft.com/office/drawing/2014/main" id="{C6D9D65A-2EF4-4BC7-A693-9289E567D2B6}"/>
              </a:ext>
            </a:extLst>
          </p:cNvPr>
          <p:cNvGraphicFramePr>
            <a:graphicFrameLocks noGrp="1"/>
          </p:cNvGraphicFramePr>
          <p:nvPr>
            <p:extLst>
              <p:ext uri="{D42A27DB-BD31-4B8C-83A1-F6EECF244321}">
                <p14:modId xmlns:p14="http://schemas.microsoft.com/office/powerpoint/2010/main" val="732511309"/>
              </p:ext>
            </p:extLst>
          </p:nvPr>
        </p:nvGraphicFramePr>
        <p:xfrm>
          <a:off x="643467" y="2729153"/>
          <a:ext cx="10909443" cy="3496696"/>
        </p:xfrm>
        <a:graphic>
          <a:graphicData uri="http://schemas.openxmlformats.org/drawingml/2006/table">
            <a:tbl>
              <a:tblPr firstRow="1" bandRow="1">
                <a:tableStyleId>{5C22544A-7EE6-4342-B048-85BDC9FD1C3A}</a:tableStyleId>
              </a:tblPr>
              <a:tblGrid>
                <a:gridCol w="4850510">
                  <a:extLst>
                    <a:ext uri="{9D8B030D-6E8A-4147-A177-3AD203B41FA5}">
                      <a16:colId xmlns:a16="http://schemas.microsoft.com/office/drawing/2014/main" val="3744090075"/>
                    </a:ext>
                  </a:extLst>
                </a:gridCol>
                <a:gridCol w="1826338">
                  <a:extLst>
                    <a:ext uri="{9D8B030D-6E8A-4147-A177-3AD203B41FA5}">
                      <a16:colId xmlns:a16="http://schemas.microsoft.com/office/drawing/2014/main" val="1296847363"/>
                    </a:ext>
                  </a:extLst>
                </a:gridCol>
                <a:gridCol w="809626">
                  <a:extLst>
                    <a:ext uri="{9D8B030D-6E8A-4147-A177-3AD203B41FA5}">
                      <a16:colId xmlns:a16="http://schemas.microsoft.com/office/drawing/2014/main" val="1956364220"/>
                    </a:ext>
                  </a:extLst>
                </a:gridCol>
                <a:gridCol w="2573393">
                  <a:extLst>
                    <a:ext uri="{9D8B030D-6E8A-4147-A177-3AD203B41FA5}">
                      <a16:colId xmlns:a16="http://schemas.microsoft.com/office/drawing/2014/main" val="1419133043"/>
                    </a:ext>
                  </a:extLst>
                </a:gridCol>
                <a:gridCol w="849576">
                  <a:extLst>
                    <a:ext uri="{9D8B030D-6E8A-4147-A177-3AD203B41FA5}">
                      <a16:colId xmlns:a16="http://schemas.microsoft.com/office/drawing/2014/main" val="2004892010"/>
                    </a:ext>
                  </a:extLst>
                </a:gridCol>
              </a:tblGrid>
              <a:tr h="240816">
                <a:tc>
                  <a:txBody>
                    <a:bodyPr/>
                    <a:lstStyle/>
                    <a:p>
                      <a:pPr>
                        <a:lnSpc>
                          <a:spcPct val="107000"/>
                        </a:lnSpc>
                        <a:spcAft>
                          <a:spcPts val="0"/>
                        </a:spcAft>
                      </a:pPr>
                      <a:r>
                        <a:rPr lang="en-MY" sz="1300">
                          <a:effectLst/>
                        </a:rPr>
                        <a:t>Title</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Algorithm</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User</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Learning Style Model</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Country</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extLst>
                  <a:ext uri="{0D108BD9-81ED-4DB2-BD59-A6C34878D82A}">
                    <a16:rowId xmlns:a16="http://schemas.microsoft.com/office/drawing/2014/main" val="1227141250"/>
                  </a:ext>
                </a:extLst>
              </a:tr>
              <a:tr h="651176">
                <a:tc>
                  <a:txBody>
                    <a:bodyPr/>
                    <a:lstStyle/>
                    <a:p>
                      <a:pPr>
                        <a:lnSpc>
                          <a:spcPct val="107000"/>
                        </a:lnSpc>
                        <a:spcAft>
                          <a:spcPts val="0"/>
                        </a:spcAft>
                      </a:pPr>
                      <a:r>
                        <a:rPr lang="en-MY" sz="1300">
                          <a:effectLst/>
                        </a:rPr>
                        <a:t>Decision Support System for Learning Disabilities Children in Detecting Visual-Auditory-Kinaesthetic Learning Style (Azizi et al., 2015)</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Fuzzy Clustering</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Normal Student </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VARK Model</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Malaysia</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extLst>
                  <a:ext uri="{0D108BD9-81ED-4DB2-BD59-A6C34878D82A}">
                    <a16:rowId xmlns:a16="http://schemas.microsoft.com/office/drawing/2014/main" val="2632826992"/>
                  </a:ext>
                </a:extLst>
              </a:tr>
              <a:tr h="651176">
                <a:tc>
                  <a:txBody>
                    <a:bodyPr/>
                    <a:lstStyle/>
                    <a:p>
                      <a:pPr>
                        <a:lnSpc>
                          <a:spcPct val="107000"/>
                        </a:lnSpc>
                        <a:spcAft>
                          <a:spcPts val="0"/>
                        </a:spcAft>
                      </a:pPr>
                      <a:r>
                        <a:rPr lang="en-MY" sz="1300">
                          <a:effectLst/>
                        </a:rPr>
                        <a:t>A Decision-Making Approach to Evaluation of Learning Components (Masumba, &amp; Wario, 2016)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Fuzzy TOPSIS</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Normal Student </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Felder-Silverman Learning Styles Model (FSLSM)</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South Africa</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extLst>
                  <a:ext uri="{0D108BD9-81ED-4DB2-BD59-A6C34878D82A}">
                    <a16:rowId xmlns:a16="http://schemas.microsoft.com/office/drawing/2014/main" val="3717955894"/>
                  </a:ext>
                </a:extLst>
              </a:tr>
              <a:tr h="651176">
                <a:tc>
                  <a:txBody>
                    <a:bodyPr/>
                    <a:lstStyle/>
                    <a:p>
                      <a:pPr>
                        <a:lnSpc>
                          <a:spcPct val="107000"/>
                        </a:lnSpc>
                        <a:spcAft>
                          <a:spcPts val="0"/>
                        </a:spcAft>
                      </a:pPr>
                      <a:r>
                        <a:rPr lang="en-MY" sz="1300">
                          <a:effectLst/>
                        </a:rPr>
                        <a:t>Prediction of Learner’s Profile Based on Learning Styles (Kolekar, Pai, &amp; Manohara Pai, 2017)</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Fuzzy C Means (FCM) algorithm</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Normal Student </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Felder-Silverman Learning Styles Model </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India</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extLst>
                  <a:ext uri="{0D108BD9-81ED-4DB2-BD59-A6C34878D82A}">
                    <a16:rowId xmlns:a16="http://schemas.microsoft.com/office/drawing/2014/main" val="4145040493"/>
                  </a:ext>
                </a:extLst>
              </a:tr>
              <a:tr h="651176">
                <a:tc>
                  <a:txBody>
                    <a:bodyPr/>
                    <a:lstStyle/>
                    <a:p>
                      <a:pPr>
                        <a:lnSpc>
                          <a:spcPct val="107000"/>
                        </a:lnSpc>
                        <a:spcAft>
                          <a:spcPts val="0"/>
                        </a:spcAft>
                      </a:pPr>
                      <a:r>
                        <a:rPr lang="en-MY" sz="1300">
                          <a:effectLst/>
                        </a:rPr>
                        <a:t>Personalization of learning situations within a virtual environment for training (Mohamed, Abdeslam, &amp; Lahcen, 2017)</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Fuzzy Clustering</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Normal Student </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Personalization of learning situations (PLS)</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Morocco</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extLst>
                  <a:ext uri="{0D108BD9-81ED-4DB2-BD59-A6C34878D82A}">
                    <a16:rowId xmlns:a16="http://schemas.microsoft.com/office/drawing/2014/main" val="1603133824"/>
                  </a:ext>
                </a:extLst>
              </a:tr>
              <a:tr h="651176">
                <a:tc>
                  <a:txBody>
                    <a:bodyPr/>
                    <a:lstStyle/>
                    <a:p>
                      <a:pPr>
                        <a:lnSpc>
                          <a:spcPct val="107000"/>
                        </a:lnSpc>
                        <a:spcAft>
                          <a:spcPts val="0"/>
                        </a:spcAft>
                      </a:pPr>
                      <a:r>
                        <a:rPr lang="en-MY" sz="1300">
                          <a:effectLst/>
                        </a:rPr>
                        <a:t>Learning style prediction in e-learning using web interface information (Deborah et al., 2015).</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Fuzzy Logic</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Normal Student </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a:effectLst/>
                        </a:rPr>
                        <a:t>Felder and Silverman's learning styles </a:t>
                      </a:r>
                    </a:p>
                    <a:p>
                      <a:pPr>
                        <a:lnSpc>
                          <a:spcPct val="107000"/>
                        </a:lnSpc>
                        <a:spcAft>
                          <a:spcPts val="0"/>
                        </a:spcAft>
                      </a:pPr>
                      <a:r>
                        <a:rPr lang="en-MY" sz="1300">
                          <a:effectLst/>
                        </a:rPr>
                        <a:t> </a:t>
                      </a:r>
                      <a:endParaRPr lang="en-MY" sz="130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tc>
                  <a:txBody>
                    <a:bodyPr/>
                    <a:lstStyle/>
                    <a:p>
                      <a:pPr>
                        <a:lnSpc>
                          <a:spcPct val="107000"/>
                        </a:lnSpc>
                        <a:spcAft>
                          <a:spcPts val="0"/>
                        </a:spcAft>
                      </a:pPr>
                      <a:r>
                        <a:rPr lang="en-MY" sz="1300" dirty="0">
                          <a:effectLst/>
                        </a:rPr>
                        <a:t>India</a:t>
                      </a:r>
                    </a:p>
                    <a:p>
                      <a:pPr>
                        <a:lnSpc>
                          <a:spcPct val="107000"/>
                        </a:lnSpc>
                        <a:spcAft>
                          <a:spcPts val="0"/>
                        </a:spcAft>
                      </a:pPr>
                      <a:r>
                        <a:rPr lang="en-MY" sz="1300" dirty="0">
                          <a:effectLst/>
                        </a:rPr>
                        <a:t> </a:t>
                      </a:r>
                      <a:endParaRPr lang="en-MY" sz="1300" dirty="0">
                        <a:effectLst/>
                        <a:latin typeface="Calibri" panose="020F0502020204030204" pitchFamily="34" charset="0"/>
                        <a:ea typeface="DengXian" panose="02010600030101010101" pitchFamily="2" charset="-122"/>
                        <a:cs typeface="Arial" panose="020B0604020202020204" pitchFamily="34" charset="0"/>
                      </a:endParaRPr>
                    </a:p>
                  </a:txBody>
                  <a:tcPr marL="45068" marR="45068" marT="0" marB="0"/>
                </a:tc>
                <a:extLst>
                  <a:ext uri="{0D108BD9-81ED-4DB2-BD59-A6C34878D82A}">
                    <a16:rowId xmlns:a16="http://schemas.microsoft.com/office/drawing/2014/main" val="1083677436"/>
                  </a:ext>
                </a:extLst>
              </a:tr>
            </a:tbl>
          </a:graphicData>
        </a:graphic>
      </p:graphicFrame>
    </p:spTree>
    <p:extLst>
      <p:ext uri="{BB962C8B-B14F-4D97-AF65-F5344CB8AC3E}">
        <p14:creationId xmlns:p14="http://schemas.microsoft.com/office/powerpoint/2010/main" val="77149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C718776-0917-44FD-B2F1-F3D31678D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469" y="1046523"/>
            <a:ext cx="10293531" cy="5811477"/>
          </a:xfrm>
          <a:prstGeom prst="rect">
            <a:avLst/>
          </a:prstGeom>
        </p:spPr>
      </p:pic>
      <p:sp>
        <p:nvSpPr>
          <p:cNvPr id="5" name="Text Placeholder 4">
            <a:extLst>
              <a:ext uri="{FF2B5EF4-FFF2-40B4-BE49-F238E27FC236}">
                <a16:creationId xmlns:a16="http://schemas.microsoft.com/office/drawing/2014/main" id="{3AFE8BA5-BA00-47DF-8096-6E041BE2DCE3}"/>
              </a:ext>
            </a:extLst>
          </p:cNvPr>
          <p:cNvSpPr>
            <a:spLocks noGrp="1"/>
          </p:cNvSpPr>
          <p:nvPr>
            <p:ph type="body" idx="1"/>
          </p:nvPr>
        </p:nvSpPr>
        <p:spPr>
          <a:xfrm>
            <a:off x="1898469" y="0"/>
            <a:ext cx="10293531" cy="1093199"/>
          </a:xfrm>
        </p:spPr>
        <p:txBody>
          <a:bodyPr>
            <a:normAutofit lnSpcReduction="10000"/>
          </a:bodyPr>
          <a:lstStyle/>
          <a:p>
            <a:pPr marL="0" indent="0">
              <a:buNone/>
            </a:pPr>
            <a:r>
              <a:rPr lang="en-US" dirty="0"/>
              <a:t>Deaf Student’s Learning Style Prediction Using Fuzzy TOPSIS Conceptual Framework</a:t>
            </a:r>
            <a:endParaRPr lang="en-MY" dirty="0"/>
          </a:p>
        </p:txBody>
      </p:sp>
    </p:spTree>
    <p:extLst>
      <p:ext uri="{BB962C8B-B14F-4D97-AF65-F5344CB8AC3E}">
        <p14:creationId xmlns:p14="http://schemas.microsoft.com/office/powerpoint/2010/main" val="303919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7CF9-C170-4955-BB2B-0A4117E85248}"/>
              </a:ext>
            </a:extLst>
          </p:cNvPr>
          <p:cNvSpPr>
            <a:spLocks noGrp="1"/>
          </p:cNvSpPr>
          <p:nvPr>
            <p:ph type="title"/>
          </p:nvPr>
        </p:nvSpPr>
        <p:spPr>
          <a:xfrm>
            <a:off x="399803" y="2489982"/>
            <a:ext cx="4341009" cy="1349912"/>
          </a:xfrm>
        </p:spPr>
        <p:txBody>
          <a:bodyPr anchor="b">
            <a:normAutofit/>
          </a:bodyPr>
          <a:lstStyle/>
          <a:p>
            <a:r>
              <a:rPr lang="en-US" sz="2400" dirty="0"/>
              <a:t>Deaf Student’s Learning Style Prediction Methodology Framework</a:t>
            </a:r>
            <a:endParaRPr lang="en-MY" sz="2400" dirty="0"/>
          </a:p>
        </p:txBody>
      </p:sp>
      <p:pic>
        <p:nvPicPr>
          <p:cNvPr id="5" name="Content Placeholder 4">
            <a:extLst>
              <a:ext uri="{FF2B5EF4-FFF2-40B4-BE49-F238E27FC236}">
                <a16:creationId xmlns:a16="http://schemas.microsoft.com/office/drawing/2014/main" id="{7D608D39-1E0A-42F4-BEE0-489E5AC9B851}"/>
              </a:ext>
            </a:extLst>
          </p:cNvPr>
          <p:cNvPicPr>
            <a:picLocks noChangeAspect="1"/>
          </p:cNvPicPr>
          <p:nvPr/>
        </p:nvPicPr>
        <p:blipFill>
          <a:blip r:embed="rId3"/>
          <a:srcRect/>
          <a:stretch/>
        </p:blipFill>
        <p:spPr>
          <a:xfrm>
            <a:off x="5199448" y="116114"/>
            <a:ext cx="6592073" cy="656045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385041A6-959A-4D04-B7F0-BD3253984395}"/>
              </a:ext>
            </a:extLst>
          </p:cNvPr>
          <p:cNvSpPr txBox="1"/>
          <p:nvPr/>
        </p:nvSpPr>
        <p:spPr>
          <a:xfrm>
            <a:off x="7167282" y="3062386"/>
            <a:ext cx="275665" cy="215444"/>
          </a:xfrm>
          <a:prstGeom prst="rect">
            <a:avLst/>
          </a:prstGeom>
          <a:noFill/>
        </p:spPr>
        <p:txBody>
          <a:bodyPr wrap="square" rtlCol="0">
            <a:spAutoFit/>
          </a:bodyPr>
          <a:lstStyle/>
          <a:p>
            <a:r>
              <a:rPr lang="en-US" sz="800" dirty="0">
                <a:solidFill>
                  <a:schemeClr val="bg1"/>
                </a:solidFill>
              </a:rPr>
              <a:t>III</a:t>
            </a:r>
            <a:endParaRPr lang="en-MY" sz="800" dirty="0">
              <a:solidFill>
                <a:schemeClr val="bg1"/>
              </a:solidFill>
            </a:endParaRPr>
          </a:p>
        </p:txBody>
      </p:sp>
      <p:sp>
        <p:nvSpPr>
          <p:cNvPr id="12" name="TextBox 11">
            <a:extLst>
              <a:ext uri="{FF2B5EF4-FFF2-40B4-BE49-F238E27FC236}">
                <a16:creationId xmlns:a16="http://schemas.microsoft.com/office/drawing/2014/main" id="{5844092C-B103-4494-9208-1FFAE3C9E6AF}"/>
              </a:ext>
            </a:extLst>
          </p:cNvPr>
          <p:cNvSpPr txBox="1"/>
          <p:nvPr/>
        </p:nvSpPr>
        <p:spPr>
          <a:xfrm>
            <a:off x="7167281" y="4075397"/>
            <a:ext cx="275665" cy="215444"/>
          </a:xfrm>
          <a:prstGeom prst="rect">
            <a:avLst/>
          </a:prstGeom>
          <a:noFill/>
        </p:spPr>
        <p:txBody>
          <a:bodyPr wrap="square" rtlCol="0">
            <a:spAutoFit/>
          </a:bodyPr>
          <a:lstStyle/>
          <a:p>
            <a:r>
              <a:rPr lang="en-US" sz="800" dirty="0">
                <a:solidFill>
                  <a:schemeClr val="bg1"/>
                </a:solidFill>
              </a:rPr>
              <a:t>IV</a:t>
            </a:r>
            <a:endParaRPr lang="en-MY" sz="800" dirty="0">
              <a:solidFill>
                <a:schemeClr val="bg1"/>
              </a:solidFill>
            </a:endParaRPr>
          </a:p>
        </p:txBody>
      </p:sp>
      <p:sp>
        <p:nvSpPr>
          <p:cNvPr id="14" name="TextBox 13">
            <a:extLst>
              <a:ext uri="{FF2B5EF4-FFF2-40B4-BE49-F238E27FC236}">
                <a16:creationId xmlns:a16="http://schemas.microsoft.com/office/drawing/2014/main" id="{29D7E35C-728E-4903-B4D9-2E2F1BB1DD17}"/>
              </a:ext>
            </a:extLst>
          </p:cNvPr>
          <p:cNvSpPr txBox="1"/>
          <p:nvPr/>
        </p:nvSpPr>
        <p:spPr>
          <a:xfrm>
            <a:off x="7167280" y="5621810"/>
            <a:ext cx="275665" cy="215444"/>
          </a:xfrm>
          <a:prstGeom prst="rect">
            <a:avLst/>
          </a:prstGeom>
          <a:noFill/>
        </p:spPr>
        <p:txBody>
          <a:bodyPr wrap="square" rtlCol="0">
            <a:spAutoFit/>
          </a:bodyPr>
          <a:lstStyle/>
          <a:p>
            <a:r>
              <a:rPr lang="en-US" sz="800" dirty="0">
                <a:solidFill>
                  <a:schemeClr val="bg1"/>
                </a:solidFill>
              </a:rPr>
              <a:t>VI</a:t>
            </a:r>
            <a:endParaRPr lang="en-MY" sz="800" dirty="0">
              <a:solidFill>
                <a:schemeClr val="bg1"/>
              </a:solidFill>
            </a:endParaRPr>
          </a:p>
        </p:txBody>
      </p:sp>
    </p:spTree>
    <p:extLst>
      <p:ext uri="{BB962C8B-B14F-4D97-AF65-F5344CB8AC3E}">
        <p14:creationId xmlns:p14="http://schemas.microsoft.com/office/powerpoint/2010/main" val="120998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D1F3-8F77-466E-AB81-000FC5215E79}"/>
              </a:ext>
            </a:extLst>
          </p:cNvPr>
          <p:cNvSpPr>
            <a:spLocks noGrp="1"/>
          </p:cNvSpPr>
          <p:nvPr>
            <p:ph type="title"/>
          </p:nvPr>
        </p:nvSpPr>
        <p:spPr>
          <a:xfrm>
            <a:off x="615463" y="173502"/>
            <a:ext cx="10131425" cy="712763"/>
          </a:xfrm>
        </p:spPr>
        <p:txBody>
          <a:bodyPr/>
          <a:lstStyle/>
          <a:p>
            <a:r>
              <a:rPr lang="en-US" dirty="0"/>
              <a:t>DATA ANALYSIS</a:t>
            </a:r>
            <a:endParaRPr lang="en-MY" dirty="0"/>
          </a:p>
        </p:txBody>
      </p:sp>
      <p:graphicFrame>
        <p:nvGraphicFramePr>
          <p:cNvPr id="5" name="Diagram 4">
            <a:extLst>
              <a:ext uri="{FF2B5EF4-FFF2-40B4-BE49-F238E27FC236}">
                <a16:creationId xmlns:a16="http://schemas.microsoft.com/office/drawing/2014/main" id="{ED8D7A18-E68E-4997-9229-0BBA466626A9}"/>
              </a:ext>
            </a:extLst>
          </p:cNvPr>
          <p:cNvGraphicFramePr/>
          <p:nvPr>
            <p:extLst>
              <p:ext uri="{D42A27DB-BD31-4B8C-83A1-F6EECF244321}">
                <p14:modId xmlns:p14="http://schemas.microsoft.com/office/powerpoint/2010/main" val="4079717890"/>
              </p:ext>
            </p:extLst>
          </p:nvPr>
        </p:nvGraphicFramePr>
        <p:xfrm>
          <a:off x="2032000" y="719667"/>
          <a:ext cx="8138942" cy="2867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B5CEC26E-1959-4B8B-8FF2-1F3B41BBC5AF}"/>
              </a:ext>
            </a:extLst>
          </p:cNvPr>
          <p:cNvSpPr/>
          <p:nvPr/>
        </p:nvSpPr>
        <p:spPr>
          <a:xfrm>
            <a:off x="379049" y="4283612"/>
            <a:ext cx="1690462" cy="8651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Independent</a:t>
            </a:r>
            <a:endParaRPr lang="en-MY" dirty="0"/>
          </a:p>
        </p:txBody>
      </p:sp>
      <p:sp>
        <p:nvSpPr>
          <p:cNvPr id="7" name="Rectangle 6">
            <a:extLst>
              <a:ext uri="{FF2B5EF4-FFF2-40B4-BE49-F238E27FC236}">
                <a16:creationId xmlns:a16="http://schemas.microsoft.com/office/drawing/2014/main" id="{F7733AFC-7772-4058-85DD-812DD8294049}"/>
              </a:ext>
            </a:extLst>
          </p:cNvPr>
          <p:cNvSpPr/>
          <p:nvPr/>
        </p:nvSpPr>
        <p:spPr>
          <a:xfrm>
            <a:off x="2369625" y="4283612"/>
            <a:ext cx="1690462" cy="8651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Avoidant</a:t>
            </a:r>
            <a:endParaRPr lang="en-MY" dirty="0"/>
          </a:p>
        </p:txBody>
      </p:sp>
      <p:sp>
        <p:nvSpPr>
          <p:cNvPr id="8" name="Rectangle 7">
            <a:extLst>
              <a:ext uri="{FF2B5EF4-FFF2-40B4-BE49-F238E27FC236}">
                <a16:creationId xmlns:a16="http://schemas.microsoft.com/office/drawing/2014/main" id="{1007E011-2CD8-47C2-8027-07EC4466CBB5}"/>
              </a:ext>
            </a:extLst>
          </p:cNvPr>
          <p:cNvSpPr/>
          <p:nvPr/>
        </p:nvSpPr>
        <p:spPr>
          <a:xfrm>
            <a:off x="4360201" y="4283612"/>
            <a:ext cx="1690462" cy="8651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Collaborative</a:t>
            </a:r>
            <a:endParaRPr lang="en-MY" dirty="0"/>
          </a:p>
        </p:txBody>
      </p:sp>
      <p:sp>
        <p:nvSpPr>
          <p:cNvPr id="9" name="Rectangle 8">
            <a:extLst>
              <a:ext uri="{FF2B5EF4-FFF2-40B4-BE49-F238E27FC236}">
                <a16:creationId xmlns:a16="http://schemas.microsoft.com/office/drawing/2014/main" id="{AADFBD5A-00DD-4562-8D10-66A4C65367BE}"/>
              </a:ext>
            </a:extLst>
          </p:cNvPr>
          <p:cNvSpPr/>
          <p:nvPr/>
        </p:nvSpPr>
        <p:spPr>
          <a:xfrm>
            <a:off x="6350777" y="4283611"/>
            <a:ext cx="1690462" cy="8651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Dependent</a:t>
            </a:r>
            <a:endParaRPr lang="en-MY" dirty="0"/>
          </a:p>
        </p:txBody>
      </p:sp>
      <p:sp>
        <p:nvSpPr>
          <p:cNvPr id="10" name="Rectangle 9">
            <a:extLst>
              <a:ext uri="{FF2B5EF4-FFF2-40B4-BE49-F238E27FC236}">
                <a16:creationId xmlns:a16="http://schemas.microsoft.com/office/drawing/2014/main" id="{FE661823-0999-46F7-9920-1C5CBC996B78}"/>
              </a:ext>
            </a:extLst>
          </p:cNvPr>
          <p:cNvSpPr/>
          <p:nvPr/>
        </p:nvSpPr>
        <p:spPr>
          <a:xfrm>
            <a:off x="10331929" y="4283610"/>
            <a:ext cx="1690462" cy="8651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Participant</a:t>
            </a:r>
            <a:endParaRPr lang="en-MY" dirty="0"/>
          </a:p>
        </p:txBody>
      </p:sp>
      <p:sp>
        <p:nvSpPr>
          <p:cNvPr id="11" name="Rectangle 10">
            <a:extLst>
              <a:ext uri="{FF2B5EF4-FFF2-40B4-BE49-F238E27FC236}">
                <a16:creationId xmlns:a16="http://schemas.microsoft.com/office/drawing/2014/main" id="{CC3EA409-3E26-4627-9D50-6BB135D24727}"/>
              </a:ext>
            </a:extLst>
          </p:cNvPr>
          <p:cNvSpPr/>
          <p:nvPr/>
        </p:nvSpPr>
        <p:spPr>
          <a:xfrm>
            <a:off x="8341353" y="4283611"/>
            <a:ext cx="1690462" cy="8651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Competitive</a:t>
            </a:r>
            <a:endParaRPr lang="en-MY" dirty="0"/>
          </a:p>
        </p:txBody>
      </p:sp>
      <p:cxnSp>
        <p:nvCxnSpPr>
          <p:cNvPr id="13" name="Straight Connector 12">
            <a:extLst>
              <a:ext uri="{FF2B5EF4-FFF2-40B4-BE49-F238E27FC236}">
                <a16:creationId xmlns:a16="http://schemas.microsoft.com/office/drawing/2014/main" id="{F0860FD5-2DC4-4D79-A495-3D25754AA1E4}"/>
              </a:ext>
            </a:extLst>
          </p:cNvPr>
          <p:cNvCxnSpPr>
            <a:endCxn id="6" idx="0"/>
          </p:cNvCxnSpPr>
          <p:nvPr/>
        </p:nvCxnSpPr>
        <p:spPr>
          <a:xfrm flipH="1">
            <a:off x="1224280" y="3587263"/>
            <a:ext cx="1940951" cy="696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BBCEFC-3BDE-43F4-97F5-F8A5CF5E4DEE}"/>
              </a:ext>
            </a:extLst>
          </p:cNvPr>
          <p:cNvCxnSpPr/>
          <p:nvPr/>
        </p:nvCxnSpPr>
        <p:spPr>
          <a:xfrm flipV="1">
            <a:off x="3165231" y="3587262"/>
            <a:ext cx="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8460EDD-7C9D-40A5-B7BB-A6FD06E3A0FA}"/>
              </a:ext>
            </a:extLst>
          </p:cNvPr>
          <p:cNvCxnSpPr>
            <a:endCxn id="7" idx="0"/>
          </p:cNvCxnSpPr>
          <p:nvPr/>
        </p:nvCxnSpPr>
        <p:spPr>
          <a:xfrm>
            <a:off x="3165231" y="3587262"/>
            <a:ext cx="49625" cy="69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314FB23-0610-4695-B10C-23B450E23E5A}"/>
              </a:ext>
            </a:extLst>
          </p:cNvPr>
          <p:cNvCxnSpPr>
            <a:endCxn id="8" idx="0"/>
          </p:cNvCxnSpPr>
          <p:nvPr/>
        </p:nvCxnSpPr>
        <p:spPr>
          <a:xfrm>
            <a:off x="3190043" y="3587262"/>
            <a:ext cx="2015389" cy="69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93E3462-6ECE-40BC-8BF7-147585636682}"/>
              </a:ext>
            </a:extLst>
          </p:cNvPr>
          <p:cNvCxnSpPr>
            <a:endCxn id="9" idx="0"/>
          </p:cNvCxnSpPr>
          <p:nvPr/>
        </p:nvCxnSpPr>
        <p:spPr>
          <a:xfrm>
            <a:off x="3190043" y="3587262"/>
            <a:ext cx="4005965" cy="696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86B214-5F71-4704-82B6-B59C3465D01F}"/>
              </a:ext>
            </a:extLst>
          </p:cNvPr>
          <p:cNvCxnSpPr>
            <a:endCxn id="11" idx="0"/>
          </p:cNvCxnSpPr>
          <p:nvPr/>
        </p:nvCxnSpPr>
        <p:spPr>
          <a:xfrm>
            <a:off x="3202450" y="3587261"/>
            <a:ext cx="5984134" cy="69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B97DB2-8B8A-402A-9C9A-44B6AC19B589}"/>
              </a:ext>
            </a:extLst>
          </p:cNvPr>
          <p:cNvCxnSpPr>
            <a:endCxn id="10" idx="0"/>
          </p:cNvCxnSpPr>
          <p:nvPr/>
        </p:nvCxnSpPr>
        <p:spPr>
          <a:xfrm>
            <a:off x="3214856" y="3587261"/>
            <a:ext cx="7962304" cy="696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997548-4016-4EB8-B38D-4B6385F0FB25}"/>
              </a:ext>
            </a:extLst>
          </p:cNvPr>
          <p:cNvCxnSpPr>
            <a:endCxn id="6" idx="0"/>
          </p:cNvCxnSpPr>
          <p:nvPr/>
        </p:nvCxnSpPr>
        <p:spPr>
          <a:xfrm flipH="1">
            <a:off x="1224280" y="3587260"/>
            <a:ext cx="4826383" cy="69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80E268-CFC4-44D1-BAC3-0C9ED1A60CF6}"/>
              </a:ext>
            </a:extLst>
          </p:cNvPr>
          <p:cNvCxnSpPr>
            <a:endCxn id="7" idx="0"/>
          </p:cNvCxnSpPr>
          <p:nvPr/>
        </p:nvCxnSpPr>
        <p:spPr>
          <a:xfrm flipH="1">
            <a:off x="3214856" y="3587260"/>
            <a:ext cx="2835807" cy="69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4740236-CDB3-4DD5-9EBA-72E5346307F2}"/>
              </a:ext>
            </a:extLst>
          </p:cNvPr>
          <p:cNvCxnSpPr>
            <a:endCxn id="8" idx="0"/>
          </p:cNvCxnSpPr>
          <p:nvPr/>
        </p:nvCxnSpPr>
        <p:spPr>
          <a:xfrm flipH="1">
            <a:off x="5205432" y="3587260"/>
            <a:ext cx="845231" cy="69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60C97F0-E249-4E2E-8480-9DB2FF275B51}"/>
              </a:ext>
            </a:extLst>
          </p:cNvPr>
          <p:cNvCxnSpPr>
            <a:endCxn id="9" idx="0"/>
          </p:cNvCxnSpPr>
          <p:nvPr/>
        </p:nvCxnSpPr>
        <p:spPr>
          <a:xfrm>
            <a:off x="6050663" y="3587260"/>
            <a:ext cx="1145345" cy="696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2F20843-4F94-43CA-A64A-0B9AC3BF6ED6}"/>
              </a:ext>
            </a:extLst>
          </p:cNvPr>
          <p:cNvCxnSpPr>
            <a:endCxn id="11" idx="0"/>
          </p:cNvCxnSpPr>
          <p:nvPr/>
        </p:nvCxnSpPr>
        <p:spPr>
          <a:xfrm>
            <a:off x="6063069" y="3587259"/>
            <a:ext cx="3123515" cy="69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9096D87-F576-4687-B366-D21C6F9BA32A}"/>
              </a:ext>
            </a:extLst>
          </p:cNvPr>
          <p:cNvCxnSpPr>
            <a:endCxn id="10" idx="0"/>
          </p:cNvCxnSpPr>
          <p:nvPr/>
        </p:nvCxnSpPr>
        <p:spPr>
          <a:xfrm>
            <a:off x="6050663" y="3587259"/>
            <a:ext cx="5126497" cy="696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E493AA2-6BCA-4798-849D-6B4B0E571D5C}"/>
              </a:ext>
            </a:extLst>
          </p:cNvPr>
          <p:cNvCxnSpPr>
            <a:endCxn id="6" idx="0"/>
          </p:cNvCxnSpPr>
          <p:nvPr/>
        </p:nvCxnSpPr>
        <p:spPr>
          <a:xfrm flipH="1">
            <a:off x="1224280" y="3587258"/>
            <a:ext cx="7752866" cy="696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E34D06F-0A6A-448B-865A-8772D911FB83}"/>
              </a:ext>
            </a:extLst>
          </p:cNvPr>
          <p:cNvCxnSpPr>
            <a:endCxn id="7" idx="0"/>
          </p:cNvCxnSpPr>
          <p:nvPr/>
        </p:nvCxnSpPr>
        <p:spPr>
          <a:xfrm flipH="1">
            <a:off x="3214856" y="3587258"/>
            <a:ext cx="5774399" cy="696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A4D39D-EE9C-43EC-81EB-E3DF1036E111}"/>
              </a:ext>
            </a:extLst>
          </p:cNvPr>
          <p:cNvCxnSpPr>
            <a:endCxn id="8" idx="0"/>
          </p:cNvCxnSpPr>
          <p:nvPr/>
        </p:nvCxnSpPr>
        <p:spPr>
          <a:xfrm flipH="1">
            <a:off x="5205432" y="3587258"/>
            <a:ext cx="3784120" cy="696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C68B722-31DD-4656-882A-8585DFFFA9CE}"/>
              </a:ext>
            </a:extLst>
          </p:cNvPr>
          <p:cNvCxnSpPr>
            <a:endCxn id="9" idx="0"/>
          </p:cNvCxnSpPr>
          <p:nvPr/>
        </p:nvCxnSpPr>
        <p:spPr>
          <a:xfrm flipH="1">
            <a:off x="7196008" y="3587258"/>
            <a:ext cx="1781138" cy="696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2E6AC3C-DA84-4B9F-B282-F75163B7F17C}"/>
              </a:ext>
            </a:extLst>
          </p:cNvPr>
          <p:cNvCxnSpPr>
            <a:endCxn id="11" idx="0"/>
          </p:cNvCxnSpPr>
          <p:nvPr/>
        </p:nvCxnSpPr>
        <p:spPr>
          <a:xfrm>
            <a:off x="8989255" y="3587257"/>
            <a:ext cx="197329" cy="696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AA43EBF-FD88-44D3-8724-54B9A018ADEE}"/>
              </a:ext>
            </a:extLst>
          </p:cNvPr>
          <p:cNvCxnSpPr>
            <a:endCxn id="10" idx="0"/>
          </p:cNvCxnSpPr>
          <p:nvPr/>
        </p:nvCxnSpPr>
        <p:spPr>
          <a:xfrm>
            <a:off x="9014068" y="3587257"/>
            <a:ext cx="2163092" cy="6963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449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7420-FCB4-4387-A0F2-7B4CCBD8A107}"/>
              </a:ext>
            </a:extLst>
          </p:cNvPr>
          <p:cNvSpPr>
            <a:spLocks noGrp="1"/>
          </p:cNvSpPr>
          <p:nvPr>
            <p:ph type="title"/>
          </p:nvPr>
        </p:nvSpPr>
        <p:spPr>
          <a:xfrm>
            <a:off x="3449520" y="0"/>
            <a:ext cx="6592400" cy="860400"/>
          </a:xfrm>
        </p:spPr>
        <p:txBody>
          <a:bodyPr/>
          <a:lstStyle/>
          <a:p>
            <a:r>
              <a:rPr lang="en-US" sz="4800" b="1" dirty="0"/>
              <a:t>Raw Data </a:t>
            </a:r>
            <a:endParaRPr lang="en-MY" sz="4800" b="1" dirty="0"/>
          </a:p>
        </p:txBody>
      </p:sp>
      <p:graphicFrame>
        <p:nvGraphicFramePr>
          <p:cNvPr id="5" name="Table 5">
            <a:extLst>
              <a:ext uri="{FF2B5EF4-FFF2-40B4-BE49-F238E27FC236}">
                <a16:creationId xmlns:a16="http://schemas.microsoft.com/office/drawing/2014/main" id="{B05B392B-D1F0-4F20-828B-1FEA08E05F05}"/>
              </a:ext>
            </a:extLst>
          </p:cNvPr>
          <p:cNvGraphicFramePr>
            <a:graphicFrameLocks noGrp="1"/>
          </p:cNvGraphicFramePr>
          <p:nvPr>
            <p:extLst>
              <p:ext uri="{D42A27DB-BD31-4B8C-83A1-F6EECF244321}">
                <p14:modId xmlns:p14="http://schemas.microsoft.com/office/powerpoint/2010/main" val="944178407"/>
              </p:ext>
            </p:extLst>
          </p:nvPr>
        </p:nvGraphicFramePr>
        <p:xfrm>
          <a:off x="602581" y="1768839"/>
          <a:ext cx="9545760" cy="4846320"/>
        </p:xfrm>
        <a:graphic>
          <a:graphicData uri="http://schemas.openxmlformats.org/drawingml/2006/table">
            <a:tbl>
              <a:tblPr firstRow="1" bandRow="1">
                <a:tableStyleId>{69CF1AB2-1976-4502-BF36-3FF5EA218861}</a:tableStyleId>
              </a:tblPr>
              <a:tblGrid>
                <a:gridCol w="3206269">
                  <a:extLst>
                    <a:ext uri="{9D8B030D-6E8A-4147-A177-3AD203B41FA5}">
                      <a16:colId xmlns:a16="http://schemas.microsoft.com/office/drawing/2014/main" val="3167094384"/>
                    </a:ext>
                  </a:extLst>
                </a:gridCol>
                <a:gridCol w="6339491">
                  <a:extLst>
                    <a:ext uri="{9D8B030D-6E8A-4147-A177-3AD203B41FA5}">
                      <a16:colId xmlns:a16="http://schemas.microsoft.com/office/drawing/2014/main" val="2858508096"/>
                    </a:ext>
                  </a:extLst>
                </a:gridCol>
              </a:tblGrid>
              <a:tr h="1771714">
                <a:tc>
                  <a:txBody>
                    <a:bodyPr/>
                    <a:lstStyle/>
                    <a:p>
                      <a:pPr algn="ctr"/>
                      <a:r>
                        <a:rPr lang="en-MY" dirty="0">
                          <a:effectLst>
                            <a:outerShdw blurRad="38100" dist="38100" dir="2700000" algn="tl">
                              <a:srgbClr val="000000">
                                <a:alpha val="43137"/>
                              </a:srgbClr>
                            </a:outerShdw>
                          </a:effectLst>
                        </a:rPr>
                        <a:t>Input</a:t>
                      </a:r>
                      <a:endParaRPr lang="en-MY"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en-US" b="0" dirty="0">
                          <a:effectLst>
                            <a:outerShdw blurRad="38100" dist="38100" dir="2700000" algn="tl">
                              <a:srgbClr val="000000">
                                <a:alpha val="43137"/>
                              </a:srgbClr>
                            </a:outerShdw>
                          </a:effectLst>
                        </a:rPr>
                        <a:t>Grasha Reichmann Student Learning Style Question </a:t>
                      </a:r>
                    </a:p>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 question </a:t>
                      </a:r>
                    </a:p>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Scale : 1 to 5</a:t>
                      </a:r>
                    </a:p>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1-Sangat Tidak Setuju </a:t>
                      </a:r>
                    </a:p>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2-Tidak Setuju</a:t>
                      </a:r>
                    </a:p>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3-Tidak Pasti</a:t>
                      </a:r>
                    </a:p>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4-Setuju</a:t>
                      </a:r>
                    </a:p>
                    <a:p>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5-Sangat Setuju</a:t>
                      </a:r>
                      <a:endParaRPr lang="en-MY"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60113396"/>
                  </a:ext>
                </a:extLst>
              </a:tr>
              <a:tr h="2095749">
                <a:tc>
                  <a:txBody>
                    <a:bodyPr/>
                    <a:lstStyle/>
                    <a:p>
                      <a:pPr algn="ctr"/>
                      <a:r>
                        <a:rPr lang="en-US" b="1" dirty="0"/>
                        <a:t>Output</a:t>
                      </a:r>
                      <a:endParaRPr lang="en-MY" b="1" dirty="0">
                        <a:latin typeface="Times New Roman" panose="02020603050405020304" pitchFamily="18" charset="0"/>
                        <a:cs typeface="Times New Roman" panose="02020603050405020304" pitchFamily="18" charset="0"/>
                      </a:endParaRPr>
                    </a:p>
                  </a:txBody>
                  <a:tcPr/>
                </a:tc>
                <a:tc>
                  <a:txBody>
                    <a:bodyPr/>
                    <a:lstStyle/>
                    <a:p>
                      <a:r>
                        <a:rPr lang="en-US" b="1" dirty="0"/>
                        <a:t>Learning Style </a:t>
                      </a:r>
                    </a:p>
                    <a:p>
                      <a:pPr marL="342900" indent="-342900">
                        <a:buFont typeface="Arial" panose="020B0604020202020204" pitchFamily="34" charset="0"/>
                        <a:buChar char="•"/>
                      </a:pPr>
                      <a:r>
                        <a:rPr lang="en-MY" dirty="0">
                          <a:latin typeface="Times New Roman" panose="02020603050405020304" pitchFamily="18" charset="0"/>
                          <a:cs typeface="Times New Roman" panose="02020603050405020304" pitchFamily="18" charset="0"/>
                        </a:rPr>
                        <a:t>Berdikari (Independent)</a:t>
                      </a:r>
                    </a:p>
                    <a:p>
                      <a:pPr marL="342900" indent="-342900">
                        <a:buFont typeface="Arial" panose="020B0604020202020204" pitchFamily="34" charset="0"/>
                        <a:buChar char="•"/>
                      </a:pPr>
                      <a:r>
                        <a:rPr lang="en-MY" dirty="0">
                          <a:latin typeface="Times New Roman" panose="02020603050405020304" pitchFamily="18" charset="0"/>
                          <a:cs typeface="Times New Roman" panose="02020603050405020304" pitchFamily="18" charset="0"/>
                        </a:rPr>
                        <a:t>Penghindaran (Avoidant)</a:t>
                      </a:r>
                    </a:p>
                    <a:p>
                      <a:pPr marL="342900" indent="-342900">
                        <a:buFont typeface="Arial" panose="020B0604020202020204" pitchFamily="34" charset="0"/>
                        <a:buChar char="•"/>
                      </a:pPr>
                      <a:r>
                        <a:rPr lang="en-MY" dirty="0">
                          <a:latin typeface="Times New Roman" panose="02020603050405020304" pitchFamily="18" charset="0"/>
                          <a:cs typeface="Times New Roman" panose="02020603050405020304" pitchFamily="18" charset="0"/>
                        </a:rPr>
                        <a:t>Kolaboratif (Collaborative)</a:t>
                      </a:r>
                    </a:p>
                    <a:p>
                      <a:pPr marL="342900" indent="-342900">
                        <a:buFont typeface="Arial" panose="020B0604020202020204" pitchFamily="34" charset="0"/>
                        <a:buChar char="•"/>
                      </a:pPr>
                      <a:r>
                        <a:rPr lang="en-MY" dirty="0">
                          <a:latin typeface="Times New Roman" panose="02020603050405020304" pitchFamily="18" charset="0"/>
                          <a:cs typeface="Times New Roman" panose="02020603050405020304" pitchFamily="18" charset="0"/>
                        </a:rPr>
                        <a:t>Pergantugan (Dependent)</a:t>
                      </a:r>
                    </a:p>
                    <a:p>
                      <a:pPr marL="342900" indent="-342900">
                        <a:buFont typeface="Arial" panose="020B0604020202020204" pitchFamily="34" charset="0"/>
                        <a:buChar char="•"/>
                      </a:pPr>
                      <a:r>
                        <a:rPr lang="en-MY" dirty="0">
                          <a:latin typeface="Times New Roman" panose="02020603050405020304" pitchFamily="18" charset="0"/>
                          <a:cs typeface="Times New Roman" panose="02020603050405020304" pitchFamily="18" charset="0"/>
                        </a:rPr>
                        <a:t>Persaingan (Competitive)</a:t>
                      </a:r>
                    </a:p>
                    <a:p>
                      <a:pPr marL="342900" indent="-342900">
                        <a:buFont typeface="Arial" panose="020B0604020202020204" pitchFamily="34" charset="0"/>
                        <a:buChar char="•"/>
                      </a:pPr>
                      <a:r>
                        <a:rPr lang="en-MY" dirty="0">
                          <a:latin typeface="Times New Roman" panose="02020603050405020304" pitchFamily="18" charset="0"/>
                          <a:cs typeface="Times New Roman" panose="02020603050405020304" pitchFamily="18" charset="0"/>
                        </a:rPr>
                        <a:t>Penyertaan (Participative)</a:t>
                      </a:r>
                    </a:p>
                    <a:p>
                      <a:pPr marL="342900" indent="-342900">
                        <a:buFont typeface="Arial" panose="020B0604020202020204" pitchFamily="34" charset="0"/>
                        <a:buChar char="•"/>
                      </a:pPr>
                      <a:endParaRPr lang="en-MY"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MY"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5377973"/>
                  </a:ext>
                </a:extLst>
              </a:tr>
            </a:tbl>
          </a:graphicData>
        </a:graphic>
      </p:graphicFrame>
    </p:spTree>
    <p:extLst>
      <p:ext uri="{BB962C8B-B14F-4D97-AF65-F5344CB8AC3E}">
        <p14:creationId xmlns:p14="http://schemas.microsoft.com/office/powerpoint/2010/main" val="3092946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37</TotalTime>
  <Words>1933</Words>
  <Application>Microsoft Office PowerPoint</Application>
  <PresentationFormat>Widescreen</PresentationFormat>
  <Paragraphs>208</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Muli</vt:lpstr>
      <vt:lpstr>Nixie One</vt:lpstr>
      <vt:lpstr>Arial</vt:lpstr>
      <vt:lpstr>Calibri</vt:lpstr>
      <vt:lpstr>Calibri Light</vt:lpstr>
      <vt:lpstr>Lucida Bright</vt:lpstr>
      <vt:lpstr>Lucida Fax</vt:lpstr>
      <vt:lpstr>Times New Roman</vt:lpstr>
      <vt:lpstr>Celestial</vt:lpstr>
      <vt:lpstr>DEAF STUDENT LEARNING STYLE PREDICTION USING FUZZY TOPSIS</vt:lpstr>
      <vt:lpstr>Problem Statement</vt:lpstr>
      <vt:lpstr>Objective</vt:lpstr>
      <vt:lpstr>Scope</vt:lpstr>
      <vt:lpstr>Related works</vt:lpstr>
      <vt:lpstr>PowerPoint Presentation</vt:lpstr>
      <vt:lpstr>Deaf Student’s Learning Style Prediction Methodology Framework</vt:lpstr>
      <vt:lpstr>DATA ANALYSIS</vt:lpstr>
      <vt:lpstr>Raw Data </vt:lpstr>
      <vt:lpstr>PowerPoint Presentation</vt:lpstr>
      <vt:lpstr>Data to process</vt:lpstr>
      <vt:lpstr>Fuzzy topsis equation</vt:lpstr>
      <vt:lpstr>PowerPoint Presentation</vt:lpstr>
      <vt:lpstr>PowerPoint Presentation</vt:lpstr>
      <vt:lpstr>Logical design</vt:lpstr>
      <vt:lpstr>Experiment setup</vt:lpstr>
      <vt:lpstr>Result &amp; analysis</vt:lpstr>
      <vt:lpstr>Testing &amp; evaluation : experts</vt:lpstr>
      <vt:lpstr>Testing &amp; evaluation</vt:lpstr>
      <vt:lpstr>System demonstration</vt:lpstr>
      <vt:lpstr>Conclusion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DEAF STUDENT LEARNING STYLE PREDICTION USING FUZZY TOPSIS</dc:title>
  <dc:creator>UMI SUHAILAH BINTI KHAIRUL</dc:creator>
  <cp:lastModifiedBy>UMI SUHAILAH BINTI KHAIRUL</cp:lastModifiedBy>
  <cp:revision>7</cp:revision>
  <dcterms:created xsi:type="dcterms:W3CDTF">2020-07-24T15:26:28Z</dcterms:created>
  <dcterms:modified xsi:type="dcterms:W3CDTF">2020-07-26T17:47:44Z</dcterms:modified>
</cp:coreProperties>
</file>