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5"/>
  </p:notesMasterIdLst>
  <p:sldIdLst>
    <p:sldId id="256" r:id="rId2"/>
    <p:sldId id="281" r:id="rId3"/>
    <p:sldId id="282" r:id="rId4"/>
    <p:sldId id="283" r:id="rId5"/>
    <p:sldId id="284" r:id="rId6"/>
    <p:sldId id="260" r:id="rId7"/>
    <p:sldId id="278" r:id="rId8"/>
    <p:sldId id="259" r:id="rId9"/>
    <p:sldId id="261" r:id="rId10"/>
    <p:sldId id="268" r:id="rId11"/>
    <p:sldId id="292" r:id="rId12"/>
    <p:sldId id="265" r:id="rId13"/>
    <p:sldId id="269" r:id="rId14"/>
    <p:sldId id="291" r:id="rId15"/>
    <p:sldId id="290" r:id="rId16"/>
    <p:sldId id="293" r:id="rId17"/>
    <p:sldId id="294" r:id="rId18"/>
    <p:sldId id="289" r:id="rId19"/>
    <p:sldId id="288" r:id="rId20"/>
    <p:sldId id="285" r:id="rId21"/>
    <p:sldId id="286" r:id="rId22"/>
    <p:sldId id="287"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showPr>
  <p:clrMru>
    <a:srgbClr val="FF9999"/>
    <a:srgbClr val="B51B94"/>
    <a:srgbClr val="01FFD5"/>
    <a:srgbClr val="FF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80" d="100"/>
          <a:sy n="80" d="100"/>
        </p:scale>
        <p:origin x="-1086"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806821-8C7E-4B63-8088-7FE89B7FDFCE}" type="datetimeFigureOut">
              <a:rPr lang="en-US" smtClean="0"/>
              <a:pPr/>
              <a:t>7/27/2020</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4F3E54-C8DE-4331-B7FE-511145D0A2A7}" type="slidenum">
              <a:rPr lang="en-MY" smtClean="0"/>
              <a:pPr/>
              <a:t>‹#›</a:t>
            </a:fld>
            <a:endParaRPr lang="en-MY"/>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dirty="0"/>
          </a:p>
        </p:txBody>
      </p:sp>
      <p:sp>
        <p:nvSpPr>
          <p:cNvPr id="4" name="Slide Number Placeholder 3"/>
          <p:cNvSpPr>
            <a:spLocks noGrp="1"/>
          </p:cNvSpPr>
          <p:nvPr>
            <p:ph type="sldNum" sz="quarter" idx="10"/>
          </p:nvPr>
        </p:nvSpPr>
        <p:spPr/>
        <p:txBody>
          <a:bodyPr/>
          <a:lstStyle/>
          <a:p>
            <a:fld id="{D44F3E54-C8DE-4331-B7FE-511145D0A2A7}" type="slidenum">
              <a:rPr lang="en-MY" smtClean="0"/>
              <a:pPr/>
              <a:t>8</a:t>
            </a:fld>
            <a:endParaRPr lang="en-MY"/>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MY" dirty="0"/>
          </a:p>
        </p:txBody>
      </p:sp>
      <p:sp>
        <p:nvSpPr>
          <p:cNvPr id="4" name="Slide Number Placeholder 3"/>
          <p:cNvSpPr>
            <a:spLocks noGrp="1"/>
          </p:cNvSpPr>
          <p:nvPr>
            <p:ph type="sldNum" sz="quarter" idx="10"/>
          </p:nvPr>
        </p:nvSpPr>
        <p:spPr/>
        <p:txBody>
          <a:bodyPr/>
          <a:lstStyle/>
          <a:p>
            <a:fld id="{D44F3E54-C8DE-4331-B7FE-511145D0A2A7}" type="slidenum">
              <a:rPr lang="en-MY" smtClean="0"/>
              <a:pPr/>
              <a:t>9</a:t>
            </a:fld>
            <a:endParaRPr lang="en-MY"/>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E4A920D6-F61C-4E34-9337-B9D2059A4EF9}" type="datetimeFigureOut">
              <a:rPr lang="en-US" smtClean="0"/>
              <a:pPr/>
              <a:t>7/27/2020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E4A920D6-F61C-4E34-9337-B9D2059A4EF9}" type="datetimeFigureOut">
              <a:rPr lang="en-US" smtClean="0"/>
              <a:pPr/>
              <a:t>7/27/2020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E4A920D6-F61C-4E34-9337-B9D2059A4EF9}" type="datetimeFigureOut">
              <a:rPr lang="en-US" smtClean="0"/>
              <a:pPr/>
              <a:t>7/27/2020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E4A920D6-F61C-4E34-9337-B9D2059A4EF9}" type="datetimeFigureOut">
              <a:rPr lang="en-US" smtClean="0"/>
              <a:pPr/>
              <a:t>7/27/2020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A920D6-F61C-4E34-9337-B9D2059A4EF9}" type="datetimeFigureOut">
              <a:rPr lang="en-US" smtClean="0"/>
              <a:pPr/>
              <a:t>7/27/2020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E4A920D6-F61C-4E34-9337-B9D2059A4EF9}" type="datetimeFigureOut">
              <a:rPr lang="en-US" smtClean="0"/>
              <a:pPr/>
              <a:t>7/27/2020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E4A920D6-F61C-4E34-9337-B9D2059A4EF9}" type="datetimeFigureOut">
              <a:rPr lang="en-US" smtClean="0"/>
              <a:pPr/>
              <a:t>7/27/2020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E4A920D6-F61C-4E34-9337-B9D2059A4EF9}" type="datetimeFigureOut">
              <a:rPr lang="en-US" smtClean="0"/>
              <a:pPr/>
              <a:t>7/27/2020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A920D6-F61C-4E34-9337-B9D2059A4EF9}" type="datetimeFigureOut">
              <a:rPr lang="en-US" smtClean="0"/>
              <a:pPr/>
              <a:t>7/27/2020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A920D6-F61C-4E34-9337-B9D2059A4EF9}" type="datetimeFigureOut">
              <a:rPr lang="en-US" smtClean="0"/>
              <a:pPr/>
              <a:t>7/27/2020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A920D6-F61C-4E34-9337-B9D2059A4EF9}" type="datetimeFigureOut">
              <a:rPr lang="en-US" smtClean="0"/>
              <a:pPr/>
              <a:t>7/27/2020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2DB6C71-10BF-4839-8A66-2E6E18BF39B1}" type="slidenum">
              <a:rPr lang="en-MY" smtClean="0"/>
              <a:pPr/>
              <a:t>‹#›</a:t>
            </a:fld>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39999">
              <a:srgbClr val="85C2FF"/>
            </a:gs>
            <a:gs pos="70000">
              <a:srgbClr val="C4D6EB"/>
            </a:gs>
            <a:gs pos="100000">
              <a:srgbClr val="FFEBFA"/>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920D6-F61C-4E34-9337-B9D2059A4EF9}" type="datetimeFigureOut">
              <a:rPr lang="en-US" smtClean="0"/>
              <a:pPr/>
              <a:t>7/27/2020</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DB6C71-10BF-4839-8A66-2E6E18BF39B1}" type="slidenum">
              <a:rPr lang="en-MY" smtClean="0"/>
              <a:pPr/>
              <a:t>‹#›</a:t>
            </a:fld>
            <a:endParaRPr lang="en-MY"/>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doi.org/10.11648/j.ijiis.20160506.14"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785794"/>
            <a:ext cx="7743852" cy="4929221"/>
          </a:xfrm>
        </p:spPr>
        <p:txBody>
          <a:bodyPr>
            <a:noAutofit/>
          </a:bodyPr>
          <a:lstStyle/>
          <a:p>
            <a:pPr algn="ctr"/>
            <a:r>
              <a:rPr lang="en-MY" sz="3600" dirty="0" smtClean="0">
                <a:solidFill>
                  <a:schemeClr val="tx1"/>
                </a:solidFill>
                <a:latin typeface="Aharoni" pitchFamily="2" charset="-79"/>
                <a:ea typeface="NSimSun" pitchFamily="49" charset="-122"/>
                <a:cs typeface="Aharoni" pitchFamily="2" charset="-79"/>
              </a:rPr>
              <a:t>LEARNING STYLE PREDICTION </a:t>
            </a:r>
            <a:br>
              <a:rPr lang="en-MY" sz="3600" dirty="0" smtClean="0">
                <a:solidFill>
                  <a:schemeClr val="tx1"/>
                </a:solidFill>
                <a:latin typeface="Aharoni" pitchFamily="2" charset="-79"/>
                <a:ea typeface="NSimSun" pitchFamily="49" charset="-122"/>
                <a:cs typeface="Aharoni" pitchFamily="2" charset="-79"/>
              </a:rPr>
            </a:br>
            <a:r>
              <a:rPr lang="en-MY" sz="3600" dirty="0" smtClean="0">
                <a:solidFill>
                  <a:schemeClr val="tx1"/>
                </a:solidFill>
                <a:latin typeface="Aharoni" pitchFamily="2" charset="-79"/>
                <a:ea typeface="NSimSun" pitchFamily="49" charset="-122"/>
                <a:cs typeface="Aharoni" pitchFamily="2" charset="-79"/>
              </a:rPr>
              <a:t> FOR PROGRAMMING</a:t>
            </a:r>
            <a:br>
              <a:rPr lang="en-MY" sz="3600" dirty="0" smtClean="0">
                <a:solidFill>
                  <a:schemeClr val="tx1"/>
                </a:solidFill>
                <a:latin typeface="Aharoni" pitchFamily="2" charset="-79"/>
                <a:ea typeface="NSimSun" pitchFamily="49" charset="-122"/>
                <a:cs typeface="Aharoni" pitchFamily="2" charset="-79"/>
              </a:rPr>
            </a:br>
            <a:r>
              <a:rPr lang="en-MY" sz="3600" dirty="0" smtClean="0">
                <a:solidFill>
                  <a:schemeClr val="tx1"/>
                </a:solidFill>
                <a:latin typeface="Aharoni" pitchFamily="2" charset="-79"/>
                <a:ea typeface="NSimSun" pitchFamily="49" charset="-122"/>
                <a:cs typeface="Aharoni" pitchFamily="2" charset="-79"/>
              </a:rPr>
              <a:t> COURSES USING FUZZY LOGIC</a:t>
            </a:r>
            <a:br>
              <a:rPr lang="en-MY" sz="3600" dirty="0" smtClean="0">
                <a:solidFill>
                  <a:schemeClr val="tx1"/>
                </a:solidFill>
                <a:latin typeface="Aharoni" pitchFamily="2" charset="-79"/>
                <a:ea typeface="NSimSun" pitchFamily="49" charset="-122"/>
                <a:cs typeface="Aharoni" pitchFamily="2" charset="-79"/>
              </a:rPr>
            </a:br>
            <a:r>
              <a:rPr lang="en-MY" sz="2400" dirty="0" smtClean="0">
                <a:solidFill>
                  <a:schemeClr val="tx1"/>
                </a:solidFill>
                <a:latin typeface="Aharoni" pitchFamily="2" charset="-79"/>
                <a:cs typeface="Aharoni" pitchFamily="2" charset="-79"/>
              </a:rPr>
              <a:t/>
            </a:r>
            <a:br>
              <a:rPr lang="en-MY" sz="2400" dirty="0" smtClean="0">
                <a:solidFill>
                  <a:schemeClr val="tx1"/>
                </a:solidFill>
                <a:latin typeface="Aharoni" pitchFamily="2" charset="-79"/>
                <a:cs typeface="Aharoni" pitchFamily="2" charset="-79"/>
              </a:rPr>
            </a:br>
            <a:r>
              <a:rPr lang="en-MY" sz="2000" dirty="0" smtClean="0">
                <a:solidFill>
                  <a:schemeClr val="tx1"/>
                </a:solidFill>
                <a:latin typeface="Aharoni" pitchFamily="2" charset="-79"/>
                <a:cs typeface="Aharoni" pitchFamily="2" charset="-79"/>
              </a:rPr>
              <a:t>WAN NUR FARISYA BT WAN AZAHAR</a:t>
            </a:r>
            <a:br>
              <a:rPr lang="en-MY" sz="2000" dirty="0" smtClean="0">
                <a:solidFill>
                  <a:schemeClr val="tx1"/>
                </a:solidFill>
                <a:latin typeface="Aharoni" pitchFamily="2" charset="-79"/>
                <a:cs typeface="Aharoni" pitchFamily="2" charset="-79"/>
              </a:rPr>
            </a:br>
            <a:r>
              <a:rPr lang="en-MY" sz="2000" dirty="0" smtClean="0">
                <a:solidFill>
                  <a:schemeClr val="tx1"/>
                </a:solidFill>
                <a:latin typeface="Aharoni" pitchFamily="2" charset="-79"/>
                <a:cs typeface="Aharoni" pitchFamily="2" charset="-79"/>
              </a:rPr>
              <a:t>2017412292</a:t>
            </a:r>
            <a:br>
              <a:rPr lang="en-MY" sz="2000" dirty="0" smtClean="0">
                <a:solidFill>
                  <a:schemeClr val="tx1"/>
                </a:solidFill>
                <a:latin typeface="Aharoni" pitchFamily="2" charset="-79"/>
                <a:cs typeface="Aharoni" pitchFamily="2" charset="-79"/>
              </a:rPr>
            </a:br>
            <a:r>
              <a:rPr lang="en-MY" sz="2000" dirty="0" smtClean="0">
                <a:solidFill>
                  <a:schemeClr val="tx1"/>
                </a:solidFill>
                <a:latin typeface="Aharoni" pitchFamily="2" charset="-79"/>
                <a:cs typeface="Aharoni" pitchFamily="2" charset="-79"/>
              </a:rPr>
              <a:t/>
            </a:r>
            <a:br>
              <a:rPr lang="en-MY" sz="2000" dirty="0" smtClean="0">
                <a:solidFill>
                  <a:schemeClr val="tx1"/>
                </a:solidFill>
                <a:latin typeface="Aharoni" pitchFamily="2" charset="-79"/>
                <a:cs typeface="Aharoni" pitchFamily="2" charset="-79"/>
              </a:rPr>
            </a:br>
            <a:r>
              <a:rPr lang="en-MY" sz="1800" dirty="0" smtClean="0">
                <a:solidFill>
                  <a:schemeClr val="tx1"/>
                </a:solidFill>
                <a:latin typeface="Aharoni" pitchFamily="2" charset="-79"/>
                <a:cs typeface="Aharoni" pitchFamily="2" charset="-79"/>
              </a:rPr>
              <a:t>SUPERVISOR’S NAME :</a:t>
            </a:r>
            <a:br>
              <a:rPr lang="en-MY" sz="1800" dirty="0" smtClean="0">
                <a:solidFill>
                  <a:schemeClr val="tx1"/>
                </a:solidFill>
                <a:latin typeface="Aharoni" pitchFamily="2" charset="-79"/>
                <a:cs typeface="Aharoni" pitchFamily="2" charset="-79"/>
              </a:rPr>
            </a:br>
            <a:r>
              <a:rPr lang="en-MY" sz="1800" dirty="0" smtClean="0">
                <a:solidFill>
                  <a:schemeClr val="tx1"/>
                </a:solidFill>
                <a:latin typeface="Aharoni" pitchFamily="2" charset="-79"/>
                <a:cs typeface="Aharoni" pitchFamily="2" charset="-79"/>
              </a:rPr>
              <a:t>MADAM SHARIFAH NURULHIKMAH SYED YASIN </a:t>
            </a:r>
            <a:endParaRPr lang="en-MY" sz="3600" dirty="0">
              <a:solidFill>
                <a:schemeClr val="tx1"/>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728" y="1214422"/>
            <a:ext cx="6143636"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Low" defTabSz="914400" rtl="0" eaLnBrk="1" fontAlgn="base" latinLnBrk="0" hangingPunct="1">
              <a:lnSpc>
                <a:spcPct val="100000"/>
              </a:lnSpc>
              <a:spcBef>
                <a:spcPct val="0"/>
              </a:spcBef>
              <a:spcAft>
                <a:spcPct val="0"/>
              </a:spcAft>
              <a:buClrTx/>
              <a:buSzTx/>
              <a:tabLs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If (nature is quiet) and (Reading is low) and (thinking_time is fast) and (speaking_rate is slow) and (activity_level is mild) and (activity_enjoyment is worse) and (visual_distraction is low) and (auditory_distraction is low) and (using_instructions is noInstruction) then (learning_style is visual) (1) </a:t>
            </a:r>
          </a:p>
          <a:p>
            <a:pPr marL="228600" marR="0" lvl="0" indent="-228600" algn="justLow" defTabSz="914400" rtl="0" eaLnBrk="1" fontAlgn="base" latinLnBrk="0" hangingPunct="1">
              <a:lnSpc>
                <a:spcPct val="100000"/>
              </a:lnSpc>
              <a:spcBef>
                <a:spcPct val="0"/>
              </a:spcBef>
              <a:spcAft>
                <a:spcPct val="0"/>
              </a:spcAft>
              <a:buClrTx/>
              <a:buSzTx/>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Low" defTabSz="914400" rtl="0" eaLnBrk="0" fontAlgn="base" latinLnBrk="0" hangingPunct="0">
              <a:lnSpc>
                <a:spcPct val="100000"/>
              </a:lnSpc>
              <a:spcBef>
                <a:spcPct val="0"/>
              </a:spcBef>
              <a:spcAft>
                <a:spcPct val="0"/>
              </a:spcAft>
              <a:buClrTx/>
              <a:buSzTx/>
              <a:tabLst/>
            </a:pPr>
            <a:r>
              <a:rPr lang="en-US" sz="1400" dirty="0" smtClean="0">
                <a:latin typeface="Times New Roman" pitchFamily="18" charset="0"/>
                <a:ea typeface="Times New Roman" pitchFamily="18" charset="0"/>
                <a:cs typeface="Times New Roman" pitchFamily="18" charset="0"/>
              </a:rPr>
              <a:t>I</a:t>
            </a: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 (nature is quiet) and (Reading is low) and (thinking_time is fast) and (speaking_rate is slow) and (activity_level is mild) and (activity_enjoyment is worse) and (visual_distraction is low) and (auditory_distraction is low) and (using_instructions is VerbalInstruction) then (learning_style is visual) (1) </a:t>
            </a:r>
          </a:p>
          <a:p>
            <a:pPr marL="342900" marR="0" lvl="0" indent="-342900" algn="justLow" defTabSz="914400" rtl="0" eaLnBrk="0" fontAlgn="base" latinLnBrk="0" hangingPunct="0">
              <a:lnSpc>
                <a:spcPct val="100000"/>
              </a:lnSpc>
              <a:spcBef>
                <a:spcPct val="0"/>
              </a:spcBef>
              <a:spcAft>
                <a:spcPct val="0"/>
              </a:spcAft>
              <a:buClrTx/>
              <a:buSzTx/>
              <a:tabLst/>
            </a:pPr>
            <a:r>
              <a:rPr lang="en-US" sz="1400" dirty="0" smtClean="0">
                <a:latin typeface="Times New Roman" pitchFamily="18" charset="0"/>
                <a:cs typeface="Times New Roman" pitchFamily="18" charset="0"/>
              </a:rPr>
              <a:t>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Low" defTabSz="914400" rtl="0" eaLnBrk="0" fontAlgn="base" latinLnBrk="0" hangingPunct="0">
              <a:lnSpc>
                <a:spcPct val="100000"/>
              </a:lnSpc>
              <a:spcBef>
                <a:spcPct val="0"/>
              </a:spcBef>
              <a:spcAft>
                <a:spcPct val="0"/>
              </a:spcAft>
              <a:buClrTx/>
              <a:buSzTx/>
              <a:tabLs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If (nature is quiet) and (Reading is low) and (thinking_time is fast) and (speaking_rate is slow) and (activity_level is mild) and (activity_enjoyment is worse) and (visual_distraction is low) and (auditory_distraction is moderate) and (using_instructions is noInstruction) then (learning_style is visual) (1) </a:t>
            </a:r>
          </a:p>
          <a:p>
            <a:pPr marL="228600" marR="0" lvl="0" indent="-228600" algn="justLow" defTabSz="914400" rtl="0" eaLnBrk="0" fontAlgn="base" latinLnBrk="0" hangingPunct="0">
              <a:lnSpc>
                <a:spcPct val="100000"/>
              </a:lnSpc>
              <a:spcBef>
                <a:spcPct val="0"/>
              </a:spcBef>
              <a:spcAft>
                <a:spcPct val="0"/>
              </a:spcAft>
              <a:buClrTx/>
              <a:buSzTx/>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Low" defTabSz="914400" rtl="0" eaLnBrk="0" fontAlgn="base" latinLnBrk="0" hangingPunct="0">
              <a:lnSpc>
                <a:spcPct val="100000"/>
              </a:lnSpc>
              <a:spcBef>
                <a:spcPct val="0"/>
              </a:spcBef>
              <a:spcAft>
                <a:spcPct val="0"/>
              </a:spcAft>
              <a:buClrTx/>
              <a:buSzTx/>
              <a:tabLs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If (nature is quiet) and (Reading is low) and (thinking_time is fast) and (speaking_rate is slow) and (activity_level is mild) and (activity_enjoyment is worse) and (visual_distraction is low) and (auditory_distraction is high) and (using_instructions is noInstruction) then (learning_style is visual) (1) </a:t>
            </a:r>
          </a:p>
          <a:p>
            <a:pPr marL="228600" marR="0" lvl="0" indent="-228600" algn="justLow" defTabSz="914400" rtl="0" eaLnBrk="0" fontAlgn="base" latinLnBrk="0" hangingPunct="0">
              <a:lnSpc>
                <a:spcPct val="100000"/>
              </a:lnSpc>
              <a:spcBef>
                <a:spcPct val="0"/>
              </a:spcBef>
              <a:spcAft>
                <a:spcPct val="0"/>
              </a:spcAft>
              <a:buClrTx/>
              <a:buSzTx/>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Low" defTabSz="914400" rtl="0" eaLnBrk="0" fontAlgn="base" latinLnBrk="0" hangingPunct="0">
              <a:lnSpc>
                <a:spcPct val="100000"/>
              </a:lnSpc>
              <a:spcBef>
                <a:spcPct val="0"/>
              </a:spcBef>
              <a:spcAft>
                <a:spcPct val="0"/>
              </a:spcAft>
              <a:buClrTx/>
              <a:buSzTx/>
              <a:tabLs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If (nature is quiet) and (Reading is low) and (thinking_time is fast) and (speaking_rate is slow) and (activity_level is mild) and (activity_enjoyment is worse) and (visual_distraction is low) and (auditory_distraction is high) and (using_instructions is VerbalInstruction) then (learning_style is visual) (1)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extBox 2"/>
          <p:cNvSpPr txBox="1"/>
          <p:nvPr/>
        </p:nvSpPr>
        <p:spPr>
          <a:xfrm>
            <a:off x="1500166" y="500042"/>
            <a:ext cx="5643602" cy="461665"/>
          </a:xfrm>
          <a:prstGeom prst="rect">
            <a:avLst/>
          </a:prstGeom>
          <a:noFill/>
        </p:spPr>
        <p:txBody>
          <a:bodyPr wrap="square" rtlCol="0">
            <a:spAutoFit/>
          </a:bodyPr>
          <a:lstStyle/>
          <a:p>
            <a:pPr algn="ctr"/>
            <a:r>
              <a:rPr lang="en-US" sz="2400" b="1" dirty="0" smtClean="0"/>
              <a:t>CLEAN DATA </a:t>
            </a:r>
            <a:endParaRPr lang="en-MY" sz="2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srcRect/>
          <a:stretch>
            <a:fillRect/>
          </a:stretch>
        </p:blipFill>
        <p:spPr bwMode="auto">
          <a:xfrm>
            <a:off x="2928926" y="1071546"/>
            <a:ext cx="3548347" cy="5179356"/>
          </a:xfrm>
          <a:prstGeom prst="rect">
            <a:avLst/>
          </a:prstGeom>
          <a:noFill/>
          <a:ln w="9525">
            <a:noFill/>
            <a:miter lim="800000"/>
            <a:headEnd/>
            <a:tailEnd/>
          </a:ln>
        </p:spPr>
      </p:pic>
      <p:sp>
        <p:nvSpPr>
          <p:cNvPr id="3" name="TextBox 2"/>
          <p:cNvSpPr txBox="1"/>
          <p:nvPr/>
        </p:nvSpPr>
        <p:spPr>
          <a:xfrm>
            <a:off x="2000232" y="428604"/>
            <a:ext cx="5500726" cy="400110"/>
          </a:xfrm>
          <a:prstGeom prst="rect">
            <a:avLst/>
          </a:prstGeom>
          <a:noFill/>
        </p:spPr>
        <p:txBody>
          <a:bodyPr wrap="square" rtlCol="0">
            <a:spAutoFit/>
          </a:bodyPr>
          <a:lstStyle/>
          <a:p>
            <a:pPr algn="ctr"/>
            <a:r>
              <a:rPr lang="en-US" sz="2000" b="1" dirty="0" smtClean="0"/>
              <a:t>LEARNING STYLE PREDICTION PROCESS FLOW</a:t>
            </a:r>
            <a:endParaRPr lang="en-MY" sz="20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142852"/>
            <a:ext cx="5715040" cy="646331"/>
          </a:xfrm>
          <a:prstGeom prst="rect">
            <a:avLst/>
          </a:prstGeom>
          <a:noFill/>
        </p:spPr>
        <p:txBody>
          <a:bodyPr wrap="square" rtlCol="0">
            <a:spAutoFit/>
          </a:bodyPr>
          <a:lstStyle/>
          <a:p>
            <a:r>
              <a:rPr lang="en-US" b="1" dirty="0" smtClean="0"/>
              <a:t>TECHNIQUE METHOD </a:t>
            </a:r>
          </a:p>
          <a:p>
            <a:pPr marL="342900" indent="-342900">
              <a:buFont typeface="+mj-lt"/>
              <a:buAutoNum type="arabicPeriod"/>
            </a:pPr>
            <a:r>
              <a:rPr lang="en-US" dirty="0" smtClean="0"/>
              <a:t>membership function </a:t>
            </a:r>
            <a:endParaRPr lang="en-MY" dirty="0"/>
          </a:p>
        </p:txBody>
      </p:sp>
      <p:pic>
        <p:nvPicPr>
          <p:cNvPr id="1026" name="Picture 2"/>
          <p:cNvPicPr>
            <a:picLocks noChangeAspect="1" noChangeArrowheads="1"/>
          </p:cNvPicPr>
          <p:nvPr/>
        </p:nvPicPr>
        <p:blipFill>
          <a:blip r:embed="rId2" cstate="print"/>
          <a:srcRect/>
          <a:stretch>
            <a:fillRect/>
          </a:stretch>
        </p:blipFill>
        <p:spPr bwMode="auto">
          <a:xfrm>
            <a:off x="214282" y="1357298"/>
            <a:ext cx="4490332" cy="1896663"/>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142844" y="3714752"/>
            <a:ext cx="4572064" cy="2051396"/>
          </a:xfrm>
          <a:prstGeom prst="rect">
            <a:avLst/>
          </a:prstGeom>
          <a:noFill/>
          <a:ln w="9525">
            <a:noFill/>
            <a:miter lim="800000"/>
            <a:headEnd/>
            <a:tailEnd/>
          </a:ln>
          <a:effectLst/>
        </p:spPr>
      </p:pic>
      <p:sp>
        <p:nvSpPr>
          <p:cNvPr id="5" name="Rectangle 4"/>
          <p:cNvSpPr/>
          <p:nvPr/>
        </p:nvSpPr>
        <p:spPr>
          <a:xfrm>
            <a:off x="357158" y="1000108"/>
            <a:ext cx="2499967" cy="307777"/>
          </a:xfrm>
          <a:prstGeom prst="rect">
            <a:avLst/>
          </a:prstGeom>
        </p:spPr>
        <p:txBody>
          <a:bodyPr wrap="square">
            <a:spAutoFit/>
          </a:bodyPr>
          <a:lstStyle/>
          <a:p>
            <a:r>
              <a:rPr lang="en-MY" sz="1400" b="1" dirty="0" smtClean="0"/>
              <a:t>Triangular function</a:t>
            </a:r>
            <a:endParaRPr lang="en-MY" sz="1400" dirty="0"/>
          </a:p>
        </p:txBody>
      </p:sp>
      <p:sp>
        <p:nvSpPr>
          <p:cNvPr id="6" name="Rectangle 5"/>
          <p:cNvSpPr/>
          <p:nvPr/>
        </p:nvSpPr>
        <p:spPr>
          <a:xfrm>
            <a:off x="285720" y="3357562"/>
            <a:ext cx="2245913" cy="307777"/>
          </a:xfrm>
          <a:prstGeom prst="rect">
            <a:avLst/>
          </a:prstGeom>
        </p:spPr>
        <p:txBody>
          <a:bodyPr wrap="square">
            <a:spAutoFit/>
          </a:bodyPr>
          <a:lstStyle/>
          <a:p>
            <a:r>
              <a:rPr lang="en-MY" sz="1400" b="1" dirty="0" smtClean="0"/>
              <a:t>Trapezoidal function</a:t>
            </a:r>
            <a:endParaRPr lang="en-MY" sz="1400" dirty="0"/>
          </a:p>
        </p:txBody>
      </p:sp>
      <p:pic>
        <p:nvPicPr>
          <p:cNvPr id="11" name="Picture 10"/>
          <p:cNvPicPr/>
          <p:nvPr/>
        </p:nvPicPr>
        <p:blipFill>
          <a:blip r:embed="rId4" cstate="print"/>
          <a:srcRect/>
          <a:stretch>
            <a:fillRect/>
          </a:stretch>
        </p:blipFill>
        <p:spPr bwMode="auto">
          <a:xfrm>
            <a:off x="5072066" y="428604"/>
            <a:ext cx="3069207" cy="3898218"/>
          </a:xfrm>
          <a:prstGeom prst="rect">
            <a:avLst/>
          </a:prstGeom>
          <a:noFill/>
          <a:ln w="9525">
            <a:noFill/>
            <a:miter lim="800000"/>
            <a:headEnd/>
            <a:tailEnd/>
          </a:ln>
        </p:spPr>
      </p:pic>
      <p:pic>
        <p:nvPicPr>
          <p:cNvPr id="3074" name="Picture 2"/>
          <p:cNvPicPr>
            <a:picLocks noChangeAspect="1" noChangeArrowheads="1"/>
          </p:cNvPicPr>
          <p:nvPr/>
        </p:nvPicPr>
        <p:blipFill>
          <a:blip r:embed="rId5" cstate="print"/>
          <a:srcRect/>
          <a:stretch>
            <a:fillRect/>
          </a:stretch>
        </p:blipFill>
        <p:spPr bwMode="auto">
          <a:xfrm>
            <a:off x="6143636" y="3286100"/>
            <a:ext cx="2824641" cy="3571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3714752"/>
            <a:ext cx="7500990" cy="369332"/>
          </a:xfrm>
          <a:prstGeom prst="rect">
            <a:avLst/>
          </a:prstGeom>
        </p:spPr>
        <p:txBody>
          <a:bodyPr wrap="square">
            <a:spAutoFit/>
          </a:bodyPr>
          <a:lstStyle/>
          <a:p>
            <a:r>
              <a:rPr lang="en-US" dirty="0" smtClean="0"/>
              <a:t>3. Difuzzification using centroid method Centre of Gravity (CoG)</a:t>
            </a:r>
            <a:endParaRPr lang="en-MY" dirty="0"/>
          </a:p>
        </p:txBody>
      </p:sp>
      <p:pic>
        <p:nvPicPr>
          <p:cNvPr id="3" name="Picture 2"/>
          <p:cNvPicPr>
            <a:picLocks noChangeAspect="1" noChangeArrowheads="1"/>
          </p:cNvPicPr>
          <p:nvPr/>
        </p:nvPicPr>
        <p:blipFill>
          <a:blip r:embed="rId2" cstate="print"/>
          <a:srcRect/>
          <a:stretch>
            <a:fillRect/>
          </a:stretch>
        </p:blipFill>
        <p:spPr bwMode="auto">
          <a:xfrm>
            <a:off x="1285852" y="4357694"/>
            <a:ext cx="3395665" cy="2210042"/>
          </a:xfrm>
          <a:prstGeom prst="rect">
            <a:avLst/>
          </a:prstGeom>
          <a:noFill/>
          <a:ln w="9525">
            <a:noFill/>
            <a:miter lim="800000"/>
            <a:headEnd/>
            <a:tailEnd/>
          </a:ln>
          <a:effectLst/>
        </p:spPr>
      </p:pic>
      <p:sp>
        <p:nvSpPr>
          <p:cNvPr id="4" name="TextBox 3"/>
          <p:cNvSpPr txBox="1"/>
          <p:nvPr/>
        </p:nvSpPr>
        <p:spPr>
          <a:xfrm>
            <a:off x="500034" y="0"/>
            <a:ext cx="7358114" cy="369332"/>
          </a:xfrm>
          <a:prstGeom prst="rect">
            <a:avLst/>
          </a:prstGeom>
          <a:noFill/>
        </p:spPr>
        <p:txBody>
          <a:bodyPr wrap="square" rtlCol="0">
            <a:spAutoFit/>
          </a:bodyPr>
          <a:lstStyle/>
          <a:p>
            <a:r>
              <a:rPr lang="en-US" dirty="0" smtClean="0"/>
              <a:t>2. Rule evaluation for each rule</a:t>
            </a:r>
          </a:p>
        </p:txBody>
      </p:sp>
      <p:pic>
        <p:nvPicPr>
          <p:cNvPr id="4098" name="Picture 2"/>
          <p:cNvPicPr>
            <a:picLocks noChangeAspect="1" noChangeArrowheads="1"/>
          </p:cNvPicPr>
          <p:nvPr/>
        </p:nvPicPr>
        <p:blipFill>
          <a:blip r:embed="rId3" cstate="print"/>
          <a:srcRect/>
          <a:stretch>
            <a:fillRect/>
          </a:stretch>
        </p:blipFill>
        <p:spPr bwMode="auto">
          <a:xfrm>
            <a:off x="357158" y="357166"/>
            <a:ext cx="5957893" cy="2667366"/>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cstate="print"/>
          <a:srcRect/>
          <a:stretch>
            <a:fillRect/>
          </a:stretch>
        </p:blipFill>
        <p:spPr bwMode="auto">
          <a:xfrm>
            <a:off x="2030478" y="2714620"/>
            <a:ext cx="7113522" cy="1000132"/>
          </a:xfrm>
          <a:prstGeom prst="rect">
            <a:avLst/>
          </a:prstGeom>
          <a:noFill/>
          <a:ln w="9525">
            <a:noFill/>
            <a:miter lim="800000"/>
            <a:headEnd/>
            <a:tailEnd/>
          </a:ln>
          <a:effectLst/>
        </p:spPr>
      </p:pic>
      <p:pic>
        <p:nvPicPr>
          <p:cNvPr id="4100" name="Picture 4"/>
          <p:cNvPicPr>
            <a:picLocks noChangeAspect="1" noChangeArrowheads="1"/>
          </p:cNvPicPr>
          <p:nvPr/>
        </p:nvPicPr>
        <p:blipFill>
          <a:blip r:embed="rId5" cstate="print"/>
          <a:srcRect/>
          <a:stretch>
            <a:fillRect/>
          </a:stretch>
        </p:blipFill>
        <p:spPr bwMode="auto">
          <a:xfrm>
            <a:off x="4929190" y="4000504"/>
            <a:ext cx="3538132" cy="28574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8860" y="357166"/>
            <a:ext cx="4572032" cy="461665"/>
          </a:xfrm>
          <a:prstGeom prst="rect">
            <a:avLst/>
          </a:prstGeom>
          <a:noFill/>
        </p:spPr>
        <p:txBody>
          <a:bodyPr wrap="square" rtlCol="0">
            <a:spAutoFit/>
          </a:bodyPr>
          <a:lstStyle/>
          <a:p>
            <a:pPr algn="ctr"/>
            <a:r>
              <a:rPr lang="en-US" sz="2400" b="1" dirty="0" smtClean="0"/>
              <a:t>RESULT ANALYSIS</a:t>
            </a:r>
          </a:p>
        </p:txBody>
      </p:sp>
      <p:graphicFrame>
        <p:nvGraphicFramePr>
          <p:cNvPr id="14" name="Table 13"/>
          <p:cNvGraphicFramePr>
            <a:graphicFrameLocks noGrp="1"/>
          </p:cNvGraphicFramePr>
          <p:nvPr/>
        </p:nvGraphicFramePr>
        <p:xfrm>
          <a:off x="1285852" y="1000108"/>
          <a:ext cx="6786611" cy="5416873"/>
        </p:xfrm>
        <a:graphic>
          <a:graphicData uri="http://schemas.openxmlformats.org/drawingml/2006/table">
            <a:tbl>
              <a:tblPr>
                <a:tableStyleId>{775DCB02-9BB8-47FD-8907-85C794F793BA}</a:tableStyleId>
              </a:tblPr>
              <a:tblGrid>
                <a:gridCol w="1595401"/>
                <a:gridCol w="1595401"/>
                <a:gridCol w="1198603"/>
                <a:gridCol w="1198603"/>
                <a:gridCol w="1198603"/>
              </a:tblGrid>
              <a:tr h="733457">
                <a:tc gridSpan="2">
                  <a:txBody>
                    <a:bodyPr/>
                    <a:lstStyle/>
                    <a:p>
                      <a:pPr>
                        <a:lnSpc>
                          <a:spcPct val="150000"/>
                        </a:lnSpc>
                        <a:spcBef>
                          <a:spcPts val="1200"/>
                        </a:spcBef>
                        <a:spcAft>
                          <a:spcPts val="0"/>
                        </a:spcAft>
                      </a:pPr>
                      <a:r>
                        <a:rPr lang="ms-MY" sz="1400" dirty="0"/>
                        <a:t>                                           </a:t>
                      </a:r>
                      <a:r>
                        <a:rPr lang="ms-MY" sz="1400" dirty="0" smtClean="0"/>
                        <a:t>                   No</a:t>
                      </a:r>
                      <a:r>
                        <a:rPr lang="ms-MY" sz="1400" dirty="0"/>
                        <a:t>.</a:t>
                      </a:r>
                      <a:endParaRPr lang="en-MY" sz="1400" dirty="0"/>
                    </a:p>
                    <a:p>
                      <a:pPr>
                        <a:lnSpc>
                          <a:spcPct val="150000"/>
                        </a:lnSpc>
                        <a:spcBef>
                          <a:spcPts val="1200"/>
                        </a:spcBef>
                        <a:spcAft>
                          <a:spcPts val="0"/>
                        </a:spcAft>
                      </a:pPr>
                      <a:r>
                        <a:rPr lang="ms-MY" sz="1400" dirty="0" smtClean="0"/>
                        <a:t>             Input </a:t>
                      </a:r>
                      <a:r>
                        <a:rPr lang="ms-MY" sz="1400" dirty="0"/>
                        <a:t>criteria       </a:t>
                      </a:r>
                      <a:endParaRPr lang="en-MY" sz="1400" dirty="0">
                        <a:latin typeface="Calibri"/>
                        <a:ea typeface="Times New Roman"/>
                        <a:cs typeface="Arial"/>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a:t>1</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2</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3</a:t>
                      </a:r>
                      <a:endParaRPr lang="en-MY" sz="1400" dirty="0">
                        <a:latin typeface="Calibri"/>
                        <a:ea typeface="Times New Roman"/>
                        <a:cs typeface="Arial"/>
                      </a:endParaRPr>
                    </a:p>
                  </a:txBody>
                  <a:tcPr marL="48574" marR="48574" marT="0" marB="0"/>
                </a:tc>
              </a:tr>
              <a:tr h="358789">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dirty="0"/>
                        <a:t>By Nature</a:t>
                      </a:r>
                      <a:endParaRPr lang="en-MY" sz="1400" dirty="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dirty="0"/>
                        <a:t>outgoing</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outgoing</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quiet</a:t>
                      </a:r>
                      <a:endParaRPr lang="en-MY" sz="1400">
                        <a:latin typeface="Calibri"/>
                        <a:ea typeface="Times New Roman"/>
                        <a:cs typeface="Arial"/>
                      </a:endParaRPr>
                    </a:p>
                  </a:txBody>
                  <a:tcPr marL="48574" marR="48574" marT="0" marB="0"/>
                </a:tc>
              </a:tr>
              <a:tr h="436209">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dirty="0"/>
                        <a:t>Read Likeness </a:t>
                      </a:r>
                      <a:endParaRPr lang="en-MY" sz="1400" dirty="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dirty="0"/>
                        <a:t>low</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low</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high</a:t>
                      </a:r>
                      <a:endParaRPr lang="en-MY" sz="1400">
                        <a:latin typeface="Calibri"/>
                        <a:ea typeface="Times New Roman"/>
                        <a:cs typeface="Arial"/>
                      </a:endParaRPr>
                    </a:p>
                  </a:txBody>
                  <a:tcPr marL="48574" marR="48574" marT="0" marB="0"/>
                </a:tc>
              </a:tr>
              <a:tr h="436209">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dirty="0"/>
                        <a:t>Thinking time </a:t>
                      </a:r>
                      <a:endParaRPr lang="en-MY" sz="1400" dirty="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dirty="0"/>
                        <a:t>slow</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moderate</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moderate</a:t>
                      </a:r>
                      <a:endParaRPr lang="en-MY" sz="1400">
                        <a:latin typeface="Calibri"/>
                        <a:ea typeface="Times New Roman"/>
                        <a:cs typeface="Arial"/>
                      </a:endParaRPr>
                    </a:p>
                  </a:txBody>
                  <a:tcPr marL="48574" marR="48574" marT="0" marB="0"/>
                </a:tc>
              </a:tr>
              <a:tr h="424076">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a:t>Visual distraction</a:t>
                      </a:r>
                      <a:endParaRPr lang="en-MY" sz="140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dirty="0"/>
                        <a:t>moderate</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moderate</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moderate</a:t>
                      </a:r>
                      <a:endParaRPr lang="en-MY" sz="1400">
                        <a:latin typeface="Calibri"/>
                        <a:ea typeface="Times New Roman"/>
                        <a:cs typeface="Arial"/>
                      </a:endParaRPr>
                    </a:p>
                  </a:txBody>
                  <a:tcPr marL="48574" marR="48574" marT="0" marB="0"/>
                </a:tc>
              </a:tr>
              <a:tr h="436209">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a:t>Auditory distraction</a:t>
                      </a:r>
                      <a:endParaRPr lang="en-MY" sz="140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dirty="0"/>
                        <a:t>high</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moderate</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high</a:t>
                      </a:r>
                      <a:endParaRPr lang="en-MY" sz="1400">
                        <a:latin typeface="Calibri"/>
                        <a:ea typeface="Times New Roman"/>
                        <a:cs typeface="Arial"/>
                      </a:endParaRPr>
                    </a:p>
                  </a:txBody>
                  <a:tcPr marL="48574" marR="48574" marT="0" marB="0"/>
                </a:tc>
              </a:tr>
              <a:tr h="424076">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a:t>Speaking rate</a:t>
                      </a:r>
                      <a:endParaRPr lang="en-MY" sz="140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a:t>medium</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medium</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medium</a:t>
                      </a:r>
                      <a:endParaRPr lang="en-MY" sz="1400">
                        <a:latin typeface="Calibri"/>
                        <a:ea typeface="Times New Roman"/>
                        <a:cs typeface="Arial"/>
                      </a:endParaRPr>
                    </a:p>
                  </a:txBody>
                  <a:tcPr marL="48574" marR="48574" marT="0" marB="0"/>
                </a:tc>
              </a:tr>
              <a:tr h="424076">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a:t>Activity level</a:t>
                      </a:r>
                      <a:endParaRPr lang="en-MY" sz="140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a:t>moderate</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moderate</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moderate</a:t>
                      </a:r>
                      <a:endParaRPr lang="en-MY" sz="1400">
                        <a:latin typeface="Calibri"/>
                        <a:ea typeface="Times New Roman"/>
                        <a:cs typeface="Arial"/>
                      </a:endParaRPr>
                    </a:p>
                  </a:txBody>
                  <a:tcPr marL="48574" marR="48574" marT="0" marB="0"/>
                </a:tc>
              </a:tr>
              <a:tr h="436209">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a:t>Using instruction</a:t>
                      </a:r>
                      <a:endParaRPr lang="en-MY" sz="140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a:t>frequent</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rarely</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Sometime</a:t>
                      </a:r>
                      <a:endParaRPr lang="en-MY" sz="1400" dirty="0">
                        <a:latin typeface="Calibri"/>
                        <a:ea typeface="Times New Roman"/>
                        <a:cs typeface="Arial"/>
                      </a:endParaRPr>
                    </a:p>
                  </a:txBody>
                  <a:tcPr marL="48574" marR="48574" marT="0" marB="0"/>
                </a:tc>
              </a:tr>
              <a:tr h="424076">
                <a:tc gridSpan="2">
                  <a:txBody>
                    <a:bodyPr/>
                    <a:lstStyle/>
                    <a:p>
                      <a:pPr marL="342900" lvl="0" indent="-342900" algn="just" rtl="0">
                        <a:lnSpc>
                          <a:spcPct val="150000"/>
                        </a:lnSpc>
                        <a:spcBef>
                          <a:spcPts val="1200"/>
                        </a:spcBef>
                        <a:spcAft>
                          <a:spcPts val="800"/>
                        </a:spcAft>
                        <a:buFont typeface="Arial"/>
                        <a:buChar char="•"/>
                        <a:tabLst>
                          <a:tab pos="457200" algn="l"/>
                        </a:tabLst>
                      </a:pPr>
                      <a:r>
                        <a:rPr lang="en-US" sz="1400"/>
                        <a:t>Activity enjoyment</a:t>
                      </a:r>
                      <a:endParaRPr lang="en-MY" sz="1400">
                        <a:latin typeface="Times"/>
                        <a:ea typeface="Times New Roman"/>
                        <a:cs typeface="Times New Roman"/>
                      </a:endParaRPr>
                    </a:p>
                  </a:txBody>
                  <a:tcPr marL="48574" marR="48574" marT="0" marB="0"/>
                </a:tc>
                <a:tc hMerge="1">
                  <a:txBody>
                    <a:bodyPr/>
                    <a:lstStyle/>
                    <a:p>
                      <a:endParaRPr lang="en-MY"/>
                    </a:p>
                  </a:txBody>
                  <a:tcPr/>
                </a:tc>
                <a:tc>
                  <a:txBody>
                    <a:bodyPr/>
                    <a:lstStyle/>
                    <a:p>
                      <a:pPr algn="ctr">
                        <a:lnSpc>
                          <a:spcPct val="150000"/>
                        </a:lnSpc>
                        <a:spcBef>
                          <a:spcPts val="1200"/>
                        </a:spcBef>
                        <a:spcAft>
                          <a:spcPts val="0"/>
                        </a:spcAft>
                      </a:pPr>
                      <a:r>
                        <a:rPr lang="ms-MY" sz="1400"/>
                        <a:t>better</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better</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better</a:t>
                      </a:r>
                      <a:endParaRPr lang="en-MY" sz="1400" dirty="0">
                        <a:latin typeface="Calibri"/>
                        <a:ea typeface="Times New Roman"/>
                        <a:cs typeface="Arial"/>
                      </a:endParaRPr>
                    </a:p>
                  </a:txBody>
                  <a:tcPr marL="48574" marR="48574" marT="0" marB="0"/>
                </a:tc>
              </a:tr>
              <a:tr h="476653">
                <a:tc rowSpan="2">
                  <a:txBody>
                    <a:bodyPr/>
                    <a:lstStyle/>
                    <a:p>
                      <a:pPr>
                        <a:lnSpc>
                          <a:spcPct val="150000"/>
                        </a:lnSpc>
                        <a:spcAft>
                          <a:spcPts val="0"/>
                        </a:spcAft>
                      </a:pPr>
                      <a:endParaRPr lang="en-MY" sz="1400" dirty="0" smtClean="0"/>
                    </a:p>
                    <a:p>
                      <a:pPr>
                        <a:lnSpc>
                          <a:spcPct val="150000"/>
                        </a:lnSpc>
                        <a:spcAft>
                          <a:spcPts val="0"/>
                        </a:spcAft>
                      </a:pPr>
                      <a:r>
                        <a:rPr lang="en-MY" sz="1400" baseline="0" dirty="0" smtClean="0"/>
                        <a:t>     </a:t>
                      </a:r>
                      <a:r>
                        <a:rPr lang="ms-MY" sz="1400" dirty="0" smtClean="0"/>
                        <a:t> </a:t>
                      </a:r>
                      <a:r>
                        <a:rPr lang="ms-MY" sz="1400" dirty="0"/>
                        <a:t>Output</a:t>
                      </a:r>
                      <a:endParaRPr lang="en-MY" sz="1400" dirty="0">
                        <a:latin typeface="Calibri"/>
                        <a:ea typeface="Times New Roman"/>
                        <a:cs typeface="Arial"/>
                      </a:endParaRPr>
                    </a:p>
                  </a:txBody>
                  <a:tcPr marL="48574" marR="48574" marT="0" marB="0"/>
                </a:tc>
                <a:tc>
                  <a:txBody>
                    <a:bodyPr/>
                    <a:lstStyle/>
                    <a:p>
                      <a:pPr>
                        <a:lnSpc>
                          <a:spcPct val="150000"/>
                        </a:lnSpc>
                        <a:spcAft>
                          <a:spcPts val="0"/>
                        </a:spcAft>
                      </a:pPr>
                      <a:r>
                        <a:rPr lang="ms-MY" sz="1400" dirty="0" smtClean="0"/>
                        <a:t>System </a:t>
                      </a:r>
                      <a:r>
                        <a:rPr lang="ms-MY" sz="1400" dirty="0"/>
                        <a:t>result</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Kinestatic</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a:t>kinestatic</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kinestatic</a:t>
                      </a:r>
                      <a:endParaRPr lang="en-MY" sz="1400" dirty="0">
                        <a:latin typeface="Calibri"/>
                        <a:ea typeface="Times New Roman"/>
                        <a:cs typeface="Arial"/>
                      </a:endParaRPr>
                    </a:p>
                  </a:txBody>
                  <a:tcPr marL="48574" marR="48574" marT="0" marB="0"/>
                </a:tc>
              </a:tr>
              <a:tr h="347811">
                <a:tc vMerge="1">
                  <a:txBody>
                    <a:bodyPr/>
                    <a:lstStyle/>
                    <a:p>
                      <a:endParaRPr lang="en-MY"/>
                    </a:p>
                  </a:txBody>
                  <a:tcPr/>
                </a:tc>
                <a:tc>
                  <a:txBody>
                    <a:bodyPr/>
                    <a:lstStyle/>
                    <a:p>
                      <a:pPr>
                        <a:lnSpc>
                          <a:spcPct val="150000"/>
                        </a:lnSpc>
                        <a:spcBef>
                          <a:spcPts val="1200"/>
                        </a:spcBef>
                        <a:spcAft>
                          <a:spcPts val="0"/>
                        </a:spcAft>
                      </a:pPr>
                      <a:r>
                        <a:rPr lang="ms-MY" sz="1400"/>
                        <a:t>Rule result</a:t>
                      </a:r>
                      <a:endParaRPr lang="en-MY" sz="140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smtClean="0">
                          <a:latin typeface="+mn-lt"/>
                          <a:ea typeface="+mn-ea"/>
                          <a:cs typeface="+mn-cs"/>
                        </a:rPr>
                        <a:t>Kinestatic</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smtClean="0">
                          <a:latin typeface="+mn-lt"/>
                          <a:ea typeface="+mn-ea"/>
                          <a:cs typeface="+mn-cs"/>
                        </a:rPr>
                        <a:t>kinestatic</a:t>
                      </a:r>
                      <a:endParaRPr lang="en-MY" sz="1400" dirty="0">
                        <a:latin typeface="Calibri"/>
                        <a:ea typeface="Times New Roman"/>
                        <a:cs typeface="Arial"/>
                      </a:endParaRPr>
                    </a:p>
                  </a:txBody>
                  <a:tcPr marL="48574" marR="48574" marT="0" marB="0"/>
                </a:tc>
                <a:tc>
                  <a:txBody>
                    <a:bodyPr/>
                    <a:lstStyle/>
                    <a:p>
                      <a:pPr algn="ctr">
                        <a:lnSpc>
                          <a:spcPct val="150000"/>
                        </a:lnSpc>
                        <a:spcBef>
                          <a:spcPts val="1200"/>
                        </a:spcBef>
                        <a:spcAft>
                          <a:spcPts val="0"/>
                        </a:spcAft>
                      </a:pPr>
                      <a:r>
                        <a:rPr lang="ms-MY" sz="1400" dirty="0"/>
                        <a:t>auditory</a:t>
                      </a:r>
                      <a:endParaRPr lang="en-MY" sz="1400" dirty="0">
                        <a:latin typeface="Calibri"/>
                        <a:ea typeface="Times New Roman"/>
                        <a:cs typeface="Arial"/>
                      </a:endParaRPr>
                    </a:p>
                  </a:txBody>
                  <a:tcPr marL="48574" marR="48574" marT="0" marB="0"/>
                </a:tc>
              </a:tr>
            </a:tbl>
          </a:graphicData>
        </a:graphic>
      </p:graphicFrame>
      <p:sp>
        <p:nvSpPr>
          <p:cNvPr id="15" name="TextBox 14"/>
          <p:cNvSpPr txBox="1"/>
          <p:nvPr/>
        </p:nvSpPr>
        <p:spPr>
          <a:xfrm>
            <a:off x="5357818" y="1357298"/>
            <a:ext cx="2714644" cy="369332"/>
          </a:xfrm>
          <a:prstGeom prst="rect">
            <a:avLst/>
          </a:prstGeom>
          <a:noFill/>
        </p:spPr>
        <p:txBody>
          <a:bodyPr wrap="square" rtlCol="0">
            <a:spAutoFit/>
          </a:bodyPr>
          <a:lstStyle/>
          <a:p>
            <a:endParaRPr lang="en-MY" dirty="0"/>
          </a:p>
        </p:txBody>
      </p:sp>
      <p:cxnSp>
        <p:nvCxnSpPr>
          <p:cNvPr id="18" name="Straight Connector 17"/>
          <p:cNvCxnSpPr/>
          <p:nvPr/>
        </p:nvCxnSpPr>
        <p:spPr>
          <a:xfrm>
            <a:off x="1285852" y="1000108"/>
            <a:ext cx="3214710" cy="71438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36" y="0"/>
            <a:ext cx="4286280" cy="461665"/>
          </a:xfrm>
          <a:prstGeom prst="rect">
            <a:avLst/>
          </a:prstGeom>
          <a:noFill/>
        </p:spPr>
        <p:txBody>
          <a:bodyPr wrap="square" rtlCol="0">
            <a:spAutoFit/>
          </a:bodyPr>
          <a:lstStyle/>
          <a:p>
            <a:r>
              <a:rPr lang="en-US" sz="2400" b="1" dirty="0" smtClean="0"/>
              <a:t>PROJECT TESTING/EVALUATION</a:t>
            </a:r>
          </a:p>
        </p:txBody>
      </p:sp>
      <p:pic>
        <p:nvPicPr>
          <p:cNvPr id="1026" name="Picture 2"/>
          <p:cNvPicPr>
            <a:picLocks noChangeAspect="1" noChangeArrowheads="1"/>
          </p:cNvPicPr>
          <p:nvPr/>
        </p:nvPicPr>
        <p:blipFill>
          <a:blip r:embed="rId2" cstate="print"/>
          <a:srcRect/>
          <a:stretch>
            <a:fillRect/>
          </a:stretch>
        </p:blipFill>
        <p:spPr bwMode="auto">
          <a:xfrm>
            <a:off x="214283" y="857232"/>
            <a:ext cx="5643602" cy="2757338"/>
          </a:xfrm>
          <a:prstGeom prst="rect">
            <a:avLst/>
          </a:prstGeom>
          <a:noFill/>
          <a:ln w="9525">
            <a:noFill/>
            <a:miter lim="800000"/>
            <a:headEnd/>
            <a:tailEnd/>
          </a:ln>
          <a:effectLst/>
        </p:spPr>
      </p:pic>
      <p:sp>
        <p:nvSpPr>
          <p:cNvPr id="4" name="TextBox 3"/>
          <p:cNvSpPr txBox="1"/>
          <p:nvPr/>
        </p:nvSpPr>
        <p:spPr>
          <a:xfrm>
            <a:off x="285720" y="285728"/>
            <a:ext cx="3000396" cy="584775"/>
          </a:xfrm>
          <a:prstGeom prst="rect">
            <a:avLst/>
          </a:prstGeom>
          <a:noFill/>
        </p:spPr>
        <p:txBody>
          <a:bodyPr wrap="square" rtlCol="0">
            <a:spAutoFit/>
          </a:bodyPr>
          <a:lstStyle/>
          <a:p>
            <a:pPr>
              <a:buFont typeface="Arial" pitchFamily="34" charset="0"/>
              <a:buChar char="•"/>
            </a:pPr>
            <a:r>
              <a:rPr lang="en-US" dirty="0" smtClean="0"/>
              <a:t>SYSTEM TESTING</a:t>
            </a:r>
          </a:p>
          <a:p>
            <a:r>
              <a:rPr lang="en-US" sz="1400" b="1" dirty="0" smtClean="0"/>
              <a:t>1. User select the level of the criteria </a:t>
            </a:r>
            <a:endParaRPr lang="en-MY" sz="1400" b="1" dirty="0"/>
          </a:p>
        </p:txBody>
      </p:sp>
      <p:sp>
        <p:nvSpPr>
          <p:cNvPr id="5" name="TextBox 4"/>
          <p:cNvSpPr txBox="1"/>
          <p:nvPr/>
        </p:nvSpPr>
        <p:spPr>
          <a:xfrm>
            <a:off x="428596" y="3857628"/>
            <a:ext cx="4071966" cy="1661993"/>
          </a:xfrm>
          <a:prstGeom prst="rect">
            <a:avLst/>
          </a:prstGeom>
          <a:noFill/>
        </p:spPr>
        <p:txBody>
          <a:bodyPr wrap="square" rtlCol="0">
            <a:spAutoFit/>
          </a:bodyPr>
          <a:lstStyle/>
          <a:p>
            <a:r>
              <a:rPr lang="en-US" sz="1600" b="1" dirty="0" smtClean="0"/>
              <a:t>2. Calculate the result using </a:t>
            </a:r>
            <a:r>
              <a:rPr lang="en-US" sz="1600" b="1" dirty="0" err="1" smtClean="0"/>
              <a:t>Mamdani</a:t>
            </a:r>
            <a:r>
              <a:rPr lang="en-US" sz="1600" b="1" dirty="0" smtClean="0"/>
              <a:t> </a:t>
            </a:r>
          </a:p>
          <a:p>
            <a:r>
              <a:rPr lang="en-US" sz="1600" b="1" dirty="0" smtClean="0"/>
              <a:t>     Fuzzy Inference System</a:t>
            </a:r>
            <a:endParaRPr lang="en-US" sz="1400" b="1" dirty="0" smtClean="0"/>
          </a:p>
          <a:p>
            <a:pPr>
              <a:buFont typeface="Wingdings" pitchFamily="2" charset="2"/>
              <a:buChar char="Ø"/>
            </a:pPr>
            <a:r>
              <a:rPr lang="en-US" sz="1400" dirty="0" smtClean="0"/>
              <a:t> Calculate membership function based </a:t>
            </a:r>
          </a:p>
          <a:p>
            <a:r>
              <a:rPr lang="en-US" sz="1400" dirty="0" smtClean="0"/>
              <a:t>     on input</a:t>
            </a:r>
          </a:p>
          <a:p>
            <a:pPr>
              <a:buFont typeface="Wingdings" pitchFamily="2" charset="2"/>
              <a:buChar char="Ø"/>
            </a:pPr>
            <a:r>
              <a:rPr lang="en-US" sz="1400" dirty="0" smtClean="0"/>
              <a:t>Perform rule evaluation</a:t>
            </a:r>
          </a:p>
          <a:p>
            <a:pPr>
              <a:buFont typeface="Wingdings" pitchFamily="2" charset="2"/>
              <a:buChar char="Ø"/>
            </a:pPr>
            <a:r>
              <a:rPr lang="en-US" sz="1400" dirty="0" smtClean="0"/>
              <a:t>Perform result aggregation</a:t>
            </a:r>
          </a:p>
          <a:p>
            <a:pPr>
              <a:buFont typeface="Wingdings" pitchFamily="2" charset="2"/>
              <a:buChar char="Ø"/>
            </a:pPr>
            <a:r>
              <a:rPr lang="en-US" sz="1400" dirty="0" smtClean="0"/>
              <a:t>Perform </a:t>
            </a:r>
            <a:r>
              <a:rPr lang="en-US" sz="1400" dirty="0" err="1" smtClean="0"/>
              <a:t>defuzzification</a:t>
            </a:r>
            <a:endParaRPr lang="en-MY" sz="1400" dirty="0"/>
          </a:p>
        </p:txBody>
      </p:sp>
      <p:pic>
        <p:nvPicPr>
          <p:cNvPr id="1027" name="Picture 3"/>
          <p:cNvPicPr>
            <a:picLocks noChangeAspect="1" noChangeArrowheads="1"/>
          </p:cNvPicPr>
          <p:nvPr/>
        </p:nvPicPr>
        <p:blipFill>
          <a:blip r:embed="rId3" cstate="print"/>
          <a:srcRect/>
          <a:stretch>
            <a:fillRect/>
          </a:stretch>
        </p:blipFill>
        <p:spPr bwMode="auto">
          <a:xfrm>
            <a:off x="5929322" y="3071810"/>
            <a:ext cx="3036775" cy="1571636"/>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6000760" y="857232"/>
            <a:ext cx="1238250" cy="1628775"/>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3286116" y="4714884"/>
            <a:ext cx="2105025" cy="1552575"/>
          </a:xfrm>
          <a:prstGeom prst="rect">
            <a:avLst/>
          </a:prstGeom>
          <a:noFill/>
          <a:ln w="9525">
            <a:noFill/>
            <a:miter lim="800000"/>
            <a:headEnd/>
            <a:tailEnd/>
          </a:ln>
          <a:effectLst/>
        </p:spPr>
      </p:pic>
      <p:sp>
        <p:nvSpPr>
          <p:cNvPr id="9" name="TextBox 8"/>
          <p:cNvSpPr txBox="1"/>
          <p:nvPr/>
        </p:nvSpPr>
        <p:spPr>
          <a:xfrm>
            <a:off x="6072198" y="2643182"/>
            <a:ext cx="3071802" cy="338554"/>
          </a:xfrm>
          <a:prstGeom prst="rect">
            <a:avLst/>
          </a:prstGeom>
          <a:noFill/>
        </p:spPr>
        <p:txBody>
          <a:bodyPr wrap="square" rtlCol="0">
            <a:spAutoFit/>
          </a:bodyPr>
          <a:lstStyle/>
          <a:p>
            <a:r>
              <a:rPr lang="en-US" sz="1600" b="1" dirty="0" smtClean="0"/>
              <a:t>3.  Result </a:t>
            </a:r>
            <a:endParaRPr lang="en-MY" sz="1600" b="1" dirty="0"/>
          </a:p>
        </p:txBody>
      </p:sp>
      <p:pic>
        <p:nvPicPr>
          <p:cNvPr id="1031" name="Picture 7"/>
          <p:cNvPicPr>
            <a:picLocks noChangeAspect="1" noChangeArrowheads="1"/>
          </p:cNvPicPr>
          <p:nvPr/>
        </p:nvPicPr>
        <p:blipFill>
          <a:blip r:embed="rId6" cstate="print"/>
          <a:srcRect/>
          <a:stretch>
            <a:fillRect/>
          </a:stretch>
        </p:blipFill>
        <p:spPr bwMode="auto">
          <a:xfrm>
            <a:off x="5643570" y="5072074"/>
            <a:ext cx="2829494" cy="1357322"/>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cer\Desktop\photo_2020-07-24_22-53-47.jpg"/>
          <p:cNvPicPr>
            <a:picLocks noChangeAspect="1" noChangeArrowheads="1"/>
          </p:cNvPicPr>
          <p:nvPr/>
        </p:nvPicPr>
        <p:blipFill>
          <a:blip r:embed="rId2" cstate="print"/>
          <a:srcRect/>
          <a:stretch>
            <a:fillRect/>
          </a:stretch>
        </p:blipFill>
        <p:spPr bwMode="auto">
          <a:xfrm>
            <a:off x="1357290" y="642918"/>
            <a:ext cx="5525909" cy="3000396"/>
          </a:xfrm>
          <a:prstGeom prst="rect">
            <a:avLst/>
          </a:prstGeom>
          <a:noFill/>
        </p:spPr>
      </p:pic>
      <p:pic>
        <p:nvPicPr>
          <p:cNvPr id="1027" name="Picture 3" descr="C:\Users\Acer\Desktop\photo_2020-07-24_22-53-47 (2).jpg"/>
          <p:cNvPicPr>
            <a:picLocks noChangeAspect="1" noChangeArrowheads="1"/>
          </p:cNvPicPr>
          <p:nvPr/>
        </p:nvPicPr>
        <p:blipFill>
          <a:blip r:embed="rId3" cstate="print"/>
          <a:srcRect/>
          <a:stretch>
            <a:fillRect/>
          </a:stretch>
        </p:blipFill>
        <p:spPr bwMode="auto">
          <a:xfrm>
            <a:off x="500034" y="3786190"/>
            <a:ext cx="5214942" cy="2407837"/>
          </a:xfrm>
          <a:prstGeom prst="rect">
            <a:avLst/>
          </a:prstGeom>
          <a:noFill/>
        </p:spPr>
      </p:pic>
      <p:sp>
        <p:nvSpPr>
          <p:cNvPr id="4" name="TextBox 3"/>
          <p:cNvSpPr txBox="1"/>
          <p:nvPr/>
        </p:nvSpPr>
        <p:spPr>
          <a:xfrm>
            <a:off x="357158" y="142852"/>
            <a:ext cx="4929222" cy="369332"/>
          </a:xfrm>
          <a:prstGeom prst="rect">
            <a:avLst/>
          </a:prstGeom>
          <a:noFill/>
        </p:spPr>
        <p:txBody>
          <a:bodyPr wrap="square" rtlCol="0">
            <a:spAutoFit/>
          </a:bodyPr>
          <a:lstStyle/>
          <a:p>
            <a:r>
              <a:rPr lang="en-US" b="1" dirty="0" smtClean="0"/>
              <a:t>Photo from computer science student from </a:t>
            </a:r>
            <a:r>
              <a:rPr lang="en-US" b="1" dirty="0" err="1" smtClean="0"/>
              <a:t>UiTM</a:t>
            </a:r>
            <a:endParaRPr lang="en-MY" b="1" dirty="0"/>
          </a:p>
        </p:txBody>
      </p:sp>
      <p:sp>
        <p:nvSpPr>
          <p:cNvPr id="6" name="TextBox 5"/>
          <p:cNvSpPr txBox="1"/>
          <p:nvPr/>
        </p:nvSpPr>
        <p:spPr>
          <a:xfrm>
            <a:off x="6215074" y="4714884"/>
            <a:ext cx="2714644" cy="1200329"/>
          </a:xfrm>
          <a:prstGeom prst="rect">
            <a:avLst/>
          </a:prstGeom>
          <a:noFill/>
        </p:spPr>
        <p:txBody>
          <a:bodyPr wrap="square" rtlCol="0">
            <a:spAutoFit/>
          </a:bodyPr>
          <a:lstStyle/>
          <a:p>
            <a:r>
              <a:rPr lang="en-US" dirty="0" smtClean="0"/>
              <a:t>Got a few feedback form the user about the system, take the comment  to improve the system better.</a:t>
            </a:r>
            <a:endParaRPr lang="en-MY"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643042" y="714356"/>
            <a:ext cx="2928958" cy="400110"/>
          </a:xfrm>
          <a:prstGeom prst="rect">
            <a:avLst/>
          </a:prstGeom>
          <a:noFill/>
        </p:spPr>
        <p:txBody>
          <a:bodyPr wrap="square" rtlCol="0">
            <a:spAutoFit/>
          </a:bodyPr>
          <a:lstStyle/>
          <a:p>
            <a:r>
              <a:rPr lang="en-US" sz="2000" b="1" dirty="0" smtClean="0"/>
              <a:t>Usability test</a:t>
            </a:r>
            <a:endParaRPr lang="en-MY" sz="2000" b="1" dirty="0"/>
          </a:p>
        </p:txBody>
      </p:sp>
      <p:pic>
        <p:nvPicPr>
          <p:cNvPr id="1032" name="Picture 8"/>
          <p:cNvPicPr>
            <a:picLocks noChangeAspect="1" noChangeArrowheads="1"/>
          </p:cNvPicPr>
          <p:nvPr/>
        </p:nvPicPr>
        <p:blipFill>
          <a:blip r:embed="rId2" cstate="print"/>
          <a:srcRect/>
          <a:stretch>
            <a:fillRect/>
          </a:stretch>
        </p:blipFill>
        <p:spPr bwMode="auto">
          <a:xfrm>
            <a:off x="1714480" y="1285860"/>
            <a:ext cx="5786478" cy="4525959"/>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86050" y="2500306"/>
            <a:ext cx="3929090" cy="1200329"/>
          </a:xfrm>
          <a:prstGeom prst="rect">
            <a:avLst/>
          </a:prstGeom>
          <a:noFill/>
        </p:spPr>
        <p:txBody>
          <a:bodyPr wrap="square" rtlCol="0">
            <a:spAutoFit/>
          </a:bodyPr>
          <a:lstStyle/>
          <a:p>
            <a:pPr algn="ctr"/>
            <a:r>
              <a:rPr lang="en-US" sz="3600" b="1" dirty="0" smtClean="0">
                <a:latin typeface="+mj-lt"/>
              </a:rPr>
              <a:t>SCREEN DEMO VIDEO</a:t>
            </a:r>
            <a:endParaRPr lang="en-MY" sz="3600" b="1" dirty="0">
              <a:latin typeface="+mj-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86116" y="1357298"/>
            <a:ext cx="2571768" cy="461665"/>
          </a:xfrm>
          <a:prstGeom prst="rect">
            <a:avLst/>
          </a:prstGeom>
          <a:noFill/>
        </p:spPr>
        <p:txBody>
          <a:bodyPr wrap="square" rtlCol="0">
            <a:spAutoFit/>
          </a:bodyPr>
          <a:lstStyle/>
          <a:p>
            <a:pPr algn="ctr"/>
            <a:r>
              <a:rPr lang="en-US" sz="2400" b="1" dirty="0" smtClean="0">
                <a:latin typeface="+mj-lt"/>
              </a:rPr>
              <a:t>CONCLUSION</a:t>
            </a:r>
            <a:endParaRPr lang="en-MY" sz="2400" b="1" dirty="0">
              <a:latin typeface="+mj-lt"/>
            </a:endParaRPr>
          </a:p>
        </p:txBody>
      </p:sp>
      <p:sp>
        <p:nvSpPr>
          <p:cNvPr id="3" name="Rectangle 2"/>
          <p:cNvSpPr/>
          <p:nvPr/>
        </p:nvSpPr>
        <p:spPr>
          <a:xfrm>
            <a:off x="1928794" y="2274839"/>
            <a:ext cx="5357850" cy="2225732"/>
          </a:xfrm>
          <a:prstGeom prst="rect">
            <a:avLst/>
          </a:prstGeom>
        </p:spPr>
        <p:txBody>
          <a:bodyPr wrap="square">
            <a:spAutoFit/>
          </a:bodyPr>
          <a:lstStyle/>
          <a:p>
            <a:pPr algn="just"/>
            <a:r>
              <a:rPr lang="en-MY" sz="2000" dirty="0" smtClean="0"/>
              <a:t>As the conclusion, the objective of the project are achieved, where the system can predict the student learning style by using fuzzy logic. The system come out with the functionality of the system work as expected and it can be improvise for future work or research by using a suitable and latest method.</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PROBLEM STATEMENT</a:t>
            </a:r>
            <a:endParaRPr lang="en-MY" sz="3600" b="1" dirty="0"/>
          </a:p>
        </p:txBody>
      </p:sp>
      <p:sp>
        <p:nvSpPr>
          <p:cNvPr id="3" name="Content Placeholder 2"/>
          <p:cNvSpPr>
            <a:spLocks noGrp="1"/>
          </p:cNvSpPr>
          <p:nvPr>
            <p:ph idx="1"/>
          </p:nvPr>
        </p:nvSpPr>
        <p:spPr/>
        <p:txBody>
          <a:bodyPr/>
          <a:lstStyle/>
          <a:p>
            <a:endParaRPr lang="en-US" sz="2400" dirty="0" smtClean="0">
              <a:latin typeface="Times New Roman" pitchFamily="18" charset="0"/>
              <a:cs typeface="Times New Roman" pitchFamily="18" charset="0"/>
            </a:endParaRPr>
          </a:p>
          <a:p>
            <a:endParaRPr lang="en-MY" dirty="0"/>
          </a:p>
        </p:txBody>
      </p:sp>
      <p:sp>
        <p:nvSpPr>
          <p:cNvPr id="5" name="TextBox 4"/>
          <p:cNvSpPr txBox="1"/>
          <p:nvPr/>
        </p:nvSpPr>
        <p:spPr>
          <a:xfrm>
            <a:off x="2143108" y="1857364"/>
            <a:ext cx="6143668" cy="3143272"/>
          </a:xfrm>
          <a:prstGeom prst="rect">
            <a:avLst/>
          </a:prstGeom>
          <a:noFill/>
        </p:spPr>
        <p:txBody>
          <a:bodyPr wrap="square" rtlCol="0">
            <a:spAutoFit/>
          </a:bodyPr>
          <a:lstStyle/>
          <a:p>
            <a:pPr lvl="0"/>
            <a:r>
              <a:rPr lang="en-US" sz="2400" dirty="0" smtClean="0">
                <a:cs typeface="Times New Roman" pitchFamily="18" charset="0"/>
              </a:rPr>
              <a:t>There are many student fail for programming paper in university (</a:t>
            </a:r>
            <a:r>
              <a:rPr lang="en-US" sz="2400" dirty="0" err="1" smtClean="0">
                <a:cs typeface="Times New Roman" pitchFamily="18" charset="0"/>
              </a:rPr>
              <a:t>Rahim</a:t>
            </a:r>
            <a:r>
              <a:rPr lang="en-US" sz="2400" dirty="0" smtClean="0">
                <a:cs typeface="Times New Roman" pitchFamily="18" charset="0"/>
              </a:rPr>
              <a:t>, </a:t>
            </a:r>
            <a:r>
              <a:rPr lang="en-US" sz="2400" dirty="0" err="1" smtClean="0">
                <a:cs typeface="Times New Roman" pitchFamily="18" charset="0"/>
              </a:rPr>
              <a:t>Zaman</a:t>
            </a:r>
            <a:r>
              <a:rPr lang="en-US" sz="2400" dirty="0" smtClean="0">
                <a:cs typeface="Times New Roman" pitchFamily="18" charset="0"/>
              </a:rPr>
              <a:t>, Ahmad, &amp; Ali, 2018).</a:t>
            </a:r>
          </a:p>
          <a:p>
            <a:pPr lvl="0"/>
            <a:endParaRPr lang="en-US" sz="2400" dirty="0" smtClean="0">
              <a:cs typeface="Times New Roman" pitchFamily="18" charset="0"/>
            </a:endParaRPr>
          </a:p>
          <a:p>
            <a:r>
              <a:rPr lang="en-US" sz="2400" dirty="0" smtClean="0">
                <a:cs typeface="Times New Roman" pitchFamily="18" charset="0"/>
              </a:rPr>
              <a:t>Students do not aware the suitable learning style </a:t>
            </a:r>
            <a:r>
              <a:rPr lang="en-MY" sz="2400" dirty="0" smtClean="0"/>
              <a:t>(Al-</a:t>
            </a:r>
            <a:r>
              <a:rPr lang="en-MY" sz="2400" dirty="0" err="1" smtClean="0"/>
              <a:t>Zayed</a:t>
            </a:r>
            <a:r>
              <a:rPr lang="en-MY" sz="2400" dirty="0" smtClean="0"/>
              <a:t>, 2017)</a:t>
            </a:r>
            <a:r>
              <a:rPr lang="en-US" sz="2400" dirty="0" smtClean="0">
                <a:cs typeface="Times New Roman" pitchFamily="18" charset="0"/>
              </a:rPr>
              <a:t>.</a:t>
            </a:r>
            <a:endParaRPr lang="en-MY" sz="2400" dirty="0" smtClean="0"/>
          </a:p>
          <a:p>
            <a:pPr lvl="0"/>
            <a:endParaRPr lang="en-MY" sz="2400" dirty="0" smtClean="0"/>
          </a:p>
          <a:p>
            <a:endParaRPr lang="en-MY"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85786" y="1071546"/>
            <a:ext cx="7215206"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Abdullah, M.,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Alqahtani</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Aljabri</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J.,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Altowirgi</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R., &amp;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Fallatah</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R. (2015). Learning Style Classification Based on Student’s Behavior in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Moodle</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Learning Management System.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Transactions on Machine Learning and Artificial Intelligence</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3</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(1), 30. https://doi.org/10.14738/tmlai.31.868</a:t>
            </a:r>
            <a:endParaRPr kumimoji="0" lang="en-US" altLang="zh-CN" sz="105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Al-</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Zayed</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N. N. Y. (2017). An Investigation of Learning Style Preferences on the Students’ Academic Achievements of English.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International Journal of English Linguistics</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7</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(5), 176. https://doi.org/10.5539/ijel.v7n5p176</a:t>
            </a:r>
            <a:endParaRPr kumimoji="0" lang="en-US" altLang="zh-CN" sz="105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Alfaro, L., Rivera, C., Luna-</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Urquizo</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J.,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Castañeda</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E., &amp;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Fialho</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F. (2018). Online Learning Styles Identification Model, Based on the Analysis of User Interactions Within an E-Learning Platforms, Using Neural Networks and Fuzzy Logic.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International Journal of Engineering &amp; Technology</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7</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(3.13), 76. https://doi.org/10.14419/ijet.v7i3.13.16328</a:t>
            </a:r>
            <a:endParaRPr kumimoji="0" lang="en-US" altLang="zh-CN" sz="105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Alian</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M., &amp;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Shaout</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 (2017). Predicting learners styles based on fuzzy model.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Education and Information Technologies</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22</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(5), 2217–2234. https://doi.org/10.1007/s10639-016-9543-4</a:t>
            </a:r>
            <a:endParaRPr kumimoji="0" lang="en-US" altLang="zh-CN" sz="105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Ansari</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 Q., &amp;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Islamia</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J. M. (2015). The Basics of Fuzzy Logic : A Tutorial Review The Basics of Fuzzy Logic : A Tutorial Review A . Q .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Ansari</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t>
            </a:r>
            <a:r>
              <a:rPr kumimoji="0" lang="en-US" altLang="zh-CN" sz="1600" b="0" i="1" u="none" strike="noStrike" cap="none" normalizeH="0" baseline="0" dirty="0" err="1" smtClean="0">
                <a:ln>
                  <a:noFill/>
                </a:ln>
                <a:solidFill>
                  <a:schemeClr val="tx1"/>
                </a:solidFill>
                <a:effectLst/>
                <a:latin typeface="+mj-lt"/>
                <a:ea typeface="Times New Roman" pitchFamily="18" charset="0"/>
                <a:cs typeface="Calibri" pitchFamily="34" charset="0"/>
              </a:rPr>
              <a:t>Computereducation</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 88</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(June), 5–9.</a:t>
            </a:r>
            <a:endParaRPr kumimoji="0" lang="en-US" altLang="zh-CN" sz="105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Bernard, J., Chang, T. W., </a:t>
            </a:r>
            <a:r>
              <a:rPr kumimoji="0" lang="en-US" altLang="zh-CN" sz="1600" b="0" i="0" u="none" strike="noStrike" cap="none" normalizeH="0" baseline="0" dirty="0" err="1" smtClean="0">
                <a:ln>
                  <a:noFill/>
                </a:ln>
                <a:solidFill>
                  <a:schemeClr val="tx1"/>
                </a:solidFill>
                <a:effectLst/>
                <a:latin typeface="+mj-lt"/>
                <a:ea typeface="Times New Roman" pitchFamily="18" charset="0"/>
                <a:cs typeface="Calibri" pitchFamily="34" charset="0"/>
              </a:rPr>
              <a:t>Popescu</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E., &amp; Graf, S. (2017). Learning style Identifier: Improving the precision of learning style identification through computational intelligence algorithms.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Expert Systems with Applications</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mj-lt"/>
                <a:ea typeface="Times New Roman" pitchFamily="18" charset="0"/>
                <a:cs typeface="Calibri" pitchFamily="34" charset="0"/>
              </a:rPr>
              <a:t>75</a:t>
            </a:r>
            <a:r>
              <a:rPr kumimoji="0" lang="en-US" altLang="zh-CN" sz="1600" b="0" i="0" u="none" strike="noStrike" cap="none" normalizeH="0" baseline="0" dirty="0" smtClean="0">
                <a:ln>
                  <a:noFill/>
                </a:ln>
                <a:solidFill>
                  <a:schemeClr val="tx1"/>
                </a:solidFill>
                <a:effectLst/>
                <a:latin typeface="+mj-lt"/>
                <a:ea typeface="Times New Roman" pitchFamily="18" charset="0"/>
                <a:cs typeface="Calibri" pitchFamily="34" charset="0"/>
              </a:rPr>
              <a:t>, 94–108. https://doi.org/10.1016/j.eswa.2017.01.021</a:t>
            </a:r>
            <a:endParaRPr kumimoji="0" lang="en-US" altLang="zh-CN" sz="2800" b="0" i="0" u="none" strike="noStrike" cap="none" normalizeH="0" baseline="0" dirty="0" smtClean="0">
              <a:ln>
                <a:noFill/>
              </a:ln>
              <a:solidFill>
                <a:schemeClr val="tx1"/>
              </a:solidFill>
              <a:effectLst/>
              <a:latin typeface="+mj-lt"/>
              <a:cs typeface="Arial" pitchFamily="34" charset="0"/>
            </a:endParaRPr>
          </a:p>
        </p:txBody>
      </p:sp>
      <p:sp>
        <p:nvSpPr>
          <p:cNvPr id="3" name="TextBox 2"/>
          <p:cNvSpPr txBox="1"/>
          <p:nvPr/>
        </p:nvSpPr>
        <p:spPr>
          <a:xfrm>
            <a:off x="2714612" y="428604"/>
            <a:ext cx="3357586" cy="523220"/>
          </a:xfrm>
          <a:prstGeom prst="rect">
            <a:avLst/>
          </a:prstGeom>
          <a:noFill/>
        </p:spPr>
        <p:txBody>
          <a:bodyPr wrap="square" rtlCol="0">
            <a:spAutoFit/>
          </a:bodyPr>
          <a:lstStyle/>
          <a:p>
            <a:pPr algn="ctr"/>
            <a:r>
              <a:rPr lang="en-US" sz="2800" b="1" dirty="0" smtClean="0"/>
              <a:t>REFERENCE</a:t>
            </a:r>
            <a:endParaRPr lang="en-MY" sz="2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857224" y="0"/>
            <a:ext cx="750095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Bhagavathi</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S. L., &amp; Thomas </a:t>
            </a: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Niba</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S. (2016). An automatic system for detecting and counting </a:t>
            </a: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rbc</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and </a:t>
            </a: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wbc</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using fuzzy logic.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ARPN Journal of Engineering and Applied Sciences</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11</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(11), 6891–6894.</a:t>
            </a:r>
            <a:endParaRPr kumimoji="0" lang="en-US" altLang="zh-CN"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Dahdouh</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K., &amp; </a:t>
            </a: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Dakkak</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 (2019).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Building an e-learning recommender system using Association Rules techniques and R environment</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(Vol. 3). https://doi.org/10.1007/978-3-030-11928-7</a:t>
            </a:r>
            <a:endParaRPr kumimoji="0" lang="en-US" altLang="zh-CN"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DEBORAH, L. J. E. G. A. T. H. A., SATHIYASEELAN, R., AUDITHAN, S., &amp; VIJAYAKUMAR, P. (2015). Fuzzy-logic based learning style prediction in e-learning using web interface information. </a:t>
            </a:r>
            <a:r>
              <a:rPr kumimoji="0" lang="en-US" altLang="zh-CN" sz="1600" b="0" i="1"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Sadhana</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 Academy Proceedings in Engineering Sciences</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40</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(2), 379–394. https://doi.org/10.1007/s12046-015-0334-1</a:t>
            </a:r>
            <a:endParaRPr kumimoji="0" lang="en-US" altLang="zh-CN"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Dote, Y. (1995). Introduction to fuzzy logic.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IECON Proceedings (Industrial Electronics Conference)</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(January 2013), 50–56. https://doi.org/10.4018/978-1-59140-324-1.ch001</a:t>
            </a:r>
            <a:endParaRPr kumimoji="0" lang="en-US" altLang="zh-CN"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Goyal</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M., </a:t>
            </a: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Yadav</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D., &amp; </a:t>
            </a: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Tripathi</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 (2015). Fuzzy approach to detect learning style using McCarthy model as a tool for e-learning system.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2015 4th International Symposium on Emerging Trends and Technologies in Libraries and Information Services, ETTLIS 2015 - Proceedings</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(October), 295–300. https://doi.org/10.1109/ETTLIS.2015.7048215</a:t>
            </a:r>
            <a:endParaRPr kumimoji="0" lang="en-US" altLang="zh-CN"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Info, R. (2019).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Learning Styles All Students Are Created Equally ( and</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1–6.</a:t>
            </a:r>
            <a:endParaRPr kumimoji="0" lang="en-US" altLang="zh-CN"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Khudhair</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R., &amp; Ahmed, A. (2017). </a:t>
            </a:r>
            <a:r>
              <a:rPr kumimoji="0" lang="en-US" altLang="zh-CN"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Artificial Neural Networks in E-Learning Personalization : A Review Artificial Neural Networks in E-Learning Personalization : A Review</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(December 2016). </a:t>
            </a:r>
            <a:r>
              <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hlinkClick r:id="rId2"/>
              </a:rPr>
              <a:t>https://doi.org/10.11648/j.ijiis.20160506.14</a:t>
            </a:r>
            <a:endParaRPr kumimoji="0" lang="en-US" altLang="zh-CN"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lvl="0" algn="just" fontAlgn="base">
              <a:spcBef>
                <a:spcPct val="0"/>
              </a:spcBef>
              <a:spcAft>
                <a:spcPct val="0"/>
              </a:spcAft>
            </a:pPr>
            <a:r>
              <a:rPr lang="en-US" altLang="zh-CN" sz="1600" dirty="0" smtClean="0">
                <a:latin typeface="Calibri" pitchFamily="34" charset="0"/>
                <a:ea typeface="Times New Roman" pitchFamily="18" charset="0"/>
                <a:cs typeface="Calibri" pitchFamily="34" charset="0"/>
              </a:rPr>
              <a:t>Kids, T. T., &amp; Styles, L. (2019). </a:t>
            </a:r>
            <a:r>
              <a:rPr lang="en-US" altLang="zh-CN" sz="1600" i="1" dirty="0" smtClean="0">
                <a:latin typeface="Calibri" pitchFamily="34" charset="0"/>
                <a:ea typeface="Times New Roman" pitchFamily="18" charset="0"/>
                <a:cs typeface="Calibri" pitchFamily="34" charset="0"/>
              </a:rPr>
              <a:t>Learning Styles Teaching To Kids ’ Learning Styles Different Learning Styles – Different Ways to Learn</a:t>
            </a:r>
            <a:r>
              <a:rPr lang="en-US" altLang="zh-CN" sz="1600" dirty="0" smtClean="0">
                <a:latin typeface="Calibri" pitchFamily="34" charset="0"/>
                <a:ea typeface="Times New Roman" pitchFamily="18" charset="0"/>
                <a:cs typeface="Calibri" pitchFamily="34" charset="0"/>
              </a:rPr>
              <a:t>. 1–5.</a:t>
            </a:r>
            <a:endParaRPr lang="en-US" altLang="zh-CN" sz="1050" dirty="0" smtClean="0">
              <a:latin typeface="Arial" pitchFamily="34" charset="0"/>
              <a:cs typeface="Arial" pitchFamily="34" charset="0"/>
            </a:endParaRPr>
          </a:p>
          <a:p>
            <a:pPr lvl="0" algn="just" eaLnBrk="0" fontAlgn="base" hangingPunct="0">
              <a:spcBef>
                <a:spcPct val="0"/>
              </a:spcBef>
              <a:spcAft>
                <a:spcPct val="0"/>
              </a:spcAft>
            </a:pPr>
            <a:r>
              <a:rPr lang="en-US" altLang="zh-CN" sz="1600" dirty="0" err="1" smtClean="0">
                <a:latin typeface="Calibri" pitchFamily="34" charset="0"/>
                <a:ea typeface="Times New Roman" pitchFamily="18" charset="0"/>
                <a:cs typeface="Calibri" pitchFamily="34" charset="0"/>
              </a:rPr>
              <a:t>Kolekar</a:t>
            </a:r>
            <a:r>
              <a:rPr lang="en-US" altLang="zh-CN" sz="1600" dirty="0" smtClean="0">
                <a:latin typeface="Calibri" pitchFamily="34" charset="0"/>
                <a:ea typeface="Times New Roman" pitchFamily="18" charset="0"/>
                <a:cs typeface="Calibri" pitchFamily="34" charset="0"/>
              </a:rPr>
              <a:t>, S. V., </a:t>
            </a:r>
            <a:r>
              <a:rPr lang="en-US" altLang="zh-CN" sz="1600" dirty="0" err="1" smtClean="0">
                <a:latin typeface="Calibri" pitchFamily="34" charset="0"/>
                <a:ea typeface="Times New Roman" pitchFamily="18" charset="0"/>
                <a:cs typeface="Calibri" pitchFamily="34" charset="0"/>
              </a:rPr>
              <a:t>Pai</a:t>
            </a:r>
            <a:r>
              <a:rPr lang="en-US" altLang="zh-CN" sz="1600" dirty="0" smtClean="0">
                <a:latin typeface="Calibri" pitchFamily="34" charset="0"/>
                <a:ea typeface="Times New Roman" pitchFamily="18" charset="0"/>
                <a:cs typeface="Calibri" pitchFamily="34" charset="0"/>
              </a:rPr>
              <a:t>, R. M., &amp; </a:t>
            </a:r>
            <a:r>
              <a:rPr lang="en-US" altLang="zh-CN" sz="1600" dirty="0" err="1" smtClean="0">
                <a:latin typeface="Calibri" pitchFamily="34" charset="0"/>
                <a:ea typeface="Times New Roman" pitchFamily="18" charset="0"/>
                <a:cs typeface="Calibri" pitchFamily="34" charset="0"/>
              </a:rPr>
              <a:t>Manohara</a:t>
            </a:r>
            <a:r>
              <a:rPr lang="en-US" altLang="zh-CN" sz="1600" dirty="0" smtClean="0">
                <a:latin typeface="Calibri" pitchFamily="34" charset="0"/>
                <a:ea typeface="Times New Roman" pitchFamily="18" charset="0"/>
                <a:cs typeface="Calibri" pitchFamily="34" charset="0"/>
              </a:rPr>
              <a:t> </a:t>
            </a:r>
            <a:r>
              <a:rPr lang="en-US" altLang="zh-CN" sz="1600" dirty="0" err="1" smtClean="0">
                <a:latin typeface="Calibri" pitchFamily="34" charset="0"/>
                <a:ea typeface="Times New Roman" pitchFamily="18" charset="0"/>
                <a:cs typeface="Calibri" pitchFamily="34" charset="0"/>
              </a:rPr>
              <a:t>Pai</a:t>
            </a:r>
            <a:r>
              <a:rPr lang="en-US" altLang="zh-CN" sz="1600" dirty="0" smtClean="0">
                <a:latin typeface="Calibri" pitchFamily="34" charset="0"/>
                <a:ea typeface="Times New Roman" pitchFamily="18" charset="0"/>
                <a:cs typeface="Calibri" pitchFamily="34" charset="0"/>
              </a:rPr>
              <a:t>, M. M. (2017). Prediction of Learner’s Profile Based on Learning Styles in Adaptive E-learning System. </a:t>
            </a:r>
            <a:r>
              <a:rPr lang="en-US" altLang="zh-CN" sz="1600" i="1" dirty="0" smtClean="0">
                <a:latin typeface="Calibri" pitchFamily="34" charset="0"/>
                <a:ea typeface="Times New Roman" pitchFamily="18" charset="0"/>
                <a:cs typeface="Calibri" pitchFamily="34" charset="0"/>
              </a:rPr>
              <a:t>International Journal of Emerging Technologies in Learning</a:t>
            </a:r>
            <a:r>
              <a:rPr lang="en-US" altLang="zh-CN" sz="1600" dirty="0" smtClean="0">
                <a:latin typeface="Calibri" pitchFamily="34" charset="0"/>
                <a:ea typeface="Times New Roman" pitchFamily="18" charset="0"/>
                <a:cs typeface="Calibri" pitchFamily="34" charset="0"/>
              </a:rPr>
              <a:t>, </a:t>
            </a:r>
            <a:r>
              <a:rPr lang="en-US" altLang="zh-CN" sz="1600" i="1" dirty="0" smtClean="0">
                <a:latin typeface="Calibri" pitchFamily="34" charset="0"/>
                <a:ea typeface="Times New Roman" pitchFamily="18" charset="0"/>
                <a:cs typeface="Calibri" pitchFamily="34" charset="0"/>
              </a:rPr>
              <a:t>12</a:t>
            </a:r>
            <a:r>
              <a:rPr lang="en-US" altLang="zh-CN" sz="1600" dirty="0" smtClean="0">
                <a:latin typeface="Calibri" pitchFamily="34" charset="0"/>
                <a:ea typeface="Times New Roman" pitchFamily="18" charset="0"/>
                <a:cs typeface="Calibri" pitchFamily="34" charset="0"/>
              </a:rPr>
              <a:t>(6), 31–51. https://doi.org/10.3991/ijet.v12i06.6579</a:t>
            </a:r>
            <a:endParaRPr lang="en-US" altLang="zh-CN" sz="2800" dirty="0" smtClean="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714348" y="428604"/>
            <a:ext cx="7715304"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Moström</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J. E., &amp;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Moström</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J. E. (2011).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A Study of Student Problems in Learning to Program</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Muslihudin</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M.,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Susanti</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T. S., &amp;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Maseleno</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 (2018). The priority of rural road development using fuzzy logic based simple additive weighting.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International Journal of Pure and Applied Mathematics</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118</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(Special Issue  8), 9–16.</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Paper, C. (2016). </a:t>
            </a:r>
            <a:r>
              <a:rPr kumimoji="0" lang="en-US" altLang="zh-CN" sz="1600" b="0" i="1" u="none" strike="noStrike" cap="none" normalizeH="0" baseline="0" dirty="0" err="1" smtClean="0">
                <a:ln>
                  <a:noFill/>
                </a:ln>
                <a:solidFill>
                  <a:schemeClr val="tx1"/>
                </a:solidFill>
                <a:effectLst/>
                <a:ea typeface="Times New Roman" pitchFamily="18" charset="0"/>
                <a:cs typeface="Calibri" pitchFamily="34" charset="0"/>
              </a:rPr>
              <a:t>Adaptivity</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 based on Felder-Silverman Learning Styles Model in E-Learning Systems</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(November).</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Pasina</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I.,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Bayram</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G.,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Labib</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W.,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Abdelhadi</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 &amp;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Nurunnabi</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M. (2019).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MethodsX</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Clustering students into groups according to their learning style. </a:t>
            </a:r>
            <a:r>
              <a:rPr kumimoji="0" lang="en-US" altLang="zh-CN" sz="1600" b="0" i="1" u="none" strike="noStrike" cap="none" normalizeH="0" baseline="0" dirty="0" err="1" smtClean="0">
                <a:ln>
                  <a:noFill/>
                </a:ln>
                <a:solidFill>
                  <a:schemeClr val="tx1"/>
                </a:solidFill>
                <a:effectLst/>
                <a:ea typeface="Times New Roman" pitchFamily="18" charset="0"/>
                <a:cs typeface="Calibri" pitchFamily="34" charset="0"/>
              </a:rPr>
              <a:t>MethodsX</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6</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(September), 2189–2197. https://doi.org/10.1016/j.mex.2019.09.026</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Rahim</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H.,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Zaman</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H. B., Ahmad, A., Ali, N. M.,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Teknologi</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J.,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Tuanku</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P., &amp;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Sirajuddin</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S. (2018).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Student ’ s Difficulties in Learning Programming</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2</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(3), 40–43. https://doi.org/10.26666/rmp.ajtve.2018.3.7</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S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Askari</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S. M., &amp; Anwar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Hussain</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M. (2020). E-Transactional Fraud Detection Using Fuzzy Association Rule Mining.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SSRN Electronic Journal</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https://doi.org/10.2139/ssrn.3512408</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Sheriff, N. M. (2017). Research Universities in Malaysia: What Beholds?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Asian Journal of University Education</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13</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(2), 35–50.</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Styles, L. (2006). VARK Learning Styles: Visual, Auditory, Read/Write, Kinesthetic Visual Learning Style.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VARK Learning Styles</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Retrieved from http://gardner-webb.edu/Assets/gardnerwebb/academics/advising/files/vark-learning-styles.pdf</a:t>
            </a:r>
            <a:endParaRPr kumimoji="0" lang="en-US" altLang="zh-CN" sz="105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Sweta</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S., &amp; </a:t>
            </a:r>
            <a:r>
              <a:rPr kumimoji="0" lang="en-US" altLang="zh-CN" sz="1600" b="0" i="0" u="none" strike="noStrike" cap="none" normalizeH="0" baseline="0" dirty="0" err="1" smtClean="0">
                <a:ln>
                  <a:noFill/>
                </a:ln>
                <a:solidFill>
                  <a:schemeClr val="tx1"/>
                </a:solidFill>
                <a:effectLst/>
                <a:ea typeface="Times New Roman" pitchFamily="18" charset="0"/>
                <a:cs typeface="Calibri" pitchFamily="34" charset="0"/>
              </a:rPr>
              <a:t>Lal</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K. (2016). Learner Model for Automatic Detection of Learning Style Using FCM in Adaptive E-Learning System.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IOSR Journal of Computer Engineering</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 </a:t>
            </a:r>
            <a:r>
              <a:rPr kumimoji="0" lang="en-US" altLang="zh-CN" sz="1600" b="0" i="1" u="none" strike="noStrike" cap="none" normalizeH="0" baseline="0" dirty="0" smtClean="0">
                <a:ln>
                  <a:noFill/>
                </a:ln>
                <a:solidFill>
                  <a:schemeClr val="tx1"/>
                </a:solidFill>
                <a:effectLst/>
                <a:ea typeface="Times New Roman" pitchFamily="18" charset="0"/>
                <a:cs typeface="Calibri" pitchFamily="34" charset="0"/>
              </a:rPr>
              <a:t>18</a:t>
            </a:r>
            <a:r>
              <a:rPr kumimoji="0" lang="en-US" altLang="zh-CN" sz="1600" b="0" i="0" u="none" strike="noStrike" cap="none" normalizeH="0" baseline="0" dirty="0" smtClean="0">
                <a:ln>
                  <a:noFill/>
                </a:ln>
                <a:solidFill>
                  <a:schemeClr val="tx1"/>
                </a:solidFill>
                <a:effectLst/>
                <a:ea typeface="Times New Roman" pitchFamily="18" charset="0"/>
                <a:cs typeface="Calibri" pitchFamily="34" charset="0"/>
              </a:rPr>
              <a:t>(2), 18–24. https://doi.org/10.9790/0661-1802041824</a:t>
            </a:r>
            <a:endParaRPr kumimoji="0" lang="en-US" altLang="zh-CN" sz="28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57356" y="2500306"/>
            <a:ext cx="5572164" cy="646331"/>
          </a:xfrm>
          <a:prstGeom prst="rect">
            <a:avLst/>
          </a:prstGeom>
          <a:noFill/>
        </p:spPr>
        <p:txBody>
          <a:bodyPr wrap="square" rtlCol="0">
            <a:spAutoFit/>
          </a:bodyPr>
          <a:lstStyle/>
          <a:p>
            <a:pPr algn="ctr"/>
            <a:r>
              <a:rPr lang="en-US" sz="3600" dirty="0" smtClean="0"/>
              <a:t>Thank You</a:t>
            </a:r>
            <a:endParaRPr lang="en-US"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OBJECTIVE</a:t>
            </a:r>
            <a:endParaRPr lang="en-MY" sz="3600" b="1" dirty="0"/>
          </a:p>
        </p:txBody>
      </p:sp>
      <p:sp>
        <p:nvSpPr>
          <p:cNvPr id="3" name="Content Placeholder 2"/>
          <p:cNvSpPr>
            <a:spLocks noGrp="1"/>
          </p:cNvSpPr>
          <p:nvPr>
            <p:ph idx="1"/>
          </p:nvPr>
        </p:nvSpPr>
        <p:spPr/>
        <p:txBody>
          <a:bodyPr/>
          <a:lstStyle/>
          <a:p>
            <a:pPr lvl="0"/>
            <a:endParaRPr lang="en-MY" sz="2400" dirty="0" smtClean="0"/>
          </a:p>
          <a:p>
            <a:endParaRPr lang="en-MY" dirty="0"/>
          </a:p>
        </p:txBody>
      </p:sp>
      <p:sp>
        <p:nvSpPr>
          <p:cNvPr id="5" name="TextBox 4"/>
          <p:cNvSpPr txBox="1"/>
          <p:nvPr/>
        </p:nvSpPr>
        <p:spPr>
          <a:xfrm>
            <a:off x="2214546" y="1428736"/>
            <a:ext cx="5357850" cy="3785652"/>
          </a:xfrm>
          <a:prstGeom prst="rect">
            <a:avLst/>
          </a:prstGeom>
          <a:noFill/>
        </p:spPr>
        <p:txBody>
          <a:bodyPr wrap="square" rtlCol="0">
            <a:spAutoFit/>
          </a:bodyPr>
          <a:lstStyle/>
          <a:p>
            <a:pPr lvl="0"/>
            <a:r>
              <a:rPr lang="en-US" sz="2400" dirty="0" smtClean="0"/>
              <a:t>1) To identify the requirement of a learning style for a programming subject</a:t>
            </a:r>
          </a:p>
          <a:p>
            <a:pPr lvl="0"/>
            <a:endParaRPr lang="en-US" sz="2400" dirty="0" smtClean="0"/>
          </a:p>
          <a:p>
            <a:r>
              <a:rPr lang="en-US" sz="2400" dirty="0" smtClean="0"/>
              <a:t>2) To design and develop a learning style prediction system using Fuzzy Logic.</a:t>
            </a:r>
            <a:endParaRPr lang="en-MY" sz="2400" dirty="0" smtClean="0"/>
          </a:p>
          <a:p>
            <a:pPr lvl="0"/>
            <a:endParaRPr lang="en-US" sz="2400" dirty="0" smtClean="0"/>
          </a:p>
          <a:p>
            <a:r>
              <a:rPr lang="en-US" sz="2400" dirty="0" smtClean="0"/>
              <a:t>3) To evaluate the functionality of the proposed system.</a:t>
            </a:r>
            <a:endParaRPr lang="en-MY" sz="2400" dirty="0" smtClean="0"/>
          </a:p>
          <a:p>
            <a:pPr lvl="0"/>
            <a:endParaRPr lang="en-MY" sz="2400" dirty="0" smtClean="0"/>
          </a:p>
          <a:p>
            <a:endParaRPr lang="en-MY"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SCOPE</a:t>
            </a:r>
            <a:endParaRPr lang="en-MY" b="1" dirty="0"/>
          </a:p>
        </p:txBody>
      </p:sp>
      <p:sp>
        <p:nvSpPr>
          <p:cNvPr id="3" name="Content Placeholder 2"/>
          <p:cNvSpPr>
            <a:spLocks noGrp="1"/>
          </p:cNvSpPr>
          <p:nvPr>
            <p:ph idx="1"/>
          </p:nvPr>
        </p:nvSpPr>
        <p:spPr/>
        <p:txBody>
          <a:bodyPr>
            <a:normAutofit/>
          </a:bodyPr>
          <a:lstStyle/>
          <a:p>
            <a:endParaRPr lang="en-MY" dirty="0" smtClean="0"/>
          </a:p>
          <a:p>
            <a:endParaRPr lang="en-MY" dirty="0"/>
          </a:p>
        </p:txBody>
      </p:sp>
      <p:sp>
        <p:nvSpPr>
          <p:cNvPr id="5" name="TextBox 4"/>
          <p:cNvSpPr txBox="1"/>
          <p:nvPr/>
        </p:nvSpPr>
        <p:spPr>
          <a:xfrm>
            <a:off x="1142976" y="1285860"/>
            <a:ext cx="7358114" cy="4801314"/>
          </a:xfrm>
          <a:prstGeom prst="rect">
            <a:avLst/>
          </a:prstGeom>
          <a:noFill/>
        </p:spPr>
        <p:txBody>
          <a:bodyPr wrap="square" rtlCol="0">
            <a:spAutoFit/>
          </a:bodyPr>
          <a:lstStyle/>
          <a:p>
            <a:pPr lvl="0"/>
            <a:r>
              <a:rPr lang="en-MY" dirty="0" smtClean="0"/>
              <a:t>System can be used by the students who take programming courses and want to know their learning style. Anyone who wants to know their learning style needs to fulfil all the criteria questions.</a:t>
            </a:r>
          </a:p>
          <a:p>
            <a:pPr lvl="0"/>
            <a:endParaRPr lang="en-MY" dirty="0" smtClean="0"/>
          </a:p>
          <a:p>
            <a:r>
              <a:rPr lang="en-MY" dirty="0" smtClean="0"/>
              <a:t>The system will predict the student learning style according to their level of criteria using fuzzy Logic. </a:t>
            </a:r>
          </a:p>
          <a:p>
            <a:endParaRPr lang="en-US" dirty="0" smtClean="0"/>
          </a:p>
          <a:p>
            <a:pPr lvl="0"/>
            <a:r>
              <a:rPr lang="en-MY" dirty="0" smtClean="0"/>
              <a:t>The fuzzy Logic algorithm will calculate the membership function for each criteria and construct the fuzzy rule for all criteria then do the </a:t>
            </a:r>
            <a:r>
              <a:rPr lang="en-MY" dirty="0" err="1" smtClean="0"/>
              <a:t>defuzzification</a:t>
            </a:r>
            <a:r>
              <a:rPr lang="en-MY" dirty="0" smtClean="0"/>
              <a:t> using centre of gravity (cog). </a:t>
            </a:r>
          </a:p>
          <a:p>
            <a:pPr lvl="0"/>
            <a:endParaRPr lang="en-US" dirty="0" smtClean="0"/>
          </a:p>
          <a:p>
            <a:r>
              <a:rPr lang="en-MY" dirty="0" smtClean="0"/>
              <a:t>It will show the best suitable learning style to the user which is a visual, auditory, </a:t>
            </a:r>
            <a:r>
              <a:rPr lang="en-MY" dirty="0" err="1" smtClean="0"/>
              <a:t>kinestatic</a:t>
            </a:r>
            <a:r>
              <a:rPr lang="en-MY" dirty="0" smtClean="0"/>
              <a:t> or read/ write</a:t>
            </a:r>
          </a:p>
          <a:p>
            <a:pPr lvl="0"/>
            <a:endParaRPr lang="en-MY" dirty="0" smtClean="0"/>
          </a:p>
          <a:p>
            <a:endParaRPr lang="en-MY" dirty="0" smtClean="0"/>
          </a:p>
          <a:p>
            <a:pPr lvl="0"/>
            <a:r>
              <a:rPr lang="en-MY" dirty="0" smtClean="0"/>
              <a:t> </a:t>
            </a:r>
          </a:p>
          <a:p>
            <a:endParaRPr lang="en-MY"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normAutofit/>
          </a:bodyPr>
          <a:lstStyle/>
          <a:p>
            <a:r>
              <a:rPr lang="en-US" sz="3600" b="1" dirty="0" smtClean="0"/>
              <a:t>RELATED WORK</a:t>
            </a:r>
            <a:endParaRPr lang="en-MY" sz="3600" b="1" dirty="0"/>
          </a:p>
        </p:txBody>
      </p:sp>
      <p:graphicFrame>
        <p:nvGraphicFramePr>
          <p:cNvPr id="4" name="Table 3"/>
          <p:cNvGraphicFramePr>
            <a:graphicFrameLocks noGrp="1"/>
          </p:cNvGraphicFramePr>
          <p:nvPr/>
        </p:nvGraphicFramePr>
        <p:xfrm>
          <a:off x="642911" y="1214421"/>
          <a:ext cx="7929616" cy="5429289"/>
        </p:xfrm>
        <a:graphic>
          <a:graphicData uri="http://schemas.openxmlformats.org/drawingml/2006/table">
            <a:tbl>
              <a:tblPr/>
              <a:tblGrid>
                <a:gridCol w="1586374"/>
                <a:gridCol w="1587498"/>
                <a:gridCol w="1587498"/>
                <a:gridCol w="1261222"/>
                <a:gridCol w="1907024"/>
              </a:tblGrid>
              <a:tr h="2393872">
                <a:tc>
                  <a:txBody>
                    <a:bodyPr/>
                    <a:lstStyle/>
                    <a:p>
                      <a:pPr algn="l">
                        <a:lnSpc>
                          <a:spcPct val="107000"/>
                        </a:lnSpc>
                        <a:spcAft>
                          <a:spcPts val="0"/>
                        </a:spcAft>
                      </a:pPr>
                      <a:r>
                        <a:rPr lang="ms-MY" sz="1400" kern="1200" dirty="0">
                          <a:latin typeface="Times New Roman"/>
                          <a:ea typeface="Times New Roman"/>
                          <a:cs typeface="Arial"/>
                        </a:rPr>
                        <a:t>Characteristic </a:t>
                      </a:r>
                      <a:endParaRPr lang="en-MY" sz="1600" dirty="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dirty="0">
                          <a:latin typeface="Times New Roman"/>
                          <a:ea typeface="Times New Roman"/>
                          <a:cs typeface="Arial"/>
                        </a:rPr>
                        <a:t>Fuzzy Approach to Detect Learning Style Using Mccarthy Model as a Tool for E-learning System(Goyal et al., 2015)</a:t>
                      </a:r>
                      <a:endParaRPr lang="en-MY" sz="1600" dirty="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a:latin typeface="Times New Roman"/>
                          <a:ea typeface="Times New Roman"/>
                          <a:cs typeface="Arial"/>
                        </a:rPr>
                        <a:t>Fuzzy-logic based learning style prediction in e-learning using web interface information (DEBORAH et al., 2015)</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a:latin typeface="Times New Roman"/>
                          <a:ea typeface="Times New Roman"/>
                          <a:cs typeface="Arial"/>
                        </a:rPr>
                        <a:t>PREDICTING LEARNERS STYLES BASED ON FUZZY MODEL (Alian &amp; Shaout, 2017)</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a:latin typeface="Times New Roman"/>
                          <a:ea typeface="Times New Roman"/>
                          <a:cs typeface="Arial"/>
                        </a:rPr>
                        <a:t>Online Learning Styles Identification Model, Based on the</a:t>
                      </a:r>
                      <a:endParaRPr lang="en-MY" sz="1600">
                        <a:latin typeface="Calibri"/>
                        <a:ea typeface="Times New Roman"/>
                        <a:cs typeface="Arial"/>
                      </a:endParaRPr>
                    </a:p>
                    <a:p>
                      <a:pPr algn="l">
                        <a:lnSpc>
                          <a:spcPct val="107000"/>
                        </a:lnSpc>
                        <a:spcAft>
                          <a:spcPts val="0"/>
                        </a:spcAft>
                      </a:pPr>
                      <a:r>
                        <a:rPr lang="ms-MY" sz="1400">
                          <a:latin typeface="Times New Roman"/>
                          <a:ea typeface="Times New Roman"/>
                          <a:cs typeface="Arial"/>
                        </a:rPr>
                        <a:t>Analysis of User Interactions Within an E-Learning Platforms, Using Neural Networks and Fuzzy Logic (Alfaro et al., 2018)</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r h="499483">
                <a:tc>
                  <a:txBody>
                    <a:bodyPr/>
                    <a:lstStyle/>
                    <a:p>
                      <a:pPr algn="l">
                        <a:lnSpc>
                          <a:spcPct val="107000"/>
                        </a:lnSpc>
                        <a:spcAft>
                          <a:spcPts val="0"/>
                        </a:spcAft>
                      </a:pPr>
                      <a:r>
                        <a:rPr lang="ms-MY" sz="1400" kern="1200">
                          <a:latin typeface="Times New Roman"/>
                          <a:ea typeface="Times New Roman"/>
                          <a:cs typeface="Arial"/>
                        </a:rPr>
                        <a:t>Area of study </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India  </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India</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India</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Brazil</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r h="1538917">
                <a:tc>
                  <a:txBody>
                    <a:bodyPr/>
                    <a:lstStyle/>
                    <a:p>
                      <a:pPr algn="l">
                        <a:lnSpc>
                          <a:spcPct val="107000"/>
                        </a:lnSpc>
                        <a:spcAft>
                          <a:spcPts val="0"/>
                        </a:spcAft>
                      </a:pPr>
                      <a:r>
                        <a:rPr lang="ms-MY" sz="1400" kern="1200" dirty="0">
                          <a:latin typeface="Times New Roman"/>
                          <a:ea typeface="Times New Roman"/>
                          <a:cs typeface="Arial"/>
                        </a:rPr>
                        <a:t>Learning style model </a:t>
                      </a:r>
                      <a:endParaRPr lang="en-MY" sz="1600" dirty="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Kolb's model of</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Felder-Silverman Learning Style Felder-Silverman Learning Style Model (FSLSM) Model </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VARK Model</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Kolb’s Learning Style </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r h="997017">
                <a:tc>
                  <a:txBody>
                    <a:bodyPr/>
                    <a:lstStyle/>
                    <a:p>
                      <a:pPr algn="l">
                        <a:lnSpc>
                          <a:spcPct val="107000"/>
                        </a:lnSpc>
                        <a:spcAft>
                          <a:spcPts val="0"/>
                        </a:spcAft>
                      </a:pPr>
                      <a:r>
                        <a:rPr lang="ms-MY" sz="1400" kern="1200">
                          <a:latin typeface="Times New Roman"/>
                          <a:ea typeface="Times New Roman"/>
                          <a:cs typeface="Arial"/>
                        </a:rPr>
                        <a:t>Model Analysis </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Fuzzy  Approach </a:t>
                      </a:r>
                      <a:endParaRPr lang="en-MY" sz="1600">
                        <a:latin typeface="Calibri"/>
                        <a:ea typeface="Times New Roman"/>
                        <a:cs typeface="Arial"/>
                      </a:endParaRPr>
                    </a:p>
                    <a:p>
                      <a:pPr algn="l">
                        <a:lnSpc>
                          <a:spcPct val="107000"/>
                        </a:lnSpc>
                        <a:spcAft>
                          <a:spcPts val="0"/>
                        </a:spcAft>
                      </a:pPr>
                      <a:r>
                        <a:rPr lang="ms-MY" sz="1400" kern="1200">
                          <a:latin typeface="Times New Roman"/>
                          <a:ea typeface="Times New Roman"/>
                          <a:cs typeface="Arial"/>
                        </a:rPr>
                        <a:t>-Fuzzy Logic </a:t>
                      </a:r>
                      <a:endParaRPr lang="en-MY" sz="1600">
                        <a:latin typeface="Calibri"/>
                        <a:ea typeface="Times New Roman"/>
                        <a:cs typeface="Arial"/>
                      </a:endParaRPr>
                    </a:p>
                    <a:p>
                      <a:pPr algn="l">
                        <a:lnSpc>
                          <a:spcPct val="107000"/>
                        </a:lnSpc>
                        <a:spcAft>
                          <a:spcPts val="0"/>
                        </a:spcAft>
                      </a:pPr>
                      <a:r>
                        <a:rPr lang="ms-MY" sz="1400" kern="1200">
                          <a:latin typeface="Times New Roman"/>
                          <a:ea typeface="Times New Roman"/>
                          <a:cs typeface="Arial"/>
                        </a:rPr>
                        <a:t>-Fuzzy Set</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Fuzzy Logic </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kern="1200">
                          <a:latin typeface="Times New Roman"/>
                          <a:ea typeface="Times New Roman"/>
                          <a:cs typeface="Arial"/>
                        </a:rPr>
                        <a:t>Fuzzy Logic</a:t>
                      </a:r>
                      <a:endParaRPr lang="en-MY" sz="160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l">
                        <a:lnSpc>
                          <a:spcPct val="107000"/>
                        </a:lnSpc>
                        <a:spcAft>
                          <a:spcPts val="0"/>
                        </a:spcAft>
                      </a:pPr>
                      <a:r>
                        <a:rPr lang="ms-MY" sz="1400" dirty="0">
                          <a:latin typeface="Times New Roman"/>
                          <a:ea typeface="Times New Roman"/>
                          <a:cs typeface="Arial"/>
                        </a:rPr>
                        <a:t>Backpropagation Neural Network and Fuzzy Logic concepts</a:t>
                      </a:r>
                      <a:endParaRPr lang="en-MY" sz="1600" dirty="0">
                        <a:latin typeface="Calibri"/>
                        <a:ea typeface="Times New Roman"/>
                        <a:cs typeface="Arial"/>
                      </a:endParaRPr>
                    </a:p>
                  </a:txBody>
                  <a:tcPr marL="53439" marR="5343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928662" y="2143116"/>
          <a:ext cx="1605517" cy="2479729"/>
        </p:xfrm>
        <a:graphic>
          <a:graphicData uri="http://schemas.openxmlformats.org/drawingml/2006/table">
            <a:tbl>
              <a:tblPr>
                <a:tableStyleId>{3C2FFA5D-87B4-456A-9821-1D502468CF0F}</a:tableStyleId>
              </a:tblPr>
              <a:tblGrid>
                <a:gridCol w="1605517"/>
              </a:tblGrid>
              <a:tr h="2479729">
                <a:tc>
                  <a:txBody>
                    <a:bodyPr/>
                    <a:lstStyle/>
                    <a:p>
                      <a:endParaRPr lang="en-MY" dirty="0"/>
                    </a:p>
                  </a:txBody>
                  <a:tcPr>
                    <a:solidFill>
                      <a:schemeClr val="bg2"/>
                    </a:solidFill>
                  </a:tcPr>
                </a:tc>
              </a:tr>
            </a:tbl>
          </a:graphicData>
        </a:graphic>
      </p:graphicFrame>
      <p:sp>
        <p:nvSpPr>
          <p:cNvPr id="2" name="TextBox 1"/>
          <p:cNvSpPr txBox="1"/>
          <p:nvPr/>
        </p:nvSpPr>
        <p:spPr>
          <a:xfrm>
            <a:off x="1785918" y="428604"/>
            <a:ext cx="5857916" cy="1323439"/>
          </a:xfrm>
          <a:prstGeom prst="rect">
            <a:avLst/>
          </a:prstGeom>
          <a:noFill/>
        </p:spPr>
        <p:txBody>
          <a:bodyPr wrap="square" rtlCol="0">
            <a:spAutoFit/>
          </a:bodyPr>
          <a:lstStyle/>
          <a:p>
            <a:pPr algn="ctr"/>
            <a:r>
              <a:rPr lang="en-MY" sz="2000" b="1" dirty="0" smtClean="0">
                <a:cs typeface="Arial" pitchFamily="34" charset="0"/>
              </a:rPr>
              <a:t>LEARNING STYLE PREDICTION</a:t>
            </a:r>
          </a:p>
          <a:p>
            <a:pPr algn="ctr"/>
            <a:r>
              <a:rPr lang="en-MY" sz="2000" b="1" dirty="0" smtClean="0">
                <a:cs typeface="Arial" pitchFamily="34" charset="0"/>
              </a:rPr>
              <a:t> FOR PROGRAMMING COURSES USING FUZZY LOGIC</a:t>
            </a:r>
          </a:p>
          <a:p>
            <a:pPr algn="ctr"/>
            <a:r>
              <a:rPr lang="en-MY" sz="2000" b="1" dirty="0" smtClean="0">
                <a:cs typeface="Arial" pitchFamily="34" charset="0"/>
              </a:rPr>
              <a:t>CONCEPTUAL FRAMEWORK </a:t>
            </a:r>
          </a:p>
          <a:p>
            <a:pPr algn="ctr"/>
            <a:endParaRPr lang="en-MY" sz="2000" b="1" dirty="0">
              <a:cs typeface="Arial" pitchFamily="34" charset="0"/>
            </a:endParaRPr>
          </a:p>
        </p:txBody>
      </p:sp>
      <p:sp>
        <p:nvSpPr>
          <p:cNvPr id="4" name="TextBox 3"/>
          <p:cNvSpPr txBox="1"/>
          <p:nvPr/>
        </p:nvSpPr>
        <p:spPr>
          <a:xfrm>
            <a:off x="71406" y="3214686"/>
            <a:ext cx="642974" cy="276999"/>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User</a:t>
            </a:r>
          </a:p>
        </p:txBody>
      </p:sp>
      <p:sp>
        <p:nvSpPr>
          <p:cNvPr id="5" name="TextBox 4"/>
          <p:cNvSpPr txBox="1"/>
          <p:nvPr/>
        </p:nvSpPr>
        <p:spPr>
          <a:xfrm>
            <a:off x="1357290" y="3571876"/>
            <a:ext cx="857256" cy="276999"/>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Question</a:t>
            </a:r>
          </a:p>
        </p:txBody>
      </p:sp>
      <p:sp>
        <p:nvSpPr>
          <p:cNvPr id="6" name="TextBox 5"/>
          <p:cNvSpPr txBox="1"/>
          <p:nvPr/>
        </p:nvSpPr>
        <p:spPr>
          <a:xfrm>
            <a:off x="1285852" y="2786058"/>
            <a:ext cx="1000132" cy="461665"/>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Information </a:t>
            </a:r>
          </a:p>
          <a:p>
            <a:pPr algn="ctr"/>
            <a:r>
              <a:rPr lang="en-US" sz="1200" dirty="0" smtClean="0">
                <a:latin typeface="Arial" pitchFamily="34" charset="0"/>
                <a:cs typeface="Arial" pitchFamily="34" charset="0"/>
              </a:rPr>
              <a:t>user</a:t>
            </a:r>
          </a:p>
        </p:txBody>
      </p:sp>
      <p:sp>
        <p:nvSpPr>
          <p:cNvPr id="10" name="TextBox 9"/>
          <p:cNvSpPr txBox="1"/>
          <p:nvPr/>
        </p:nvSpPr>
        <p:spPr>
          <a:xfrm>
            <a:off x="1357290" y="1714488"/>
            <a:ext cx="714380" cy="276999"/>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input</a:t>
            </a:r>
          </a:p>
        </p:txBody>
      </p:sp>
      <p:sp>
        <p:nvSpPr>
          <p:cNvPr id="11" name="TextBox 10"/>
          <p:cNvSpPr txBox="1"/>
          <p:nvPr/>
        </p:nvSpPr>
        <p:spPr>
          <a:xfrm>
            <a:off x="3357554" y="1857364"/>
            <a:ext cx="2000264" cy="276999"/>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Inference engine</a:t>
            </a:r>
          </a:p>
        </p:txBody>
      </p:sp>
      <p:sp>
        <p:nvSpPr>
          <p:cNvPr id="12" name="TextBox 11"/>
          <p:cNvSpPr txBox="1"/>
          <p:nvPr/>
        </p:nvSpPr>
        <p:spPr>
          <a:xfrm>
            <a:off x="7072330" y="1785926"/>
            <a:ext cx="857256" cy="276999"/>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output</a:t>
            </a:r>
          </a:p>
        </p:txBody>
      </p:sp>
      <p:graphicFrame>
        <p:nvGraphicFramePr>
          <p:cNvPr id="13" name="Table 12"/>
          <p:cNvGraphicFramePr>
            <a:graphicFrameLocks noGrp="1"/>
          </p:cNvGraphicFramePr>
          <p:nvPr/>
        </p:nvGraphicFramePr>
        <p:xfrm>
          <a:off x="6286512" y="2428868"/>
          <a:ext cx="2643206" cy="2071702"/>
        </p:xfrm>
        <a:graphic>
          <a:graphicData uri="http://schemas.openxmlformats.org/drawingml/2006/table">
            <a:tbl>
              <a:tblPr>
                <a:tableStyleId>{3C2FFA5D-87B4-456A-9821-1D502468CF0F}</a:tableStyleId>
              </a:tblPr>
              <a:tblGrid>
                <a:gridCol w="2643206"/>
              </a:tblGrid>
              <a:tr h="2071702">
                <a:tc>
                  <a:txBody>
                    <a:bodyPr/>
                    <a:lstStyle/>
                    <a:p>
                      <a:endParaRPr lang="en-MY" b="1" dirty="0"/>
                    </a:p>
                  </a:txBody>
                  <a:tcPr>
                    <a:solidFill>
                      <a:schemeClr val="bg2"/>
                    </a:solidFill>
                  </a:tcPr>
                </a:tc>
              </a:tr>
            </a:tbl>
          </a:graphicData>
        </a:graphic>
      </p:graphicFrame>
      <p:sp>
        <p:nvSpPr>
          <p:cNvPr id="14" name="TextBox 13"/>
          <p:cNvSpPr txBox="1"/>
          <p:nvPr/>
        </p:nvSpPr>
        <p:spPr>
          <a:xfrm>
            <a:off x="6357950" y="3143248"/>
            <a:ext cx="1143008" cy="461665"/>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Result of learning style </a:t>
            </a:r>
          </a:p>
        </p:txBody>
      </p:sp>
      <p:sp>
        <p:nvSpPr>
          <p:cNvPr id="15" name="TextBox 14"/>
          <p:cNvSpPr txBox="1"/>
          <p:nvPr/>
        </p:nvSpPr>
        <p:spPr>
          <a:xfrm>
            <a:off x="8001024" y="3571876"/>
            <a:ext cx="857256" cy="276999"/>
          </a:xfrm>
          <a:prstGeom prst="rect">
            <a:avLst/>
          </a:prstGeom>
          <a:solidFill>
            <a:srgbClr val="FF9999"/>
          </a:solidFill>
          <a:ln w="3175">
            <a:solidFill>
              <a:schemeClr val="tx1"/>
            </a:solidFill>
          </a:ln>
        </p:spPr>
        <p:txBody>
          <a:bodyPr wrap="square" rtlCol="0">
            <a:spAutoFit/>
          </a:bodyPr>
          <a:lstStyle/>
          <a:p>
            <a:r>
              <a:rPr lang="en-US" sz="1200" dirty="0" smtClean="0">
                <a:latin typeface="Arial" pitchFamily="34" charset="0"/>
                <a:cs typeface="Arial" pitchFamily="34" charset="0"/>
              </a:rPr>
              <a:t>Kinestatic</a:t>
            </a:r>
          </a:p>
        </p:txBody>
      </p:sp>
      <p:sp>
        <p:nvSpPr>
          <p:cNvPr id="16" name="TextBox 15"/>
          <p:cNvSpPr txBox="1"/>
          <p:nvPr/>
        </p:nvSpPr>
        <p:spPr>
          <a:xfrm>
            <a:off x="8001024" y="3143248"/>
            <a:ext cx="785818" cy="276999"/>
          </a:xfrm>
          <a:prstGeom prst="rect">
            <a:avLst/>
          </a:prstGeom>
          <a:solidFill>
            <a:srgbClr val="FF9999"/>
          </a:solidFill>
          <a:ln w="3175">
            <a:solidFill>
              <a:schemeClr val="tx1"/>
            </a:solidFill>
          </a:ln>
        </p:spPr>
        <p:txBody>
          <a:bodyPr wrap="square" rtlCol="0">
            <a:spAutoFit/>
          </a:bodyPr>
          <a:lstStyle/>
          <a:p>
            <a:r>
              <a:rPr lang="en-US" sz="1200" dirty="0" smtClean="0">
                <a:latin typeface="Arial" pitchFamily="34" charset="0"/>
                <a:cs typeface="Arial" pitchFamily="34" charset="0"/>
              </a:rPr>
              <a:t>Auditory</a:t>
            </a:r>
          </a:p>
        </p:txBody>
      </p:sp>
      <p:sp>
        <p:nvSpPr>
          <p:cNvPr id="18" name="TextBox 17"/>
          <p:cNvSpPr txBox="1"/>
          <p:nvPr/>
        </p:nvSpPr>
        <p:spPr>
          <a:xfrm>
            <a:off x="8072462" y="2643182"/>
            <a:ext cx="642942" cy="276999"/>
          </a:xfrm>
          <a:prstGeom prst="rect">
            <a:avLst/>
          </a:prstGeom>
          <a:solidFill>
            <a:srgbClr val="FF9999"/>
          </a:solidFill>
          <a:ln w="3175">
            <a:solidFill>
              <a:schemeClr val="tx1"/>
            </a:solidFill>
          </a:ln>
        </p:spPr>
        <p:txBody>
          <a:bodyPr wrap="square" rtlCol="0">
            <a:spAutoFit/>
          </a:bodyPr>
          <a:lstStyle/>
          <a:p>
            <a:r>
              <a:rPr lang="en-US" sz="1200" dirty="0" smtClean="0">
                <a:latin typeface="Arial" pitchFamily="34" charset="0"/>
                <a:cs typeface="Arial" pitchFamily="34" charset="0"/>
              </a:rPr>
              <a:t>Visual</a:t>
            </a:r>
          </a:p>
        </p:txBody>
      </p:sp>
      <p:pic>
        <p:nvPicPr>
          <p:cNvPr id="1026" name="Picture 2"/>
          <p:cNvPicPr>
            <a:picLocks noChangeAspect="1" noChangeArrowheads="1"/>
          </p:cNvPicPr>
          <p:nvPr/>
        </p:nvPicPr>
        <p:blipFill>
          <a:blip r:embed="rId2" cstate="print"/>
          <a:srcRect r="569"/>
          <a:stretch>
            <a:fillRect/>
          </a:stretch>
        </p:blipFill>
        <p:spPr bwMode="auto">
          <a:xfrm>
            <a:off x="2643174" y="2428868"/>
            <a:ext cx="3429024" cy="1857388"/>
          </a:xfrm>
          <a:prstGeom prst="rect">
            <a:avLst/>
          </a:prstGeom>
          <a:noFill/>
          <a:ln w="9525">
            <a:noFill/>
            <a:miter lim="800000"/>
            <a:headEnd/>
            <a:tailEnd/>
          </a:ln>
          <a:effectLst/>
        </p:spPr>
      </p:pic>
      <p:sp>
        <p:nvSpPr>
          <p:cNvPr id="19" name="TextBox 18"/>
          <p:cNvSpPr txBox="1"/>
          <p:nvPr/>
        </p:nvSpPr>
        <p:spPr>
          <a:xfrm>
            <a:off x="8072462" y="4071942"/>
            <a:ext cx="785818" cy="276999"/>
          </a:xfrm>
          <a:prstGeom prst="rect">
            <a:avLst/>
          </a:prstGeom>
          <a:solidFill>
            <a:srgbClr val="FF9999"/>
          </a:solidFill>
          <a:ln w="3175">
            <a:solidFill>
              <a:schemeClr val="tx1"/>
            </a:solidFill>
          </a:ln>
        </p:spPr>
        <p:txBody>
          <a:bodyPr wrap="square" rtlCol="0">
            <a:spAutoFit/>
          </a:bodyPr>
          <a:lstStyle/>
          <a:p>
            <a:pPr algn="ctr"/>
            <a:r>
              <a:rPr lang="en-US" sz="1200" dirty="0" smtClean="0">
                <a:latin typeface="Arial" pitchFamily="34" charset="0"/>
                <a:cs typeface="Arial" pitchFamily="34" charset="0"/>
              </a:rPr>
              <a:t>Read</a:t>
            </a:r>
          </a:p>
        </p:txBody>
      </p:sp>
      <p:cxnSp>
        <p:nvCxnSpPr>
          <p:cNvPr id="21" name="Straight Arrow Connector 20"/>
          <p:cNvCxnSpPr>
            <a:stCxn id="4" idx="0"/>
            <a:endCxn id="6" idx="1"/>
          </p:cNvCxnSpPr>
          <p:nvPr/>
        </p:nvCxnSpPr>
        <p:spPr>
          <a:xfrm rot="5400000" flipH="1" flipV="1">
            <a:off x="740475" y="2669310"/>
            <a:ext cx="197795" cy="892959"/>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2"/>
            <a:endCxn id="5" idx="1"/>
          </p:cNvCxnSpPr>
          <p:nvPr/>
        </p:nvCxnSpPr>
        <p:spPr>
          <a:xfrm rot="16200000" flipH="1">
            <a:off x="765746" y="3118831"/>
            <a:ext cx="218691" cy="96439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6" idx="3"/>
            <a:endCxn id="1026" idx="1"/>
          </p:cNvCxnSpPr>
          <p:nvPr/>
        </p:nvCxnSpPr>
        <p:spPr>
          <a:xfrm>
            <a:off x="2285984" y="3016891"/>
            <a:ext cx="357190" cy="340671"/>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 idx="3"/>
            <a:endCxn id="1026" idx="1"/>
          </p:cNvCxnSpPr>
          <p:nvPr/>
        </p:nvCxnSpPr>
        <p:spPr>
          <a:xfrm flipV="1">
            <a:off x="2214546" y="3357562"/>
            <a:ext cx="428628" cy="352814"/>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072198" y="3429000"/>
            <a:ext cx="26615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14" idx="3"/>
            <a:endCxn id="18" idx="1"/>
          </p:cNvCxnSpPr>
          <p:nvPr/>
        </p:nvCxnSpPr>
        <p:spPr>
          <a:xfrm flipV="1">
            <a:off x="7500958" y="2781682"/>
            <a:ext cx="571504" cy="59239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14" idx="3"/>
            <a:endCxn id="16" idx="1"/>
          </p:cNvCxnSpPr>
          <p:nvPr/>
        </p:nvCxnSpPr>
        <p:spPr>
          <a:xfrm flipV="1">
            <a:off x="7500958" y="3281748"/>
            <a:ext cx="500066" cy="923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4" idx="3"/>
            <a:endCxn id="15" idx="1"/>
          </p:cNvCxnSpPr>
          <p:nvPr/>
        </p:nvCxnSpPr>
        <p:spPr>
          <a:xfrm>
            <a:off x="7500958" y="3374081"/>
            <a:ext cx="500066" cy="33629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4" idx="3"/>
            <a:endCxn id="19" idx="1"/>
          </p:cNvCxnSpPr>
          <p:nvPr/>
        </p:nvCxnSpPr>
        <p:spPr>
          <a:xfrm>
            <a:off x="7500958" y="3374081"/>
            <a:ext cx="571504" cy="83636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xmlns="" id="{5DFA2E53-D108-48EB-8CF4-2D11623DD6F7}"/>
              </a:ext>
            </a:extLst>
          </p:cNvPr>
          <p:cNvGraphicFramePr>
            <a:graphicFrameLocks noGrp="1"/>
          </p:cNvGraphicFramePr>
          <p:nvPr>
            <p:extLst>
              <p:ext uri="{D42A27DB-BD31-4B8C-83A1-F6EECF244321}">
                <p14:modId xmlns:p14="http://schemas.microsoft.com/office/powerpoint/2010/main" xmlns="" val="530557840"/>
              </p:ext>
            </p:extLst>
          </p:nvPr>
        </p:nvGraphicFramePr>
        <p:xfrm>
          <a:off x="0" y="1195730"/>
          <a:ext cx="9001156" cy="5662270"/>
        </p:xfrm>
        <a:graphic>
          <a:graphicData uri="http://schemas.openxmlformats.org/drawingml/2006/table">
            <a:tbl>
              <a:tblPr firstRow="1" bandRow="1">
                <a:tableStyleId>{5940675A-B579-460E-94D1-54222C63F5DA}</a:tableStyleId>
              </a:tblPr>
              <a:tblGrid>
                <a:gridCol w="1643073">
                  <a:extLst>
                    <a:ext uri="{9D8B030D-6E8A-4147-A177-3AD203B41FA5}">
                      <a16:colId xmlns:a16="http://schemas.microsoft.com/office/drawing/2014/main" xmlns="" val="3408756584"/>
                    </a:ext>
                  </a:extLst>
                </a:gridCol>
                <a:gridCol w="4143346">
                  <a:extLst>
                    <a:ext uri="{9D8B030D-6E8A-4147-A177-3AD203B41FA5}">
                      <a16:colId xmlns:a16="http://schemas.microsoft.com/office/drawing/2014/main" xmlns="" val="2736195705"/>
                    </a:ext>
                  </a:extLst>
                </a:gridCol>
                <a:gridCol w="3214737">
                  <a:extLst>
                    <a:ext uri="{9D8B030D-6E8A-4147-A177-3AD203B41FA5}">
                      <a16:colId xmlns:a16="http://schemas.microsoft.com/office/drawing/2014/main" xmlns="" val="3580663004"/>
                    </a:ext>
                  </a:extLst>
                </a:gridCol>
              </a:tblGrid>
              <a:tr h="20678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 identify the requirement of prediction</a:t>
                      </a:r>
                      <a:r>
                        <a:rPr lang="en-US" sz="1200" kern="1200" baseline="0" dirty="0" smtClean="0">
                          <a:solidFill>
                            <a:schemeClr val="tx1"/>
                          </a:solidFill>
                          <a:latin typeface="+mn-lt"/>
                          <a:ea typeface="+mn-ea"/>
                          <a:cs typeface="+mn-cs"/>
                        </a:rPr>
                        <a:t> of</a:t>
                      </a:r>
                      <a:r>
                        <a:rPr lang="en-US" sz="1200" kern="1200" dirty="0" smtClean="0">
                          <a:solidFill>
                            <a:schemeClr val="tx1"/>
                          </a:solidFill>
                          <a:latin typeface="+mn-lt"/>
                          <a:ea typeface="+mn-ea"/>
                          <a:cs typeface="+mn-cs"/>
                        </a:rPr>
                        <a:t> learning style for programming subject</a:t>
                      </a:r>
                      <a:r>
                        <a:rPr lang="en-US" sz="1050" kern="1200" dirty="0" smtClean="0">
                          <a:solidFill>
                            <a:schemeClr val="tx1"/>
                          </a:solidFill>
                          <a:latin typeface="+mn-lt"/>
                          <a:ea typeface="+mn-ea"/>
                          <a:cs typeface="+mn-cs"/>
                        </a:rPr>
                        <a:t>.</a:t>
                      </a:r>
                      <a:endParaRPr lang="en-MY" sz="1050" kern="1200" dirty="0" smtClean="0">
                        <a:solidFill>
                          <a:schemeClr val="tx1"/>
                        </a:solidFill>
                        <a:latin typeface="+mn-lt"/>
                        <a:ea typeface="+mn-ea"/>
                        <a:cs typeface="+mn-cs"/>
                      </a:endParaRPr>
                    </a:p>
                    <a:p>
                      <a:endParaRPr lang="en-MY" sz="1200" dirty="0"/>
                    </a:p>
                  </a:txBody>
                  <a:tcPr marL="68580" marR="68580">
                    <a:lnL w="12700" cmpd="sng">
                      <a:noFill/>
                    </a:lnL>
                    <a:lnR w="12700" cap="flat" cmpd="sng" algn="ctr">
                      <a:noFill/>
                      <a:prstDash val="dash"/>
                      <a:round/>
                      <a:headEnd type="none" w="med" len="med"/>
                      <a:tailEnd type="none" w="med" len="med"/>
                    </a:lnR>
                    <a:lnT w="12700" cmpd="sng">
                      <a:noFill/>
                    </a:lnT>
                    <a:lnB w="12700" cap="flat" cmpd="sng" algn="ctr">
                      <a:noFill/>
                      <a:prstDash val="dash"/>
                      <a:round/>
                      <a:headEnd type="none" w="med" len="med"/>
                      <a:tailEnd type="none" w="med" len="med"/>
                    </a:lnB>
                    <a:lnTlToBr w="12700" cmpd="sng">
                      <a:noFill/>
                      <a:prstDash val="solid"/>
                    </a:lnTlToBr>
                    <a:lnBlToTr w="12700" cmpd="sng">
                      <a:noFill/>
                      <a:prstDash val="solid"/>
                    </a:lnBlToTr>
                  </a:tcPr>
                </a:tc>
                <a:tc>
                  <a:txBody>
                    <a:bodyPr/>
                    <a:lstStyle/>
                    <a:p>
                      <a:endParaRPr lang="en-MY" sz="1800" dirty="0"/>
                    </a:p>
                  </a:txBody>
                  <a:tcPr marL="68580" marR="68580">
                    <a:lnL w="12700" cap="flat" cmpd="sng" algn="ctr">
                      <a:noFill/>
                      <a:prstDash val="dash"/>
                      <a:round/>
                      <a:headEnd type="none" w="med" len="med"/>
                      <a:tailEnd type="none" w="med" len="med"/>
                    </a:lnL>
                    <a:lnR w="12700" cap="flat" cmpd="sng" algn="ctr">
                      <a:noFill/>
                      <a:prstDash val="dash"/>
                      <a:round/>
                      <a:headEnd type="none" w="med" len="med"/>
                      <a:tailEnd type="none" w="med" len="med"/>
                    </a:lnR>
                    <a:lnT w="12700" cmpd="sng">
                      <a:noFill/>
                    </a:lnT>
                    <a:lnB w="12700" cap="flat" cmpd="sng" algn="ctr">
                      <a:noFill/>
                      <a:prstDash val="dash"/>
                      <a:round/>
                      <a:headEnd type="none" w="med" len="med"/>
                      <a:tailEnd type="none" w="med" len="med"/>
                    </a:lnB>
                    <a:lnTlToBr w="12700" cmpd="sng">
                      <a:noFill/>
                      <a:prstDash val="solid"/>
                    </a:lnTlToBr>
                    <a:lnBlToTr w="12700" cmpd="sng">
                      <a:noFill/>
                      <a:prstDash val="solid"/>
                    </a:lnBlToTr>
                  </a:tcPr>
                </a:tc>
                <a:tc>
                  <a:txBody>
                    <a:bodyPr/>
                    <a:lstStyle/>
                    <a:p>
                      <a:endParaRPr lang="en-MY" sz="1800" dirty="0"/>
                    </a:p>
                  </a:txBody>
                  <a:tcPr marL="68580" marR="68580">
                    <a:lnL w="12700" cap="flat" cmpd="sng" algn="ctr">
                      <a:noFill/>
                      <a:prstDash val="dash"/>
                      <a:round/>
                      <a:headEnd type="none" w="med" len="med"/>
                      <a:tailEnd type="none" w="med" len="med"/>
                    </a:lnL>
                    <a:lnR w="12700" cmpd="sng">
                      <a:noFill/>
                    </a:lnR>
                    <a:lnT w="12700" cap="flat" cmpd="sng" algn="ctr">
                      <a:no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424692762"/>
                  </a:ext>
                </a:extLst>
              </a:tr>
              <a:tr h="165080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 design and develop learning style prediction system for the student by using Fuzzy Logic.</a:t>
                      </a:r>
                      <a:endParaRPr lang="en-MY" sz="1200" kern="1200" dirty="0" smtClean="0">
                        <a:solidFill>
                          <a:schemeClr val="tx1"/>
                        </a:solidFill>
                        <a:latin typeface="+mn-lt"/>
                        <a:ea typeface="+mn-ea"/>
                        <a:cs typeface="+mn-cs"/>
                      </a:endParaRPr>
                    </a:p>
                    <a:p>
                      <a:endParaRPr lang="en-MY" sz="1200" dirty="0"/>
                    </a:p>
                  </a:txBody>
                  <a:tcPr marL="68580" marR="68580">
                    <a:lnL w="12700" cmpd="sng">
                      <a:noFill/>
                    </a:lnL>
                    <a:lnR w="12700" cap="flat" cmpd="sng" algn="ctr">
                      <a:noFill/>
                      <a:prstDash val="dash"/>
                      <a:round/>
                      <a:headEnd type="none" w="med" len="med"/>
                      <a:tailEnd type="none" w="med" len="med"/>
                    </a:lnR>
                    <a:lnT w="12700" cap="flat" cmpd="sng" algn="ctr">
                      <a:no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tcPr>
                </a:tc>
                <a:tc rowSpan="2">
                  <a:txBody>
                    <a:bodyPr/>
                    <a:lstStyle/>
                    <a:p>
                      <a:endParaRPr lang="en-MY" sz="1800" dirty="0"/>
                    </a:p>
                  </a:txBody>
                  <a:tcPr marL="68580" marR="68580">
                    <a:lnL w="12700" cap="flat" cmpd="sng" algn="ctr">
                      <a:noFill/>
                      <a:prstDash val="dash"/>
                      <a:round/>
                      <a:headEnd type="none" w="med" len="med"/>
                      <a:tailEnd type="none" w="med" len="med"/>
                    </a:lnL>
                    <a:lnR w="12700" cap="flat" cmpd="sng" algn="ctr">
                      <a:noFill/>
                      <a:prstDash val="dash"/>
                      <a:round/>
                      <a:headEnd type="none" w="med" len="med"/>
                      <a:tailEnd type="none" w="med" len="med"/>
                    </a:lnR>
                    <a:lnT w="12700" cap="flat" cmpd="sng" algn="ctr">
                      <a:no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tcPr>
                </a:tc>
                <a:tc rowSpan="2">
                  <a:txBody>
                    <a:bodyPr/>
                    <a:lstStyle/>
                    <a:p>
                      <a:endParaRPr lang="en-MY" sz="1800" dirty="0"/>
                    </a:p>
                  </a:txBody>
                  <a:tcPr marL="68580" marR="68580">
                    <a:lnL w="12700" cap="flat" cmpd="sng" algn="ctr">
                      <a:noFill/>
                      <a:prstDash val="dash"/>
                      <a:round/>
                      <a:headEnd type="none" w="med" len="med"/>
                      <a:tailEnd type="none" w="med" len="med"/>
                    </a:lnL>
                    <a:lnR w="12700" cmpd="sng">
                      <a:noFill/>
                    </a:lnR>
                    <a:lnT w="12700" cap="flat" cmpd="sng" algn="ctr">
                      <a:no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853541009"/>
                  </a:ext>
                </a:extLst>
              </a:tr>
              <a:tr h="909710">
                <a:tc>
                  <a:txBody>
                    <a:bodyPr/>
                    <a:lstStyle/>
                    <a:p>
                      <a:pPr algn="just"/>
                      <a:endParaRPr lang="en-MY" sz="1800" dirty="0"/>
                    </a:p>
                  </a:txBody>
                  <a:tcPr marL="68580" marR="68580">
                    <a:lnL w="12700" cmpd="sng">
                      <a:noFill/>
                    </a:lnL>
                    <a:lnR w="12700" cap="flat" cmpd="sng" algn="ctr">
                      <a:noFill/>
                      <a:prstDash val="dash"/>
                      <a:round/>
                      <a:headEnd type="none" w="med" len="med"/>
                      <a:tailEnd type="none" w="med" len="med"/>
                    </a:lnR>
                    <a:lnT w="12700" cap="flat" cmpd="sng" algn="ctr">
                      <a:no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tcPr>
                </a:tc>
                <a:tc vMerge="1">
                  <a:txBody>
                    <a:bodyPr/>
                    <a:lstStyle/>
                    <a:p>
                      <a:endParaRPr lang="en-MY" dirty="0"/>
                    </a:p>
                  </a:txBody>
                  <a:tcPr>
                    <a:lnL w="28575" cap="flat" cmpd="sng" algn="ctr">
                      <a:solidFill>
                        <a:schemeClr val="tx1"/>
                      </a:solidFill>
                      <a:prstDash val="sysDot"/>
                      <a:round/>
                      <a:headEnd type="none" w="med" len="med"/>
                      <a:tailEnd type="none" w="med" len="med"/>
                    </a:lnL>
                    <a:lnR w="28575" cap="flat" cmpd="sng" algn="ctr">
                      <a:solidFill>
                        <a:schemeClr val="tx1"/>
                      </a:solidFill>
                      <a:prstDash val="sysDot"/>
                      <a:round/>
                      <a:headEnd type="none" w="med" len="med"/>
                      <a:tailEnd type="none" w="med" len="med"/>
                    </a:lnR>
                    <a:lnT w="28575" cap="flat" cmpd="sng" algn="ctr">
                      <a:solidFill>
                        <a:schemeClr val="tx1"/>
                      </a:solidFill>
                      <a:prstDash val="sysDot"/>
                      <a:round/>
                      <a:headEnd type="none" w="med" len="med"/>
                      <a:tailEnd type="none" w="med" len="med"/>
                    </a:lnT>
                    <a:lnB w="28575" cap="flat" cmpd="sng" algn="ctr">
                      <a:solidFill>
                        <a:schemeClr val="tx1"/>
                      </a:solidFill>
                      <a:prstDash val="sysDot"/>
                      <a:round/>
                      <a:headEnd type="none" w="med" len="med"/>
                      <a:tailEnd type="none" w="med" len="med"/>
                    </a:lnB>
                  </a:tcPr>
                </a:tc>
                <a:tc vMerge="1">
                  <a:txBody>
                    <a:bodyPr/>
                    <a:lstStyle/>
                    <a:p>
                      <a:endParaRPr lang="en-MY" dirty="0"/>
                    </a:p>
                  </a:txBody>
                  <a:tcPr>
                    <a:lnL w="28575" cap="flat" cmpd="sng" algn="ctr">
                      <a:solidFill>
                        <a:schemeClr val="tx1"/>
                      </a:solidFill>
                      <a:prstDash val="sysDot"/>
                      <a:round/>
                      <a:headEnd type="none" w="med" len="med"/>
                      <a:tailEnd type="none" w="med" len="med"/>
                    </a:lnL>
                    <a:lnT w="28575" cap="flat" cmpd="sng" algn="ctr">
                      <a:solidFill>
                        <a:schemeClr val="tx1"/>
                      </a:solidFill>
                      <a:prstDash val="sysDot"/>
                      <a:round/>
                      <a:headEnd type="none" w="med" len="med"/>
                      <a:tailEnd type="none" w="med" len="med"/>
                    </a:lnT>
                    <a:lnB w="28575" cap="flat" cmpd="sng" algn="ctr">
                      <a:solidFill>
                        <a:schemeClr val="tx1"/>
                      </a:solidFill>
                      <a:prstDash val="sysDot"/>
                      <a:round/>
                      <a:headEnd type="none" w="med" len="med"/>
                      <a:tailEnd type="none" w="med" len="med"/>
                    </a:lnB>
                  </a:tcPr>
                </a:tc>
                <a:extLst>
                  <a:ext uri="{0D108BD9-81ED-4DB2-BD59-A6C34878D82A}">
                    <a16:rowId xmlns:a16="http://schemas.microsoft.com/office/drawing/2014/main" xmlns="" val="4085814640"/>
                  </a:ext>
                </a:extLst>
              </a:tr>
              <a:tr h="10339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 evaluate the function of the proposed system.</a:t>
                      </a:r>
                      <a:endParaRPr lang="en-MY" sz="1200" kern="1200" dirty="0" smtClean="0">
                        <a:solidFill>
                          <a:schemeClr val="tx1"/>
                        </a:solidFill>
                        <a:latin typeface="+mn-lt"/>
                        <a:ea typeface="+mn-ea"/>
                        <a:cs typeface="+mn-cs"/>
                      </a:endParaRPr>
                    </a:p>
                    <a:p>
                      <a:pPr algn="just"/>
                      <a:endParaRPr lang="en-MY" sz="1800" dirty="0"/>
                    </a:p>
                  </a:txBody>
                  <a:tcPr marL="68580" marR="68580">
                    <a:lnL w="12700" cmpd="sng">
                      <a:noFill/>
                    </a:lnL>
                    <a:lnR w="12700" cap="flat" cmpd="sng" algn="ctr">
                      <a:noFill/>
                      <a:prstDash val="dash"/>
                      <a:round/>
                      <a:headEnd type="none" w="med" len="med"/>
                      <a:tailEnd type="none" w="med" len="med"/>
                    </a:lnR>
                    <a:lnT w="12700" cap="flat" cmpd="sng" algn="ctr">
                      <a:noFill/>
                      <a:prstDash val="dash"/>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MY" sz="1800" dirty="0"/>
                    </a:p>
                  </a:txBody>
                  <a:tcPr marL="68580" marR="68580">
                    <a:lnL w="12700" cap="flat" cmpd="sng" algn="ctr">
                      <a:noFill/>
                      <a:prstDash val="dash"/>
                      <a:round/>
                      <a:headEnd type="none" w="med" len="med"/>
                      <a:tailEnd type="none" w="med" len="med"/>
                    </a:lnL>
                    <a:lnR w="12700" cmpd="sng">
                      <a:noFill/>
                    </a:lnR>
                    <a:lnT w="12700" cap="flat" cmpd="sng" algn="ctr">
                      <a:noFill/>
                      <a:prstDash val="dash"/>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MY" sz="1800" dirty="0"/>
                    </a:p>
                  </a:txBody>
                  <a:tcPr marL="68580" marR="68580">
                    <a:lnL w="12700" cmpd="sng">
                      <a:noFill/>
                    </a:lnL>
                    <a:lnR w="12700" cmpd="sng">
                      <a:noFill/>
                    </a:lnR>
                    <a:lnT w="12700" cap="flat" cmpd="sng" algn="ctr">
                      <a:noFill/>
                      <a:prstDash val="dash"/>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2810380012"/>
                  </a:ext>
                </a:extLst>
              </a:tr>
            </a:tbl>
          </a:graphicData>
        </a:graphic>
      </p:graphicFrame>
      <p:sp>
        <p:nvSpPr>
          <p:cNvPr id="4" name="TextBox 3">
            <a:extLst>
              <a:ext uri="{FF2B5EF4-FFF2-40B4-BE49-F238E27FC236}">
                <a16:creationId xmlns:a16="http://schemas.microsoft.com/office/drawing/2014/main" xmlns="" id="{ED216058-2874-4C3D-BAF7-27CD0DE4A0C3}"/>
              </a:ext>
            </a:extLst>
          </p:cNvPr>
          <p:cNvSpPr txBox="1"/>
          <p:nvPr/>
        </p:nvSpPr>
        <p:spPr>
          <a:xfrm>
            <a:off x="2357422" y="928670"/>
            <a:ext cx="1136107" cy="276999"/>
          </a:xfrm>
          <a:prstGeom prst="rect">
            <a:avLst/>
          </a:prstGeom>
          <a:noFill/>
        </p:spPr>
        <p:txBody>
          <a:bodyPr wrap="square" rtlCol="0">
            <a:spAutoFit/>
          </a:bodyPr>
          <a:lstStyle/>
          <a:p>
            <a:r>
              <a:rPr lang="en-US" sz="1200" b="1" dirty="0">
                <a:latin typeface="Bookman Old Style" pitchFamily="18" charset="0"/>
              </a:rPr>
              <a:t>Phases</a:t>
            </a:r>
            <a:endParaRPr lang="en-MY" sz="1200" b="1" dirty="0">
              <a:latin typeface="Bookman Old Style" pitchFamily="18" charset="0"/>
            </a:endParaRPr>
          </a:p>
        </p:txBody>
      </p:sp>
      <p:sp>
        <p:nvSpPr>
          <p:cNvPr id="5" name="TextBox 4">
            <a:extLst>
              <a:ext uri="{FF2B5EF4-FFF2-40B4-BE49-F238E27FC236}">
                <a16:creationId xmlns:a16="http://schemas.microsoft.com/office/drawing/2014/main" xmlns="" id="{83648D20-9F30-4B17-B1B6-3A4DF2FD0AA9}"/>
              </a:ext>
            </a:extLst>
          </p:cNvPr>
          <p:cNvSpPr txBox="1"/>
          <p:nvPr/>
        </p:nvSpPr>
        <p:spPr>
          <a:xfrm>
            <a:off x="4500562" y="857232"/>
            <a:ext cx="1003552" cy="276999"/>
          </a:xfrm>
          <a:prstGeom prst="rect">
            <a:avLst/>
          </a:prstGeom>
          <a:noFill/>
        </p:spPr>
        <p:txBody>
          <a:bodyPr wrap="square" rtlCol="0">
            <a:spAutoFit/>
          </a:bodyPr>
          <a:lstStyle/>
          <a:p>
            <a:r>
              <a:rPr lang="en-US" sz="1200" b="1" dirty="0">
                <a:latin typeface="Bookman Old Style" pitchFamily="18" charset="0"/>
              </a:rPr>
              <a:t>Methods </a:t>
            </a:r>
            <a:endParaRPr lang="en-MY" sz="1200" b="1" dirty="0">
              <a:latin typeface="Bookman Old Style" pitchFamily="18" charset="0"/>
            </a:endParaRPr>
          </a:p>
        </p:txBody>
      </p:sp>
      <p:sp>
        <p:nvSpPr>
          <p:cNvPr id="7" name="TextBox 6">
            <a:extLst>
              <a:ext uri="{FF2B5EF4-FFF2-40B4-BE49-F238E27FC236}">
                <a16:creationId xmlns:a16="http://schemas.microsoft.com/office/drawing/2014/main" xmlns="" id="{24096912-46F3-458F-8F8A-14AFDF963891}"/>
              </a:ext>
            </a:extLst>
          </p:cNvPr>
          <p:cNvSpPr txBox="1"/>
          <p:nvPr/>
        </p:nvSpPr>
        <p:spPr>
          <a:xfrm>
            <a:off x="7286644" y="857232"/>
            <a:ext cx="1003552" cy="276999"/>
          </a:xfrm>
          <a:prstGeom prst="rect">
            <a:avLst/>
          </a:prstGeom>
          <a:noFill/>
        </p:spPr>
        <p:txBody>
          <a:bodyPr wrap="square" rtlCol="0">
            <a:spAutoFit/>
          </a:bodyPr>
          <a:lstStyle/>
          <a:p>
            <a:r>
              <a:rPr lang="en-US" sz="1200" b="1" dirty="0">
                <a:latin typeface="Bookman Old Style" pitchFamily="18" charset="0"/>
              </a:rPr>
              <a:t>Outputs </a:t>
            </a:r>
            <a:endParaRPr lang="en-MY" sz="1200" b="1" dirty="0">
              <a:latin typeface="Bookman Old Style" pitchFamily="18" charset="0"/>
            </a:endParaRPr>
          </a:p>
        </p:txBody>
      </p:sp>
      <p:sp>
        <p:nvSpPr>
          <p:cNvPr id="8" name="TextBox 7">
            <a:extLst>
              <a:ext uri="{FF2B5EF4-FFF2-40B4-BE49-F238E27FC236}">
                <a16:creationId xmlns:a16="http://schemas.microsoft.com/office/drawing/2014/main" xmlns="" id="{424E63C1-1BA3-4B35-879E-48A7441C016A}"/>
              </a:ext>
            </a:extLst>
          </p:cNvPr>
          <p:cNvSpPr txBox="1"/>
          <p:nvPr/>
        </p:nvSpPr>
        <p:spPr>
          <a:xfrm>
            <a:off x="2143139" y="1552920"/>
            <a:ext cx="1143008"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a:t>Preliminary Study </a:t>
            </a:r>
            <a:endParaRPr lang="en-MY" sz="1200" dirty="0"/>
          </a:p>
        </p:txBody>
      </p:sp>
      <p:sp>
        <p:nvSpPr>
          <p:cNvPr id="9" name="TextBox 8">
            <a:extLst>
              <a:ext uri="{FF2B5EF4-FFF2-40B4-BE49-F238E27FC236}">
                <a16:creationId xmlns:a16="http://schemas.microsoft.com/office/drawing/2014/main" xmlns="" id="{0460D3CB-661D-47F2-89B3-60D665BCF89A}"/>
              </a:ext>
            </a:extLst>
          </p:cNvPr>
          <p:cNvSpPr txBox="1"/>
          <p:nvPr/>
        </p:nvSpPr>
        <p:spPr>
          <a:xfrm>
            <a:off x="2143139" y="3481746"/>
            <a:ext cx="1188720"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a:t>Algorithm Design</a:t>
            </a:r>
            <a:endParaRPr lang="en-MY" sz="1200" dirty="0"/>
          </a:p>
        </p:txBody>
      </p:sp>
      <p:sp>
        <p:nvSpPr>
          <p:cNvPr id="10" name="TextBox 9">
            <a:extLst>
              <a:ext uri="{FF2B5EF4-FFF2-40B4-BE49-F238E27FC236}">
                <a16:creationId xmlns:a16="http://schemas.microsoft.com/office/drawing/2014/main" xmlns="" id="{D0C21B81-92E6-4A16-81A3-5ADC7D359865}"/>
              </a:ext>
            </a:extLst>
          </p:cNvPr>
          <p:cNvSpPr txBox="1"/>
          <p:nvPr/>
        </p:nvSpPr>
        <p:spPr>
          <a:xfrm>
            <a:off x="3786182" y="1285860"/>
            <a:ext cx="228600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100" dirty="0"/>
              <a:t>Reading Journal and article of:</a:t>
            </a:r>
          </a:p>
          <a:p>
            <a:pPr>
              <a:buFont typeface="Arial" pitchFamily="34" charset="0"/>
              <a:buChar char="•"/>
            </a:pPr>
            <a:r>
              <a:rPr lang="en-US" sz="1100" dirty="0" smtClean="0"/>
              <a:t> Programming </a:t>
            </a:r>
            <a:r>
              <a:rPr lang="en-US" sz="1100" dirty="0"/>
              <a:t>Student </a:t>
            </a:r>
            <a:r>
              <a:rPr lang="en-US" sz="1100" dirty="0" smtClean="0"/>
              <a:t>Education</a:t>
            </a:r>
            <a:endParaRPr lang="en-US" sz="1100" dirty="0"/>
          </a:p>
          <a:p>
            <a:pPr>
              <a:buFont typeface="Arial" pitchFamily="34" charset="0"/>
              <a:buChar char="•"/>
            </a:pPr>
            <a:r>
              <a:rPr lang="en-US" sz="1100" dirty="0" smtClean="0"/>
              <a:t> Fuzzy Logic</a:t>
            </a:r>
            <a:endParaRPr lang="en-US" sz="1100" dirty="0"/>
          </a:p>
          <a:p>
            <a:pPr>
              <a:buFont typeface="Arial" pitchFamily="34" charset="0"/>
              <a:buChar char="•"/>
            </a:pPr>
            <a:r>
              <a:rPr lang="en-US" sz="1100" dirty="0" smtClean="0"/>
              <a:t> Model </a:t>
            </a:r>
            <a:r>
              <a:rPr lang="en-US" sz="1100" dirty="0"/>
              <a:t>of learning style</a:t>
            </a:r>
          </a:p>
          <a:p>
            <a:pPr algn="ctr"/>
            <a:endParaRPr lang="en-US" sz="1200" dirty="0"/>
          </a:p>
        </p:txBody>
      </p:sp>
      <p:sp>
        <p:nvSpPr>
          <p:cNvPr id="11" name="TextBox 10">
            <a:extLst>
              <a:ext uri="{FF2B5EF4-FFF2-40B4-BE49-F238E27FC236}">
                <a16:creationId xmlns:a16="http://schemas.microsoft.com/office/drawing/2014/main" xmlns="" id="{3BD0C18F-AAA2-4538-990E-0B2FD7F7362D}"/>
              </a:ext>
            </a:extLst>
          </p:cNvPr>
          <p:cNvSpPr txBox="1"/>
          <p:nvPr/>
        </p:nvSpPr>
        <p:spPr>
          <a:xfrm>
            <a:off x="6500826" y="1357298"/>
            <a:ext cx="2357454" cy="83099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Arial" panose="020B0604020202020204" pitchFamily="34" charset="0"/>
              <a:buChar char="•"/>
            </a:pPr>
            <a:r>
              <a:rPr lang="en-US" sz="1200" dirty="0"/>
              <a:t>Problem Statement</a:t>
            </a:r>
          </a:p>
          <a:p>
            <a:pPr marL="285750" indent="-285750">
              <a:buFont typeface="Arial" panose="020B0604020202020204" pitchFamily="34" charset="0"/>
              <a:buChar char="•"/>
            </a:pPr>
            <a:r>
              <a:rPr lang="en-US" sz="1200" dirty="0"/>
              <a:t>Objectives</a:t>
            </a:r>
          </a:p>
          <a:p>
            <a:pPr marL="285750" indent="-285750">
              <a:buFont typeface="Arial" panose="020B0604020202020204" pitchFamily="34" charset="0"/>
              <a:buChar char="•"/>
            </a:pPr>
            <a:r>
              <a:rPr lang="en-US" sz="1200" dirty="0"/>
              <a:t>Scope</a:t>
            </a:r>
          </a:p>
          <a:p>
            <a:pPr marL="285750" indent="-285750">
              <a:buFont typeface="Arial" panose="020B0604020202020204" pitchFamily="34" charset="0"/>
              <a:buChar char="•"/>
            </a:pPr>
            <a:r>
              <a:rPr lang="en-US" sz="1200" dirty="0"/>
              <a:t>Significance  of the project  </a:t>
            </a:r>
          </a:p>
        </p:txBody>
      </p:sp>
      <p:sp>
        <p:nvSpPr>
          <p:cNvPr id="13" name="TextBox 12">
            <a:extLst>
              <a:ext uri="{FF2B5EF4-FFF2-40B4-BE49-F238E27FC236}">
                <a16:creationId xmlns:a16="http://schemas.microsoft.com/office/drawing/2014/main" xmlns="" id="{62B039C3-4ED3-47DD-BE3C-FE8C82667402}"/>
              </a:ext>
            </a:extLst>
          </p:cNvPr>
          <p:cNvSpPr txBox="1"/>
          <p:nvPr/>
        </p:nvSpPr>
        <p:spPr>
          <a:xfrm>
            <a:off x="2071701" y="4839068"/>
            <a:ext cx="1331596"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a:t>System Design </a:t>
            </a:r>
            <a:r>
              <a:rPr lang="en-US" sz="1200" dirty="0" smtClean="0"/>
              <a:t>&amp;Implementation</a:t>
            </a:r>
            <a:endParaRPr lang="en-MY" sz="1200" dirty="0"/>
          </a:p>
        </p:txBody>
      </p:sp>
      <p:sp>
        <p:nvSpPr>
          <p:cNvPr id="14" name="TextBox 13">
            <a:extLst>
              <a:ext uri="{FF2B5EF4-FFF2-40B4-BE49-F238E27FC236}">
                <a16:creationId xmlns:a16="http://schemas.microsoft.com/office/drawing/2014/main" xmlns="" id="{9466D956-D2C5-4CAE-A048-1981F87F7B0F}"/>
              </a:ext>
            </a:extLst>
          </p:cNvPr>
          <p:cNvSpPr txBox="1"/>
          <p:nvPr/>
        </p:nvSpPr>
        <p:spPr>
          <a:xfrm>
            <a:off x="2428891" y="6124952"/>
            <a:ext cx="1188720"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a:t>Findings &amp; </a:t>
            </a:r>
            <a:r>
              <a:rPr lang="en-US" sz="1200" dirty="0" smtClean="0"/>
              <a:t>Evaluation</a:t>
            </a:r>
            <a:endParaRPr lang="en-MY" sz="1200" dirty="0"/>
          </a:p>
        </p:txBody>
      </p:sp>
      <p:sp>
        <p:nvSpPr>
          <p:cNvPr id="33" name="TextBox 32">
            <a:extLst>
              <a:ext uri="{FF2B5EF4-FFF2-40B4-BE49-F238E27FC236}">
                <a16:creationId xmlns:a16="http://schemas.microsoft.com/office/drawing/2014/main" xmlns="" id="{4C9C2E65-DFB8-4365-A112-E1400840B9DB}"/>
              </a:ext>
            </a:extLst>
          </p:cNvPr>
          <p:cNvSpPr txBox="1"/>
          <p:nvPr/>
        </p:nvSpPr>
        <p:spPr>
          <a:xfrm>
            <a:off x="4357717" y="6124952"/>
            <a:ext cx="1857388"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Arial" panose="020B0604020202020204" pitchFamily="34" charset="0"/>
              <a:buChar char="•"/>
            </a:pPr>
            <a:r>
              <a:rPr lang="en-US" sz="1200" dirty="0"/>
              <a:t>Analysis Result </a:t>
            </a:r>
          </a:p>
          <a:p>
            <a:pPr marL="285750" indent="-285750">
              <a:buFont typeface="Arial" panose="020B0604020202020204" pitchFamily="34" charset="0"/>
              <a:buChar char="•"/>
            </a:pPr>
            <a:r>
              <a:rPr lang="en-US" sz="1200" dirty="0"/>
              <a:t>Documentation</a:t>
            </a:r>
            <a:endParaRPr lang="en-MY" sz="1200" dirty="0"/>
          </a:p>
        </p:txBody>
      </p:sp>
      <p:sp>
        <p:nvSpPr>
          <p:cNvPr id="34" name="TextBox 33">
            <a:extLst>
              <a:ext uri="{FF2B5EF4-FFF2-40B4-BE49-F238E27FC236}">
                <a16:creationId xmlns:a16="http://schemas.microsoft.com/office/drawing/2014/main" xmlns="" id="{5D4C72A0-21D6-4F2D-B281-CEB1270CF1E3}"/>
              </a:ext>
            </a:extLst>
          </p:cNvPr>
          <p:cNvSpPr txBox="1"/>
          <p:nvPr/>
        </p:nvSpPr>
        <p:spPr>
          <a:xfrm>
            <a:off x="6715171" y="5982076"/>
            <a:ext cx="2143108" cy="64633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a:t>Report the finding of the result implementation and evaluation result</a:t>
            </a:r>
            <a:endParaRPr lang="en-MY" sz="1200" dirty="0"/>
          </a:p>
        </p:txBody>
      </p:sp>
      <p:sp>
        <p:nvSpPr>
          <p:cNvPr id="35" name="TextBox 34">
            <a:extLst>
              <a:ext uri="{FF2B5EF4-FFF2-40B4-BE49-F238E27FC236}">
                <a16:creationId xmlns:a16="http://schemas.microsoft.com/office/drawing/2014/main" xmlns="" id="{275AB663-D584-4274-9A9E-714CAD803307}"/>
              </a:ext>
            </a:extLst>
          </p:cNvPr>
          <p:cNvSpPr txBox="1"/>
          <p:nvPr/>
        </p:nvSpPr>
        <p:spPr>
          <a:xfrm>
            <a:off x="6715171" y="3410308"/>
            <a:ext cx="2143108"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lgn="ctr"/>
            <a:r>
              <a:rPr lang="en-US" sz="1200" dirty="0" smtClean="0"/>
              <a:t>Algorithm of predict the learning style student</a:t>
            </a:r>
            <a:endParaRPr lang="en-MY" sz="1200" dirty="0"/>
          </a:p>
        </p:txBody>
      </p:sp>
      <p:sp>
        <p:nvSpPr>
          <p:cNvPr id="36" name="TextBox 35">
            <a:extLst>
              <a:ext uri="{FF2B5EF4-FFF2-40B4-BE49-F238E27FC236}">
                <a16:creationId xmlns:a16="http://schemas.microsoft.com/office/drawing/2014/main" xmlns="" id="{1F04158A-98BE-4D77-916F-0720DC2E33BD}"/>
              </a:ext>
            </a:extLst>
          </p:cNvPr>
          <p:cNvSpPr txBox="1"/>
          <p:nvPr/>
        </p:nvSpPr>
        <p:spPr>
          <a:xfrm>
            <a:off x="7286675" y="4839068"/>
            <a:ext cx="1500198"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endParaRPr lang="en-US" sz="1200" dirty="0"/>
          </a:p>
          <a:p>
            <a:pPr algn="ctr"/>
            <a:r>
              <a:rPr lang="en-US" sz="1200" dirty="0"/>
              <a:t>Design Diagram </a:t>
            </a:r>
            <a:endParaRPr lang="en-MY" sz="1200" dirty="0"/>
          </a:p>
        </p:txBody>
      </p:sp>
      <p:sp>
        <p:nvSpPr>
          <p:cNvPr id="37" name="TextBox 36">
            <a:extLst>
              <a:ext uri="{FF2B5EF4-FFF2-40B4-BE49-F238E27FC236}">
                <a16:creationId xmlns:a16="http://schemas.microsoft.com/office/drawing/2014/main" xmlns="" id="{BABD4DB4-2267-4E84-BFED-B8909EAFF671}"/>
              </a:ext>
            </a:extLst>
          </p:cNvPr>
          <p:cNvSpPr txBox="1"/>
          <p:nvPr/>
        </p:nvSpPr>
        <p:spPr>
          <a:xfrm>
            <a:off x="4000527" y="4624754"/>
            <a:ext cx="2286000" cy="64633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a:t>Interactive development</a:t>
            </a:r>
          </a:p>
          <a:p>
            <a:pPr marL="285750" indent="-285750">
              <a:buFont typeface="Arial" panose="020B0604020202020204" pitchFamily="34" charset="0"/>
              <a:buChar char="•"/>
            </a:pPr>
            <a:r>
              <a:rPr lang="en-US" sz="1200" dirty="0"/>
              <a:t>Requirement</a:t>
            </a:r>
          </a:p>
          <a:p>
            <a:pPr marL="285750" indent="-285750">
              <a:buFont typeface="Arial" panose="020B0604020202020204" pitchFamily="34" charset="0"/>
              <a:buChar char="•"/>
            </a:pPr>
            <a:r>
              <a:rPr lang="en-US" sz="1200" dirty="0"/>
              <a:t>Design and Implementation</a:t>
            </a:r>
            <a:endParaRPr lang="en-MY" sz="1200" dirty="0"/>
          </a:p>
        </p:txBody>
      </p:sp>
      <p:sp>
        <p:nvSpPr>
          <p:cNvPr id="38" name="TextBox 37">
            <a:extLst>
              <a:ext uri="{FF2B5EF4-FFF2-40B4-BE49-F238E27FC236}">
                <a16:creationId xmlns:a16="http://schemas.microsoft.com/office/drawing/2014/main" xmlns="" id="{5C4E4205-5C6B-4AF4-852D-FCBE058FF8CC}"/>
              </a:ext>
            </a:extLst>
          </p:cNvPr>
          <p:cNvSpPr txBox="1"/>
          <p:nvPr/>
        </p:nvSpPr>
        <p:spPr>
          <a:xfrm>
            <a:off x="3857651" y="3410308"/>
            <a:ext cx="2286000" cy="41549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Arial" panose="020B0604020202020204" pitchFamily="34" charset="0"/>
              <a:buChar char="•"/>
            </a:pPr>
            <a:r>
              <a:rPr lang="en-US" sz="1050" dirty="0" smtClean="0"/>
              <a:t>Formula for Fuzzy Logic </a:t>
            </a:r>
          </a:p>
          <a:p>
            <a:pPr marL="285750" indent="-285750">
              <a:buFont typeface="Arial" panose="020B0604020202020204" pitchFamily="34" charset="0"/>
              <a:buChar char="•"/>
            </a:pPr>
            <a:r>
              <a:rPr lang="en-US" sz="1050" dirty="0" smtClean="0"/>
              <a:t>VARK MODEL Learning style</a:t>
            </a:r>
            <a:endParaRPr lang="en-MY" sz="1050" dirty="0"/>
          </a:p>
        </p:txBody>
      </p:sp>
      <p:cxnSp>
        <p:nvCxnSpPr>
          <p:cNvPr id="47" name="Straight Arrow Connector 46"/>
          <p:cNvCxnSpPr/>
          <p:nvPr/>
        </p:nvCxnSpPr>
        <p:spPr>
          <a:xfrm>
            <a:off x="3286147" y="1838672"/>
            <a:ext cx="498652"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6143636" y="1785926"/>
            <a:ext cx="32793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3428992" y="3643314"/>
            <a:ext cx="47137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6215105" y="3624622"/>
            <a:ext cx="47081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3357585" y="5124820"/>
            <a:ext cx="571503" cy="15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286543" y="5124820"/>
            <a:ext cx="969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3643337" y="6410704"/>
            <a:ext cx="72112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6215105" y="6339266"/>
            <a:ext cx="47081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35" idx="2"/>
            <a:endCxn id="13" idx="0"/>
          </p:cNvCxnSpPr>
          <p:nvPr/>
        </p:nvCxnSpPr>
        <p:spPr>
          <a:xfrm rot="5400000">
            <a:off x="4778565" y="1830907"/>
            <a:ext cx="967095" cy="504922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Elbow Connector 62"/>
          <p:cNvCxnSpPr>
            <a:stCxn id="36" idx="2"/>
            <a:endCxn id="14" idx="0"/>
          </p:cNvCxnSpPr>
          <p:nvPr/>
        </p:nvCxnSpPr>
        <p:spPr>
          <a:xfrm rot="5400000">
            <a:off x="5117904" y="3206081"/>
            <a:ext cx="824219" cy="501352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xmlns="" id="{424E63C1-1BA3-4B35-879E-48A7441C016A}"/>
              </a:ext>
            </a:extLst>
          </p:cNvPr>
          <p:cNvSpPr txBox="1"/>
          <p:nvPr/>
        </p:nvSpPr>
        <p:spPr>
          <a:xfrm>
            <a:off x="2214577" y="2624490"/>
            <a:ext cx="1143008" cy="27699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smtClean="0"/>
              <a:t>Data collection</a:t>
            </a:r>
            <a:endParaRPr lang="en-MY" sz="1200" dirty="0"/>
          </a:p>
        </p:txBody>
      </p:sp>
      <p:sp>
        <p:nvSpPr>
          <p:cNvPr id="45" name="TextBox 44">
            <a:extLst>
              <a:ext uri="{FF2B5EF4-FFF2-40B4-BE49-F238E27FC236}">
                <a16:creationId xmlns:a16="http://schemas.microsoft.com/office/drawing/2014/main" xmlns="" id="{D0C21B81-92E6-4A16-81A3-5ADC7D359865}"/>
              </a:ext>
            </a:extLst>
          </p:cNvPr>
          <p:cNvSpPr txBox="1"/>
          <p:nvPr/>
        </p:nvSpPr>
        <p:spPr>
          <a:xfrm>
            <a:off x="3857651" y="2624490"/>
            <a:ext cx="2286000" cy="26161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buFont typeface="Arial" pitchFamily="34" charset="0"/>
              <a:buChar char="•"/>
            </a:pPr>
            <a:r>
              <a:rPr lang="en-US" sz="1100" dirty="0" smtClean="0"/>
              <a:t>From research paper </a:t>
            </a:r>
            <a:endParaRPr lang="en-US" sz="1100" dirty="0"/>
          </a:p>
        </p:txBody>
      </p:sp>
      <p:sp>
        <p:nvSpPr>
          <p:cNvPr id="46" name="TextBox 45">
            <a:extLst>
              <a:ext uri="{FF2B5EF4-FFF2-40B4-BE49-F238E27FC236}">
                <a16:creationId xmlns:a16="http://schemas.microsoft.com/office/drawing/2014/main" xmlns="" id="{1F04158A-98BE-4D77-916F-0720DC2E33BD}"/>
              </a:ext>
            </a:extLst>
          </p:cNvPr>
          <p:cNvSpPr txBox="1"/>
          <p:nvPr/>
        </p:nvSpPr>
        <p:spPr>
          <a:xfrm>
            <a:off x="6572295" y="2624490"/>
            <a:ext cx="2285984"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1200" dirty="0" smtClean="0">
                <a:solidFill>
                  <a:schemeClr val="tx1"/>
                </a:solidFill>
              </a:rPr>
              <a:t>Required data to predict the student learning style</a:t>
            </a:r>
            <a:endParaRPr lang="en-MY" sz="1200" dirty="0">
              <a:solidFill>
                <a:schemeClr val="tx1"/>
              </a:solidFill>
            </a:endParaRPr>
          </a:p>
        </p:txBody>
      </p:sp>
      <p:cxnSp>
        <p:nvCxnSpPr>
          <p:cNvPr id="64" name="Shape 63"/>
          <p:cNvCxnSpPr/>
          <p:nvPr/>
        </p:nvCxnSpPr>
        <p:spPr>
          <a:xfrm rot="5400000">
            <a:off x="5183953" y="-183349"/>
            <a:ext cx="97697" cy="489350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5400000">
            <a:off x="2536811" y="2320917"/>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rot="5400000">
            <a:off x="2465373" y="3178173"/>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Shape 69"/>
          <p:cNvCxnSpPr/>
          <p:nvPr/>
        </p:nvCxnSpPr>
        <p:spPr>
          <a:xfrm rot="5400000">
            <a:off x="5088575" y="697847"/>
            <a:ext cx="109841" cy="485776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a:off x="3357554" y="2786058"/>
            <a:ext cx="498653"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6143667" y="2767366"/>
            <a:ext cx="35577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xmlns="" id="{ED216058-2874-4C3D-BAF7-27CD0DE4A0C3}"/>
              </a:ext>
            </a:extLst>
          </p:cNvPr>
          <p:cNvSpPr txBox="1"/>
          <p:nvPr/>
        </p:nvSpPr>
        <p:spPr>
          <a:xfrm>
            <a:off x="428596" y="857232"/>
            <a:ext cx="1136107" cy="276999"/>
          </a:xfrm>
          <a:prstGeom prst="rect">
            <a:avLst/>
          </a:prstGeom>
          <a:noFill/>
        </p:spPr>
        <p:txBody>
          <a:bodyPr wrap="square" rtlCol="0">
            <a:spAutoFit/>
          </a:bodyPr>
          <a:lstStyle/>
          <a:p>
            <a:r>
              <a:rPr lang="en-US" sz="1200" b="1" dirty="0" smtClean="0">
                <a:latin typeface="Bookman Old Style" pitchFamily="18" charset="0"/>
              </a:rPr>
              <a:t>Objective</a:t>
            </a:r>
            <a:endParaRPr lang="en-MY" sz="1200" b="1" dirty="0">
              <a:latin typeface="Bookman Old Style" pitchFamily="18" charset="0"/>
            </a:endParaRPr>
          </a:p>
        </p:txBody>
      </p:sp>
      <p:sp>
        <p:nvSpPr>
          <p:cNvPr id="104" name="Left Brace 103"/>
          <p:cNvSpPr/>
          <p:nvPr/>
        </p:nvSpPr>
        <p:spPr>
          <a:xfrm>
            <a:off x="1714480" y="1500174"/>
            <a:ext cx="285752" cy="11430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MY"/>
          </a:p>
        </p:txBody>
      </p:sp>
      <p:sp>
        <p:nvSpPr>
          <p:cNvPr id="105" name="Left Brace 104"/>
          <p:cNvSpPr/>
          <p:nvPr/>
        </p:nvSpPr>
        <p:spPr>
          <a:xfrm>
            <a:off x="1643042" y="3357562"/>
            <a:ext cx="357190" cy="17145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MY"/>
          </a:p>
        </p:txBody>
      </p:sp>
      <p:sp>
        <p:nvSpPr>
          <p:cNvPr id="106" name="Left Brace 105"/>
          <p:cNvSpPr/>
          <p:nvPr/>
        </p:nvSpPr>
        <p:spPr>
          <a:xfrm>
            <a:off x="1857356" y="6072206"/>
            <a:ext cx="357190" cy="4286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MY"/>
          </a:p>
        </p:txBody>
      </p:sp>
      <p:sp>
        <p:nvSpPr>
          <p:cNvPr id="42" name="Rectangle 41"/>
          <p:cNvSpPr/>
          <p:nvPr/>
        </p:nvSpPr>
        <p:spPr>
          <a:xfrm>
            <a:off x="214282" y="142852"/>
            <a:ext cx="8786842" cy="646331"/>
          </a:xfrm>
          <a:prstGeom prst="rect">
            <a:avLst/>
          </a:prstGeom>
        </p:spPr>
        <p:txBody>
          <a:bodyPr wrap="square">
            <a:spAutoFit/>
          </a:bodyPr>
          <a:lstStyle/>
          <a:p>
            <a:pPr algn="ctr"/>
            <a:r>
              <a:rPr lang="en-MY" b="1" dirty="0" smtClean="0">
                <a:cs typeface="Arial" pitchFamily="34" charset="0"/>
              </a:rPr>
              <a:t>LEARNING STYLE PREDICTION  FOR PROGRAMMING COURSES USING FUZZY LOGIC</a:t>
            </a:r>
            <a:endParaRPr lang="en-MY" b="1" dirty="0" smtClean="0"/>
          </a:p>
          <a:p>
            <a:pPr algn="ctr"/>
            <a:r>
              <a:rPr lang="en-MY" b="1" dirty="0" smtClean="0"/>
              <a:t>METHODOLOGY FRAMEWORK </a:t>
            </a:r>
          </a:p>
        </p:txBody>
      </p:sp>
    </p:spTree>
    <p:extLst>
      <p:ext uri="{BB962C8B-B14F-4D97-AF65-F5344CB8AC3E}">
        <p14:creationId xmlns:p14="http://schemas.microsoft.com/office/powerpoint/2010/main" xmlns="" val="2632690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43108" y="428604"/>
            <a:ext cx="4714908" cy="400110"/>
          </a:xfrm>
          <a:prstGeom prst="rect">
            <a:avLst/>
          </a:prstGeom>
          <a:noFill/>
        </p:spPr>
        <p:txBody>
          <a:bodyPr wrap="square" rtlCol="0">
            <a:spAutoFit/>
          </a:bodyPr>
          <a:lstStyle/>
          <a:p>
            <a:pPr algn="ctr"/>
            <a:r>
              <a:rPr lang="en-US" sz="2000" b="1" dirty="0" smtClean="0">
                <a:latin typeface="+mj-lt"/>
              </a:rPr>
              <a:t>ANALYSIS PHASES: DATA COLLECTION</a:t>
            </a:r>
            <a:endParaRPr lang="en-MY" sz="2000" b="1" dirty="0">
              <a:latin typeface="+mj-lt"/>
            </a:endParaRPr>
          </a:p>
        </p:txBody>
      </p:sp>
      <p:graphicFrame>
        <p:nvGraphicFramePr>
          <p:cNvPr id="13" name="Table 12"/>
          <p:cNvGraphicFramePr>
            <a:graphicFrameLocks noGrp="1"/>
          </p:cNvGraphicFramePr>
          <p:nvPr/>
        </p:nvGraphicFramePr>
        <p:xfrm>
          <a:off x="1500166" y="1071546"/>
          <a:ext cx="6286544" cy="5143536"/>
        </p:xfrm>
        <a:graphic>
          <a:graphicData uri="http://schemas.openxmlformats.org/drawingml/2006/table">
            <a:tbl>
              <a:tblPr firstRow="1" bandRow="1">
                <a:tableStyleId>{5940675A-B579-460E-94D1-54222C63F5DA}</a:tableStyleId>
              </a:tblPr>
              <a:tblGrid>
                <a:gridCol w="1694431"/>
                <a:gridCol w="4592113"/>
              </a:tblGrid>
              <a:tr h="3414654">
                <a:tc>
                  <a:txBody>
                    <a:bodyPr/>
                    <a:lstStyle/>
                    <a:p>
                      <a:endParaRPr lang="en-US" sz="1800" dirty="0" smtClean="0">
                        <a:solidFill>
                          <a:schemeClr val="bg1"/>
                        </a:solidFill>
                      </a:endParaRPr>
                    </a:p>
                    <a:p>
                      <a:endParaRPr lang="en-US" sz="1800" dirty="0" smtClean="0">
                        <a:solidFill>
                          <a:schemeClr val="bg1"/>
                        </a:solidFill>
                      </a:endParaRPr>
                    </a:p>
                    <a:p>
                      <a:endParaRPr lang="en-US" sz="1800" dirty="0" smtClean="0">
                        <a:solidFill>
                          <a:schemeClr val="bg1"/>
                        </a:solidFill>
                      </a:endParaRPr>
                    </a:p>
                    <a:p>
                      <a:r>
                        <a:rPr lang="en-US" sz="1800" dirty="0" smtClean="0">
                          <a:solidFill>
                            <a:schemeClr val="bg1"/>
                          </a:solidFill>
                        </a:rPr>
                        <a:t>Input</a:t>
                      </a:r>
                      <a:r>
                        <a:rPr lang="en-US" sz="1800" baseline="0" dirty="0" smtClean="0">
                          <a:solidFill>
                            <a:schemeClr val="bg1"/>
                          </a:solidFill>
                        </a:rPr>
                        <a:t> data </a:t>
                      </a:r>
                      <a:endParaRPr lang="en-MY" sz="1800" b="0" dirty="0">
                        <a:solidFill>
                          <a:schemeClr val="bg1"/>
                        </a:solidFill>
                      </a:endParaRPr>
                    </a:p>
                  </a:txBody>
                  <a:tcPr>
                    <a:solidFill>
                      <a:schemeClr val="accent1">
                        <a:lumMod val="7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Criteria of the learning style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By Nature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Read Likeness </a:t>
                      </a:r>
                      <a:endParaRPr lang="en-MY" sz="16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Thinking time </a:t>
                      </a:r>
                      <a:endParaRPr lang="en-MY" sz="16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Speaking Rate </a:t>
                      </a:r>
                      <a:endParaRPr lang="en-MY" sz="16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Activity Level</a:t>
                      </a:r>
                      <a:endParaRPr lang="en-MY" sz="16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Visual Distraction Worse</a:t>
                      </a:r>
                      <a:endParaRPr lang="en-MY" sz="16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Auditory Distraction</a:t>
                      </a:r>
                      <a:endParaRPr lang="en-MY" sz="16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t>Using Instructions</a:t>
                      </a:r>
                      <a:endParaRPr lang="en-MY" sz="1600" b="0" dirty="0" smtClean="0"/>
                    </a:p>
                  </a:txBody>
                  <a:tcPr marL="58615" marR="58615" marT="0" marB="0">
                    <a:solidFill>
                      <a:schemeClr val="bg2"/>
                    </a:solidFill>
                  </a:tcPr>
                </a:tc>
              </a:tr>
              <a:tr h="1728882">
                <a:tc>
                  <a:txBody>
                    <a:bodyPr/>
                    <a:lstStyle/>
                    <a:p>
                      <a:endParaRPr lang="en-US" sz="1800" dirty="0" smtClean="0">
                        <a:solidFill>
                          <a:schemeClr val="bg1"/>
                        </a:solidFill>
                      </a:endParaRPr>
                    </a:p>
                    <a:p>
                      <a:pPr algn="ctr"/>
                      <a:r>
                        <a:rPr lang="en-US" sz="1800" dirty="0" smtClean="0">
                          <a:solidFill>
                            <a:schemeClr val="bg1"/>
                          </a:solidFill>
                        </a:rPr>
                        <a:t>Output data </a:t>
                      </a:r>
                      <a:endParaRPr lang="en-MY" sz="1800" b="0" dirty="0">
                        <a:solidFill>
                          <a:schemeClr val="bg1"/>
                        </a:solidFill>
                      </a:endParaRPr>
                    </a:p>
                  </a:txBody>
                  <a:tcPr>
                    <a:solidFill>
                      <a:schemeClr val="accent1">
                        <a:lumMod val="75000"/>
                      </a:schemeClr>
                    </a:solidFill>
                  </a:tcPr>
                </a:tc>
                <a:tc>
                  <a:txBody>
                    <a:bodyPr/>
                    <a:lstStyle/>
                    <a:p>
                      <a:pPr>
                        <a:spcAft>
                          <a:spcPts val="0"/>
                        </a:spcAft>
                        <a:buFont typeface="Arial" pitchFamily="34" charset="0"/>
                        <a:buNone/>
                      </a:pPr>
                      <a:endParaRPr lang="en-US" sz="1600" dirty="0" smtClean="0"/>
                    </a:p>
                    <a:p>
                      <a:pPr>
                        <a:spcAft>
                          <a:spcPts val="0"/>
                        </a:spcAft>
                        <a:buFont typeface="Arial" pitchFamily="34" charset="0"/>
                        <a:buChar char="•"/>
                      </a:pPr>
                      <a:r>
                        <a:rPr lang="en-US" sz="1600" dirty="0" smtClean="0"/>
                        <a:t>Learning style</a:t>
                      </a:r>
                      <a:r>
                        <a:rPr lang="en-US" sz="1600" baseline="0" dirty="0" smtClean="0"/>
                        <a:t> of the student</a:t>
                      </a:r>
                    </a:p>
                    <a:p>
                      <a:pPr>
                        <a:spcAft>
                          <a:spcPts val="0"/>
                        </a:spcAft>
                        <a:buFont typeface="Arial" pitchFamily="34" charset="0"/>
                        <a:buNone/>
                      </a:pPr>
                      <a:r>
                        <a:rPr lang="en-US" sz="1600" b="0" dirty="0" smtClean="0">
                          <a:latin typeface="Times"/>
                          <a:ea typeface="Times New Roman"/>
                          <a:cs typeface="Times New Roman"/>
                        </a:rPr>
                        <a:t>         -visual </a:t>
                      </a:r>
                    </a:p>
                    <a:p>
                      <a:pPr>
                        <a:spcAft>
                          <a:spcPts val="0"/>
                        </a:spcAft>
                        <a:buFont typeface="Arial" pitchFamily="34" charset="0"/>
                        <a:buNone/>
                      </a:pPr>
                      <a:r>
                        <a:rPr lang="en-US" sz="1600" b="0" dirty="0" smtClean="0">
                          <a:latin typeface="Times"/>
                          <a:ea typeface="Times New Roman"/>
                          <a:cs typeface="Times New Roman"/>
                        </a:rPr>
                        <a:t>          -auditory</a:t>
                      </a:r>
                    </a:p>
                    <a:p>
                      <a:pPr>
                        <a:spcAft>
                          <a:spcPts val="0"/>
                        </a:spcAft>
                        <a:buFont typeface="Arial" pitchFamily="34" charset="0"/>
                        <a:buNone/>
                      </a:pPr>
                      <a:r>
                        <a:rPr lang="en-US" sz="1600" b="0" dirty="0" smtClean="0">
                          <a:latin typeface="Times"/>
                          <a:ea typeface="Times New Roman"/>
                          <a:cs typeface="Times New Roman"/>
                        </a:rPr>
                        <a:t>          -</a:t>
                      </a:r>
                      <a:r>
                        <a:rPr lang="en-US" sz="1600" b="0" dirty="0" err="1" smtClean="0">
                          <a:latin typeface="Times"/>
                          <a:ea typeface="Times New Roman"/>
                          <a:cs typeface="Times New Roman"/>
                        </a:rPr>
                        <a:t>Kinestatics</a:t>
                      </a:r>
                      <a:endParaRPr lang="en-US" sz="1600" b="0" dirty="0" smtClean="0">
                        <a:latin typeface="Times"/>
                        <a:ea typeface="Times New Roman"/>
                        <a:cs typeface="Times New Roman"/>
                      </a:endParaRPr>
                    </a:p>
                    <a:p>
                      <a:pPr>
                        <a:spcAft>
                          <a:spcPts val="0"/>
                        </a:spcAft>
                        <a:buFont typeface="Arial" pitchFamily="34" charset="0"/>
                        <a:buNone/>
                      </a:pPr>
                      <a:r>
                        <a:rPr lang="en-US" sz="1600" b="0" baseline="0" dirty="0" smtClean="0">
                          <a:latin typeface="Times"/>
                          <a:ea typeface="Times New Roman"/>
                          <a:cs typeface="Times New Roman"/>
                        </a:rPr>
                        <a:t>          -Read and Write</a:t>
                      </a:r>
                      <a:endParaRPr lang="en-US" sz="1600" b="0" dirty="0" smtClean="0">
                        <a:latin typeface="Times"/>
                        <a:ea typeface="Times New Roman"/>
                        <a:cs typeface="Times New Roman"/>
                      </a:endParaRPr>
                    </a:p>
                  </a:txBody>
                  <a:tcPr marL="58615" marR="58615" marT="0" marB="0">
                    <a:solidFill>
                      <a:schemeClr val="bg2"/>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85721" y="500042"/>
          <a:ext cx="4500594" cy="6357958"/>
        </p:xfrm>
        <a:graphic>
          <a:graphicData uri="http://schemas.openxmlformats.org/drawingml/2006/table">
            <a:tbl>
              <a:tblPr/>
              <a:tblGrid>
                <a:gridCol w="1471518"/>
                <a:gridCol w="1514538"/>
                <a:gridCol w="1514538"/>
              </a:tblGrid>
              <a:tr h="573181">
                <a:tc>
                  <a:txBody>
                    <a:bodyPr/>
                    <a:lstStyle/>
                    <a:p>
                      <a:pPr algn="ctr">
                        <a:spcAft>
                          <a:spcPts val="0"/>
                        </a:spcAft>
                      </a:pPr>
                      <a:r>
                        <a:rPr lang="en-US" sz="1400" dirty="0">
                          <a:latin typeface="Times"/>
                          <a:ea typeface="Times New Roman"/>
                          <a:cs typeface="Times New Roman"/>
                        </a:rPr>
                        <a:t>Input Learning Features</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Linguistic </a:t>
                      </a:r>
                      <a:r>
                        <a:rPr lang="en-US" sz="1400" dirty="0" smtClean="0">
                          <a:latin typeface="Times"/>
                          <a:ea typeface="Times New Roman"/>
                          <a:cs typeface="Times New Roman"/>
                        </a:rPr>
                        <a:t>Terms</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Fuzzy Number</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713">
                <a:tc>
                  <a:txBody>
                    <a:bodyPr/>
                    <a:lstStyle/>
                    <a:p>
                      <a:pPr algn="ctr">
                        <a:spcAft>
                          <a:spcPts val="0"/>
                        </a:spcAft>
                      </a:pPr>
                      <a:r>
                        <a:rPr lang="en-US" sz="1400" dirty="0">
                          <a:latin typeface="Times"/>
                          <a:ea typeface="Times New Roman"/>
                          <a:cs typeface="Times New Roman"/>
                        </a:rPr>
                        <a:t>By Nature</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Outgoing</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Quiet</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(3,4,7)</a:t>
                      </a:r>
                    </a:p>
                    <a:p>
                      <a:pPr algn="ctr">
                        <a:spcAft>
                          <a:spcPts val="0"/>
                        </a:spcAft>
                      </a:pPr>
                      <a:r>
                        <a:rPr lang="en-US" sz="1400" dirty="0" smtClean="0">
                          <a:latin typeface="Times"/>
                          <a:ea typeface="Times New Roman"/>
                          <a:cs typeface="Times New Roman"/>
                        </a:rPr>
                        <a:t>(0,2,3)</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071">
                <a:tc>
                  <a:txBody>
                    <a:bodyPr/>
                    <a:lstStyle/>
                    <a:p>
                      <a:pPr algn="ctr">
                        <a:spcAft>
                          <a:spcPts val="0"/>
                        </a:spcAft>
                      </a:pPr>
                      <a:r>
                        <a:rPr lang="en-US" sz="1400" dirty="0">
                          <a:latin typeface="Times"/>
                          <a:ea typeface="Times New Roman"/>
                          <a:cs typeface="Times New Roman"/>
                        </a:rPr>
                        <a:t>Read Likeness </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Low</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Moderate </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High</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(0,2)</a:t>
                      </a:r>
                    </a:p>
                    <a:p>
                      <a:pPr algn="ctr">
                        <a:spcAft>
                          <a:spcPts val="0"/>
                        </a:spcAft>
                      </a:pPr>
                      <a:r>
                        <a:rPr lang="en-US" sz="1400" dirty="0" smtClean="0">
                          <a:latin typeface="Times"/>
                          <a:ea typeface="Times New Roman"/>
                          <a:cs typeface="Times New Roman"/>
                        </a:rPr>
                        <a:t>(1,2,3)</a:t>
                      </a:r>
                    </a:p>
                    <a:p>
                      <a:pPr algn="ctr">
                        <a:spcAft>
                          <a:spcPts val="0"/>
                        </a:spcAft>
                      </a:pPr>
                      <a:r>
                        <a:rPr lang="en-US" sz="1400" dirty="0" smtClean="0">
                          <a:latin typeface="Times"/>
                          <a:ea typeface="Times New Roman"/>
                          <a:cs typeface="Times New Roman"/>
                        </a:rPr>
                        <a:t>(2,3,5)</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071">
                <a:tc>
                  <a:txBody>
                    <a:bodyPr/>
                    <a:lstStyle/>
                    <a:p>
                      <a:pPr algn="ctr">
                        <a:spcAft>
                          <a:spcPts val="0"/>
                        </a:spcAft>
                      </a:pPr>
                      <a:r>
                        <a:rPr lang="en-US" sz="1400" dirty="0">
                          <a:latin typeface="Times"/>
                          <a:ea typeface="Times New Roman"/>
                          <a:cs typeface="Times New Roman"/>
                        </a:rPr>
                        <a:t>Thinking time </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Fast</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Moderate </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Slow</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(0,15,27)</a:t>
                      </a:r>
                    </a:p>
                    <a:p>
                      <a:pPr algn="ctr">
                        <a:spcAft>
                          <a:spcPts val="0"/>
                        </a:spcAft>
                      </a:pPr>
                      <a:r>
                        <a:rPr lang="en-US" sz="1400" dirty="0" smtClean="0">
                          <a:latin typeface="Times"/>
                          <a:ea typeface="Times New Roman"/>
                          <a:cs typeface="Times New Roman"/>
                        </a:rPr>
                        <a:t>(10,27,</a:t>
                      </a:r>
                      <a:r>
                        <a:rPr lang="en-US" sz="1400" baseline="0" dirty="0" smtClean="0">
                          <a:latin typeface="Times"/>
                          <a:ea typeface="Times New Roman"/>
                          <a:cs typeface="Times New Roman"/>
                        </a:rPr>
                        <a:t> 33,45)</a:t>
                      </a:r>
                    </a:p>
                    <a:p>
                      <a:pPr algn="ctr">
                        <a:spcAft>
                          <a:spcPts val="0"/>
                        </a:spcAft>
                      </a:pPr>
                      <a:r>
                        <a:rPr lang="en-US" sz="1400" baseline="0" dirty="0" smtClean="0">
                          <a:latin typeface="Times"/>
                          <a:ea typeface="Times New Roman"/>
                          <a:cs typeface="Times New Roman"/>
                        </a:rPr>
                        <a:t>(34,45,55)</a:t>
                      </a: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071">
                <a:tc>
                  <a:txBody>
                    <a:bodyPr/>
                    <a:lstStyle/>
                    <a:p>
                      <a:pPr algn="ctr">
                        <a:spcAft>
                          <a:spcPts val="0"/>
                        </a:spcAft>
                      </a:pPr>
                      <a:r>
                        <a:rPr lang="en-US" sz="1400" dirty="0">
                          <a:latin typeface="Times"/>
                          <a:ea typeface="Times New Roman"/>
                          <a:cs typeface="Times New Roman"/>
                        </a:rPr>
                        <a:t>Speaking Rate </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Slow</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Medium </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Fast</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(1,50,100)</a:t>
                      </a:r>
                    </a:p>
                    <a:p>
                      <a:pPr algn="ctr">
                        <a:spcAft>
                          <a:spcPts val="0"/>
                        </a:spcAft>
                      </a:pPr>
                      <a:r>
                        <a:rPr lang="en-US" sz="1400" dirty="0" smtClean="0">
                          <a:latin typeface="Times"/>
                          <a:ea typeface="Times New Roman"/>
                          <a:cs typeface="Times New Roman"/>
                        </a:rPr>
                        <a:t>(101,125,150)</a:t>
                      </a:r>
                    </a:p>
                    <a:p>
                      <a:pPr algn="ctr">
                        <a:spcAft>
                          <a:spcPts val="0"/>
                        </a:spcAft>
                      </a:pPr>
                      <a:r>
                        <a:rPr lang="en-US" sz="1400" dirty="0" smtClean="0">
                          <a:latin typeface="Times"/>
                          <a:ea typeface="Times New Roman"/>
                          <a:cs typeface="Times New Roman"/>
                        </a:rPr>
                        <a:t>(151,175,250)</a:t>
                      </a: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071">
                <a:tc>
                  <a:txBody>
                    <a:bodyPr/>
                    <a:lstStyle/>
                    <a:p>
                      <a:pPr algn="ctr">
                        <a:spcAft>
                          <a:spcPts val="0"/>
                        </a:spcAft>
                      </a:pPr>
                      <a:r>
                        <a:rPr lang="en-US" sz="1400" dirty="0">
                          <a:latin typeface="Times"/>
                          <a:ea typeface="Times New Roman"/>
                          <a:cs typeface="Times New Roman"/>
                        </a:rPr>
                        <a:t>Activity Level</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a:latin typeface="Times"/>
                          <a:ea typeface="Times New Roman"/>
                          <a:cs typeface="Times New Roman"/>
                        </a:rPr>
                        <a:t>Mild </a:t>
                      </a:r>
                      <a:endParaRPr lang="en-MY" sz="1400">
                        <a:latin typeface="Times"/>
                        <a:ea typeface="Times New Roman"/>
                        <a:cs typeface="Times New Roman"/>
                      </a:endParaRPr>
                    </a:p>
                    <a:p>
                      <a:pPr algn="ctr">
                        <a:spcAft>
                          <a:spcPts val="0"/>
                        </a:spcAft>
                      </a:pPr>
                      <a:r>
                        <a:rPr lang="en-US" sz="1400">
                          <a:latin typeface="Times"/>
                          <a:ea typeface="Times New Roman"/>
                          <a:cs typeface="Times New Roman"/>
                        </a:rPr>
                        <a:t>Moderate</a:t>
                      </a:r>
                      <a:endParaRPr lang="en-MY" sz="1400">
                        <a:latin typeface="Times"/>
                        <a:ea typeface="Times New Roman"/>
                        <a:cs typeface="Times New Roman"/>
                      </a:endParaRPr>
                    </a:p>
                    <a:p>
                      <a:pPr algn="ctr">
                        <a:spcAft>
                          <a:spcPts val="0"/>
                        </a:spcAft>
                      </a:pPr>
                      <a:r>
                        <a:rPr lang="en-US" sz="1400">
                          <a:latin typeface="Times"/>
                          <a:ea typeface="Times New Roman"/>
                          <a:cs typeface="Times New Roman"/>
                        </a:rPr>
                        <a:t>Strenuous</a:t>
                      </a:r>
                      <a:endParaRPr lang="en-MY" sz="140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(0,2,4)</a:t>
                      </a:r>
                    </a:p>
                    <a:p>
                      <a:pPr algn="ctr">
                        <a:spcAft>
                          <a:spcPts val="0"/>
                        </a:spcAft>
                      </a:pPr>
                      <a:r>
                        <a:rPr lang="en-US" sz="1400" dirty="0" smtClean="0">
                          <a:latin typeface="Times"/>
                          <a:ea typeface="Times New Roman"/>
                          <a:cs typeface="Times New Roman"/>
                        </a:rPr>
                        <a:t>(5,6,7)</a:t>
                      </a:r>
                    </a:p>
                    <a:p>
                      <a:pPr algn="ctr">
                        <a:spcAft>
                          <a:spcPts val="0"/>
                        </a:spcAft>
                      </a:pPr>
                      <a:r>
                        <a:rPr lang="en-US" sz="1400" dirty="0" smtClean="0">
                          <a:latin typeface="Times"/>
                          <a:ea typeface="Times New Roman"/>
                          <a:cs typeface="Times New Roman"/>
                        </a:rPr>
                        <a:t>(8,10,13)</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071">
                <a:tc>
                  <a:txBody>
                    <a:bodyPr/>
                    <a:lstStyle/>
                    <a:p>
                      <a:pPr algn="ctr">
                        <a:spcAft>
                          <a:spcPts val="0"/>
                        </a:spcAft>
                      </a:pPr>
                      <a:r>
                        <a:rPr lang="en-US" sz="1400" dirty="0">
                          <a:latin typeface="Times"/>
                          <a:ea typeface="Times New Roman"/>
                          <a:cs typeface="Times New Roman"/>
                        </a:rPr>
                        <a:t>Activity Enjoyment</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Worse</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No difference </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Better</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(0,1,2)</a:t>
                      </a:r>
                    </a:p>
                    <a:p>
                      <a:pPr algn="ctr">
                        <a:spcAft>
                          <a:spcPts val="0"/>
                        </a:spcAft>
                      </a:pPr>
                      <a:r>
                        <a:rPr lang="en-US" sz="1400" dirty="0" smtClean="0">
                          <a:latin typeface="Times"/>
                          <a:ea typeface="Times New Roman"/>
                          <a:cs typeface="Times New Roman"/>
                        </a:rPr>
                        <a:t>(3,4)</a:t>
                      </a:r>
                    </a:p>
                    <a:p>
                      <a:pPr algn="ctr">
                        <a:spcAft>
                          <a:spcPts val="0"/>
                        </a:spcAft>
                      </a:pPr>
                      <a:r>
                        <a:rPr lang="en-US" sz="1400" dirty="0" smtClean="0">
                          <a:latin typeface="Times"/>
                          <a:ea typeface="Times New Roman"/>
                          <a:cs typeface="Times New Roman"/>
                        </a:rPr>
                        <a:t>(5,7,9)</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071">
                <a:tc>
                  <a:txBody>
                    <a:bodyPr/>
                    <a:lstStyle/>
                    <a:p>
                      <a:pPr algn="ctr">
                        <a:spcAft>
                          <a:spcPts val="0"/>
                        </a:spcAft>
                      </a:pPr>
                      <a:r>
                        <a:rPr lang="en-US" sz="1400" dirty="0">
                          <a:latin typeface="Times"/>
                          <a:ea typeface="Times New Roman"/>
                          <a:cs typeface="Times New Roman"/>
                        </a:rPr>
                        <a:t>Visual Distraction Worse</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Low </a:t>
                      </a:r>
                      <a:endParaRPr lang="en-US" sz="1400" dirty="0" smtClean="0">
                        <a:latin typeface="Times"/>
                        <a:ea typeface="Times New Roman"/>
                        <a:cs typeface="Times New Roman"/>
                      </a:endParaRPr>
                    </a:p>
                    <a:p>
                      <a:pPr algn="ctr">
                        <a:spcAft>
                          <a:spcPts val="0"/>
                        </a:spcAft>
                      </a:pPr>
                      <a:r>
                        <a:rPr lang="en-US" sz="1400" dirty="0" smtClean="0">
                          <a:latin typeface="Times"/>
                          <a:ea typeface="Times New Roman"/>
                          <a:cs typeface="Times New Roman"/>
                        </a:rPr>
                        <a:t>Moderate</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High</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(0,5,8)</a:t>
                      </a:r>
                    </a:p>
                    <a:p>
                      <a:pPr algn="ctr">
                        <a:spcAft>
                          <a:spcPts val="0"/>
                        </a:spcAft>
                      </a:pPr>
                      <a:r>
                        <a:rPr lang="en-US" sz="1400" dirty="0" smtClean="0">
                          <a:latin typeface="Times"/>
                          <a:ea typeface="Times New Roman"/>
                          <a:cs typeface="Times New Roman"/>
                        </a:rPr>
                        <a:t>(9.11,14)</a:t>
                      </a:r>
                    </a:p>
                    <a:p>
                      <a:pPr algn="ctr">
                        <a:spcAft>
                          <a:spcPts val="0"/>
                        </a:spcAft>
                      </a:pPr>
                      <a:r>
                        <a:rPr lang="en-US" sz="1400" dirty="0" smtClean="0">
                          <a:latin typeface="Times"/>
                          <a:ea typeface="Times New Roman"/>
                          <a:cs typeface="Times New Roman"/>
                        </a:rPr>
                        <a:t>(15,18,20)</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0210">
                <a:tc>
                  <a:txBody>
                    <a:bodyPr/>
                    <a:lstStyle/>
                    <a:p>
                      <a:pPr algn="ctr">
                        <a:spcAft>
                          <a:spcPts val="0"/>
                        </a:spcAft>
                      </a:pPr>
                      <a:r>
                        <a:rPr lang="en-US" sz="1400" dirty="0">
                          <a:latin typeface="Times"/>
                          <a:ea typeface="Times New Roman"/>
                          <a:cs typeface="Times New Roman"/>
                        </a:rPr>
                        <a:t>Auditory Distraction</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Low</a:t>
                      </a:r>
                    </a:p>
                    <a:p>
                      <a:pPr algn="ctr">
                        <a:spcAft>
                          <a:spcPts val="0"/>
                        </a:spcAft>
                      </a:pPr>
                      <a:r>
                        <a:rPr lang="en-US" sz="1400" dirty="0" smtClean="0">
                          <a:latin typeface="Times"/>
                          <a:ea typeface="Times New Roman"/>
                          <a:cs typeface="Times New Roman"/>
                        </a:rPr>
                        <a:t>Moderate </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High</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(0,5,10)</a:t>
                      </a:r>
                    </a:p>
                    <a:p>
                      <a:pPr algn="ctr">
                        <a:spcAft>
                          <a:spcPts val="0"/>
                        </a:spcAft>
                      </a:pPr>
                      <a:r>
                        <a:rPr lang="en-US" sz="1400" dirty="0" smtClean="0">
                          <a:latin typeface="Times"/>
                          <a:ea typeface="Times New Roman"/>
                          <a:cs typeface="Times New Roman"/>
                        </a:rPr>
                        <a:t>(11,13,15)</a:t>
                      </a:r>
                    </a:p>
                    <a:p>
                      <a:pPr algn="ctr">
                        <a:spcAft>
                          <a:spcPts val="0"/>
                        </a:spcAft>
                      </a:pPr>
                      <a:r>
                        <a:rPr lang="en-US" sz="1400" dirty="0" smtClean="0">
                          <a:latin typeface="Times"/>
                          <a:ea typeface="Times New Roman"/>
                          <a:cs typeface="Times New Roman"/>
                        </a:rPr>
                        <a:t>(16,17,20)</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7428">
                <a:tc>
                  <a:txBody>
                    <a:bodyPr/>
                    <a:lstStyle/>
                    <a:p>
                      <a:pPr algn="ctr">
                        <a:spcAft>
                          <a:spcPts val="0"/>
                        </a:spcAft>
                      </a:pPr>
                      <a:r>
                        <a:rPr lang="en-US" sz="1400" dirty="0">
                          <a:latin typeface="Times"/>
                          <a:ea typeface="Times New Roman"/>
                          <a:cs typeface="Times New Roman"/>
                        </a:rPr>
                        <a:t>Using Instructions</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a:latin typeface="Times"/>
                          <a:ea typeface="Times New Roman"/>
                          <a:cs typeface="Times New Roman"/>
                        </a:rPr>
                        <a:t>No</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Instructions </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Verbal</a:t>
                      </a:r>
                      <a:endParaRPr lang="en-MY" sz="1400" dirty="0">
                        <a:latin typeface="Times"/>
                        <a:ea typeface="Times New Roman"/>
                        <a:cs typeface="Times New Roman"/>
                      </a:endParaRPr>
                    </a:p>
                    <a:p>
                      <a:pPr algn="ctr">
                        <a:spcAft>
                          <a:spcPts val="0"/>
                        </a:spcAft>
                      </a:pPr>
                      <a:r>
                        <a:rPr lang="en-US" sz="1400" dirty="0">
                          <a:latin typeface="Times"/>
                          <a:ea typeface="Times New Roman"/>
                          <a:cs typeface="Times New Roman"/>
                        </a:rPr>
                        <a:t>Instructions</a:t>
                      </a:r>
                      <a:endParaRPr lang="en-MY" sz="1400" dirty="0">
                        <a:latin typeface="Times"/>
                        <a:ea typeface="Times New Roman"/>
                        <a:cs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dirty="0" smtClean="0">
                          <a:latin typeface="Times"/>
                          <a:ea typeface="Times New Roman"/>
                          <a:cs typeface="Times New Roman"/>
                        </a:rPr>
                        <a:t>(0,3.5)</a:t>
                      </a:r>
                    </a:p>
                    <a:p>
                      <a:pPr algn="ctr">
                        <a:spcAft>
                          <a:spcPts val="0"/>
                        </a:spcAft>
                      </a:pPr>
                      <a:endParaRPr lang="en-US" sz="1400" dirty="0" smtClean="0">
                        <a:latin typeface="Times"/>
                        <a:ea typeface="Times New Roman"/>
                        <a:cs typeface="Times New Roman"/>
                      </a:endParaRPr>
                    </a:p>
                    <a:p>
                      <a:pPr algn="ctr">
                        <a:spcAft>
                          <a:spcPts val="0"/>
                        </a:spcAft>
                      </a:pPr>
                      <a:r>
                        <a:rPr lang="en-US" sz="1400" dirty="0" smtClean="0">
                          <a:latin typeface="Times"/>
                          <a:ea typeface="Times New Roman"/>
                          <a:cs typeface="Times New Roman"/>
                        </a:rPr>
                        <a:t>(0,3.5)</a:t>
                      </a: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8" name="Picture 2"/>
          <p:cNvPicPr>
            <a:picLocks noChangeAspect="1" noChangeArrowheads="1"/>
          </p:cNvPicPr>
          <p:nvPr/>
        </p:nvPicPr>
        <p:blipFill>
          <a:blip r:embed="rId3" cstate="print"/>
          <a:srcRect/>
          <a:stretch>
            <a:fillRect/>
          </a:stretch>
        </p:blipFill>
        <p:spPr bwMode="auto">
          <a:xfrm>
            <a:off x="4857752" y="642918"/>
            <a:ext cx="3906159" cy="1933190"/>
          </a:xfrm>
          <a:prstGeom prst="rect">
            <a:avLst/>
          </a:prstGeom>
          <a:noFill/>
          <a:ln w="9525">
            <a:noFill/>
            <a:miter lim="800000"/>
            <a:headEnd/>
            <a:tailEnd/>
          </a:ln>
          <a:effectLst/>
        </p:spPr>
      </p:pic>
      <p:pic>
        <p:nvPicPr>
          <p:cNvPr id="9" name="Picture 2"/>
          <p:cNvPicPr>
            <a:picLocks noChangeAspect="1" noChangeArrowheads="1"/>
          </p:cNvPicPr>
          <p:nvPr/>
        </p:nvPicPr>
        <p:blipFill>
          <a:blip r:embed="rId4" cstate="print"/>
          <a:srcRect/>
          <a:stretch>
            <a:fillRect/>
          </a:stretch>
        </p:blipFill>
        <p:spPr bwMode="auto">
          <a:xfrm>
            <a:off x="4857752" y="2714620"/>
            <a:ext cx="3887152" cy="2000264"/>
          </a:xfrm>
          <a:prstGeom prst="rect">
            <a:avLst/>
          </a:prstGeom>
          <a:noFill/>
          <a:ln w="9525">
            <a:noFill/>
            <a:miter lim="800000"/>
            <a:headEnd/>
            <a:tailEnd/>
          </a:ln>
          <a:effectLst/>
        </p:spPr>
      </p:pic>
      <p:pic>
        <p:nvPicPr>
          <p:cNvPr id="10" name="Picture 2"/>
          <p:cNvPicPr>
            <a:picLocks noChangeAspect="1" noChangeArrowheads="1"/>
          </p:cNvPicPr>
          <p:nvPr/>
        </p:nvPicPr>
        <p:blipFill>
          <a:blip r:embed="rId5" cstate="print"/>
          <a:srcRect/>
          <a:stretch>
            <a:fillRect/>
          </a:stretch>
        </p:blipFill>
        <p:spPr bwMode="auto">
          <a:xfrm>
            <a:off x="4929190" y="4936585"/>
            <a:ext cx="3764723" cy="1921415"/>
          </a:xfrm>
          <a:prstGeom prst="rect">
            <a:avLst/>
          </a:prstGeom>
          <a:noFill/>
          <a:ln w="9525">
            <a:noFill/>
            <a:miter lim="800000"/>
            <a:headEnd/>
            <a:tailEnd/>
          </a:ln>
          <a:effectLst/>
        </p:spPr>
      </p:pic>
      <p:sp>
        <p:nvSpPr>
          <p:cNvPr id="7" name="TextBox 6"/>
          <p:cNvSpPr txBox="1"/>
          <p:nvPr/>
        </p:nvSpPr>
        <p:spPr>
          <a:xfrm>
            <a:off x="500034" y="0"/>
            <a:ext cx="4214842" cy="400110"/>
          </a:xfrm>
          <a:prstGeom prst="rect">
            <a:avLst/>
          </a:prstGeom>
          <a:noFill/>
        </p:spPr>
        <p:txBody>
          <a:bodyPr wrap="square" rtlCol="0">
            <a:spAutoFit/>
          </a:bodyPr>
          <a:lstStyle/>
          <a:p>
            <a:pPr algn="ctr"/>
            <a:r>
              <a:rPr lang="en-US" sz="2000" b="1" dirty="0" smtClean="0"/>
              <a:t>DATA PREPARATION : RAW DATA </a:t>
            </a:r>
            <a:endParaRPr lang="en-MY" sz="20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5863</TotalTime>
  <Words>2020</Words>
  <Application>Microsoft Office PowerPoint</Application>
  <PresentationFormat>On-screen Show (4:3)</PresentationFormat>
  <Paragraphs>306</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LEARNING STYLE PREDICTION   FOR PROGRAMMING  COURSES USING FUZZY LOGIC  WAN NUR FARISYA BT WAN AZAHAR 2017412292  SUPERVISOR’S NAME : MADAM SHARIFAH NURULHIKMAH SYED YASIN </vt:lpstr>
      <vt:lpstr>PROBLEM STATEMENT</vt:lpstr>
      <vt:lpstr>OBJECTIVE</vt:lpstr>
      <vt:lpstr>SCOPE</vt:lpstr>
      <vt:lpstr>RELATED WORK</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PREDICT LEARNING STYLE FOR PROGRAMMING  STUDENT USING FUZZY LOGIC  SUPERVISOR’S NAME : MADAM SHARIFAH NURULHIKMAH SYED YASIN  WAN NUR FARISYA BT WAN AZAHAR 2017412292</dc:title>
  <dc:creator>Acer</dc:creator>
  <cp:lastModifiedBy>Acer</cp:lastModifiedBy>
  <cp:revision>329</cp:revision>
  <dcterms:created xsi:type="dcterms:W3CDTF">2020-04-25T17:30:41Z</dcterms:created>
  <dcterms:modified xsi:type="dcterms:W3CDTF">2020-07-27T04:26:15Z</dcterms:modified>
</cp:coreProperties>
</file>