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314" r:id="rId3"/>
    <p:sldId id="315" r:id="rId4"/>
    <p:sldId id="316" r:id="rId5"/>
    <p:sldId id="317" r:id="rId6"/>
    <p:sldId id="319" r:id="rId7"/>
    <p:sldId id="277" r:id="rId8"/>
    <p:sldId id="261" r:id="rId9"/>
    <p:sldId id="306" r:id="rId10"/>
    <p:sldId id="260" r:id="rId11"/>
    <p:sldId id="307" r:id="rId12"/>
    <p:sldId id="320" r:id="rId13"/>
    <p:sldId id="328" r:id="rId14"/>
    <p:sldId id="327" r:id="rId15"/>
    <p:sldId id="332" r:id="rId16"/>
    <p:sldId id="329" r:id="rId17"/>
    <p:sldId id="331" r:id="rId18"/>
    <p:sldId id="322" r:id="rId19"/>
    <p:sldId id="310" r:id="rId20"/>
    <p:sldId id="323" r:id="rId21"/>
    <p:sldId id="324" r:id="rId22"/>
    <p:sldId id="326" r:id="rId23"/>
    <p:sldId id="32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82" autoAdjust="0"/>
    <p:restoredTop sz="92218" autoAdjust="0"/>
  </p:normalViewPr>
  <p:slideViewPr>
    <p:cSldViewPr snapToGrid="0">
      <p:cViewPr varScale="1">
        <p:scale>
          <a:sx n="63" d="100"/>
          <a:sy n="63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5B660-9435-4755-B8E2-1E9208A6D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E2819E-E18B-40E9-B6F8-1C3C4E2887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898BD-7561-453B-B884-0469EE73D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522A2-56C2-45E4-B758-85A8EB2B2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D28E2-F0D2-4048-9E65-8F074C0E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313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7CFE9-AE18-4FD6-9E28-6ED2B04E9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D85E9-2352-4E7B-BE8D-19419864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DA81A-0DCA-471B-A863-AA4ACA77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DE35-D59E-4201-A543-267ACAD6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71B6E-E311-4DEC-8665-3AC46353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985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BC8B6-4F83-4B4C-BF2C-3DE029CE71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5791F-FE55-4C6F-88BB-A7DB4135F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12DF9-0B4B-4975-A68B-D519297E0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9AA4F-A966-4BB2-8CE2-4F2EA550C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FDB77-1A5A-45C0-B119-CF889DA96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742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3AFFC-BF39-496A-9FF7-7212D461A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C27CA-B5CC-4BC7-9D82-D814AF428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F1BBA-7968-4D70-B70B-623F9BEE6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C0E12-81DA-4CAB-81BF-E45AC1F9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1DB30-8490-45CA-B6A8-6B5FE9A22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4385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FB2AB-C698-4109-BE22-D8C33CC30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00FBE-C585-48E7-AF2E-0D591F880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F254-EE63-4A28-AEE9-E79111EC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91E2E-B09B-4E52-B802-882E982AB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68667-58E8-43E8-B29B-AC023DAA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6007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B064F-EA5E-4539-83DC-7CA15AD19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7064D-36BA-4AB6-9D80-0FDD110B5E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D12AD-447E-49FB-BDDE-EDDF6A9AD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6978B-A8EB-400F-9F0D-9A418A2EE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F9354-708D-42CF-9614-30AA63FCC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D48FD-E0E1-4E46-BFFF-5F37AB077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94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BD61-E12F-4642-9A2B-8DAE32A7F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5B7A8-8647-42F8-9CC7-3968A0C91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DEF62-B5B9-47C1-B285-311AA281B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D3FE7D-0F25-4FA7-A1E0-E092592DC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B8879F-3BB9-4C0E-A526-6C3D2E14E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B9A049-9EE5-4D1D-A69D-85994CF93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3D0006-C807-4D85-9DC2-0BDA317E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F64D4F-247B-4E9E-AEAB-B7E3CCD82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5430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AC6D0-A0A0-4EC3-BE3F-7D6F1F1A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9D93C3-FFF4-4A21-BB52-C48D1AC50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09BCD1-BAB1-48A5-A808-42537AEA3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E1E6-A9E7-4217-B686-00C1E2C5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569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A6C254-4151-4398-AA0D-DA96EC61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D31EE1-CA74-4A43-B751-984C12512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04A02-7D0C-48D6-B451-0B97F1390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451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4DE66-19EB-48BC-AEAD-C4A5A52B0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5E841-0D0D-4F8B-A33B-CCBBEA450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151E4-4D3C-42AD-8F98-88EC74FD0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032E6-A551-467D-A023-99256207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04B520-2009-49CE-8B78-82C7B7C9A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FD340-D8DC-4522-91C0-E1C0B8342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397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93A85-CC0C-45D2-A597-A56C9795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211607-5F21-435A-B003-10720296D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442B8-B21C-4FDD-8A0D-BBE339665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D94A3-D1B4-48E6-BCB0-B73D7136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6B416-529F-4834-A6EC-CE30E213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328C8-44CE-43EC-AE33-F0787F8B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724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293DDA-E487-4B4E-A586-AC7984DFF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6EEAF-683A-4448-9568-E485BD50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85DD8-FAFB-453C-A911-A6AFBC4ABB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32FE7-0FC7-4247-9730-91A3C3CD8DB7}" type="datetimeFigureOut">
              <a:rPr lang="en-MY" smtClean="0"/>
              <a:t>27/7/2020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FCF8C-86BA-483E-864C-350E82932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D1B49-0706-46E4-A038-DC3E354D6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5963B-A36A-4C4E-A381-FBD609D450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85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pn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C2187-47DB-4897-873C-55CAA4489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9646"/>
            <a:ext cx="9144000" cy="2970317"/>
          </a:xfrm>
        </p:spPr>
        <p:txBody>
          <a:bodyPr>
            <a:normAutofit/>
          </a:bodyPr>
          <a:lstStyle/>
          <a:p>
            <a:r>
              <a:rPr lang="en-MY" sz="4000" dirty="0">
                <a:latin typeface="+mn-lt"/>
              </a:rPr>
              <a:t>POSTAL ADDRESS HANDWRITTEN RECOGNITION USING </a:t>
            </a:r>
            <a:br>
              <a:rPr lang="en-MY" sz="4000" dirty="0">
                <a:latin typeface="+mn-lt"/>
              </a:rPr>
            </a:br>
            <a:r>
              <a:rPr lang="en-MY" sz="4000" dirty="0">
                <a:latin typeface="+mn-lt"/>
              </a:rPr>
              <a:t>CONVOLUTIONAL NEURAL NETWORK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A3279-2797-4236-A1D8-13570884A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53988"/>
          </a:xfrm>
        </p:spPr>
        <p:txBody>
          <a:bodyPr>
            <a:normAutofit/>
          </a:bodyPr>
          <a:lstStyle/>
          <a:p>
            <a:r>
              <a:rPr lang="en-MY" sz="1800" dirty="0"/>
              <a:t>PREPARED BY:</a:t>
            </a:r>
          </a:p>
          <a:p>
            <a:r>
              <a:rPr lang="en-MY" sz="1800" dirty="0"/>
              <a:t>NUR HASYIMAH BT ABD AZIZ</a:t>
            </a:r>
          </a:p>
          <a:p>
            <a:r>
              <a:rPr lang="en-MY" sz="1800" dirty="0"/>
              <a:t>(2017412128)</a:t>
            </a:r>
          </a:p>
          <a:p>
            <a:r>
              <a:rPr lang="en-MY" sz="1800" dirty="0"/>
              <a:t>SUPERVISOR’S NAME:</a:t>
            </a:r>
          </a:p>
          <a:p>
            <a:r>
              <a:rPr lang="en-MY" sz="1800" dirty="0"/>
              <a:t>PROF MADYA TS. DR. HAMIDAH BT JANTAN</a:t>
            </a:r>
          </a:p>
        </p:txBody>
      </p:sp>
    </p:spTree>
    <p:extLst>
      <p:ext uri="{BB962C8B-B14F-4D97-AF65-F5344CB8AC3E}">
        <p14:creationId xmlns:p14="http://schemas.microsoft.com/office/powerpoint/2010/main" val="830361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158FC7-B529-46D5-8E4B-5E6B89199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53" y="627142"/>
            <a:ext cx="11829047" cy="560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5098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6BC7F-7C0B-4573-819E-AE9A7C2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EXPERIMENT SETUP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C76785-9B97-4EFC-B9B4-6492DCE21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570392"/>
              </p:ext>
            </p:extLst>
          </p:nvPr>
        </p:nvGraphicFramePr>
        <p:xfrm>
          <a:off x="2529841" y="1644016"/>
          <a:ext cx="7406640" cy="472954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3307269">
                  <a:extLst>
                    <a:ext uri="{9D8B030D-6E8A-4147-A177-3AD203B41FA5}">
                      <a16:colId xmlns:a16="http://schemas.microsoft.com/office/drawing/2014/main" val="86475001"/>
                    </a:ext>
                  </a:extLst>
                </a:gridCol>
                <a:gridCol w="4099371">
                  <a:extLst>
                    <a:ext uri="{9D8B030D-6E8A-4147-A177-3AD203B41FA5}">
                      <a16:colId xmlns:a16="http://schemas.microsoft.com/office/drawing/2014/main" val="2772193093"/>
                    </a:ext>
                  </a:extLst>
                </a:gridCol>
              </a:tblGrid>
              <a:tr h="33051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Properties 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Values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8678627"/>
                  </a:ext>
                </a:extLst>
              </a:tr>
              <a:tr h="3648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Numbers of Dataset 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1750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5766692"/>
                  </a:ext>
                </a:extLst>
              </a:tr>
              <a:tr h="3648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Number of Experiments 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48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3034732"/>
                  </a:ext>
                </a:extLst>
              </a:tr>
              <a:tr h="3648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Epoch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10,20,50,100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2188274"/>
                  </a:ext>
                </a:extLst>
              </a:tr>
              <a:tr h="3725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Parameter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Experiment Range 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1050137"/>
                  </a:ext>
                </a:extLst>
              </a:tr>
              <a:tr h="4042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Train and Test Split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90:10, 80 :20, 70:30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8355052"/>
                  </a:ext>
                </a:extLst>
              </a:tr>
              <a:tr h="4427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Input size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32 * 32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3822423"/>
                  </a:ext>
                </a:extLst>
              </a:tr>
              <a:tr h="5430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Number of Feature Map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16,32,64,128,256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4820766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Filter Size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 * 3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1760718"/>
                  </a:ext>
                </a:extLst>
              </a:tr>
              <a:tr h="3777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Initial Learning Rate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0.001, 0.0001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3845931"/>
                  </a:ext>
                </a:extLst>
              </a:tr>
              <a:tr h="45564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Batch Size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10,20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6212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58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E5CB4-A70E-490F-B791-A4476D034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RESULT ANALYSIS</a:t>
            </a:r>
            <a:br>
              <a:rPr lang="en-MY" dirty="0"/>
            </a:br>
            <a:r>
              <a:rPr lang="en-MY" dirty="0"/>
              <a:t>(COMPUTATIONAL ANALYSIS)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E5FD2B7-9FD1-435D-B31F-00DBDAED5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367560"/>
              </p:ext>
            </p:extLst>
          </p:nvPr>
        </p:nvGraphicFramePr>
        <p:xfrm>
          <a:off x="3933825" y="2105086"/>
          <a:ext cx="4324350" cy="463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2589">
                  <a:extLst>
                    <a:ext uri="{9D8B030D-6E8A-4147-A177-3AD203B41FA5}">
                      <a16:colId xmlns:a16="http://schemas.microsoft.com/office/drawing/2014/main" val="397332758"/>
                    </a:ext>
                  </a:extLst>
                </a:gridCol>
                <a:gridCol w="1079177">
                  <a:extLst>
                    <a:ext uri="{9D8B030D-6E8A-4147-A177-3AD203B41FA5}">
                      <a16:colId xmlns:a16="http://schemas.microsoft.com/office/drawing/2014/main" val="2458724557"/>
                    </a:ext>
                  </a:extLst>
                </a:gridCol>
                <a:gridCol w="1173407">
                  <a:extLst>
                    <a:ext uri="{9D8B030D-6E8A-4147-A177-3AD203B41FA5}">
                      <a16:colId xmlns:a16="http://schemas.microsoft.com/office/drawing/2014/main" val="3749718145"/>
                    </a:ext>
                  </a:extLst>
                </a:gridCol>
                <a:gridCol w="1079177">
                  <a:extLst>
                    <a:ext uri="{9D8B030D-6E8A-4147-A177-3AD203B41FA5}">
                      <a16:colId xmlns:a16="http://schemas.microsoft.com/office/drawing/2014/main" val="3921063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Max Epochs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Mini Batch Size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Initial Learning Rate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Accuracy rate 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7772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0.0771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88356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0.0410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7075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0.0286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97676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0.0390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1378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0.9295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2889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0.0714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2766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0.0390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1276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0.0295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14116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0.9314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23522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0.0600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98583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0.9257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564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0.0286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185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0.9171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559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0.0364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95042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0.9076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9915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0.0528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89689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30F001D4-E39B-410F-AC40-B4C79AE3E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0735" y="1704976"/>
            <a:ext cx="54505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for experiment for 0.7: 0.3 data split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1844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E5CB4-A70E-490F-B791-A4476D034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RESULT ANALYSIS</a:t>
            </a:r>
            <a:br>
              <a:rPr lang="en-MY" dirty="0"/>
            </a:br>
            <a:r>
              <a:rPr lang="en-MY" dirty="0"/>
              <a:t>(COMPUTATIONAL ANALYSIS)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0F001D4-E39B-410F-AC40-B4C79AE3E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7453" y="1505219"/>
            <a:ext cx="498085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for experiment for 0.8: 0.2 data split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014934A-2DFE-4806-95DC-C93D3A9FC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615057"/>
              </p:ext>
            </p:extLst>
          </p:nvPr>
        </p:nvGraphicFramePr>
        <p:xfrm>
          <a:off x="3947476" y="2058414"/>
          <a:ext cx="4297045" cy="463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965">
                  <a:extLst>
                    <a:ext uri="{9D8B030D-6E8A-4147-A177-3AD203B41FA5}">
                      <a16:colId xmlns:a16="http://schemas.microsoft.com/office/drawing/2014/main" val="893470819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720590264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80353440"/>
                    </a:ext>
                  </a:extLst>
                </a:gridCol>
                <a:gridCol w="1060450">
                  <a:extLst>
                    <a:ext uri="{9D8B030D-6E8A-4147-A177-3AD203B41FA5}">
                      <a16:colId xmlns:a16="http://schemas.microsoft.com/office/drawing/2014/main" val="3371458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Max Epochs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Mini Batch Size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Initial Learning Rate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Accuracy rate 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9205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0.4943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9377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0.0343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364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0.0742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45999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0.0286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7978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0.9400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100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0.0500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7949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0.4014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8809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0.0371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309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0.8322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73055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0.0615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9431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0.8956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1907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0.0411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55675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0.9357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7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0.0855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78335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0.9143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2284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0.1189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7859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966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E5CB4-A70E-490F-B791-A4476D034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RESULT ANALYSIS</a:t>
            </a:r>
            <a:br>
              <a:rPr lang="en-MY" dirty="0"/>
            </a:br>
            <a:r>
              <a:rPr lang="en-MY" dirty="0"/>
              <a:t>(COMPUTATIONAL ANALYSIS)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EB5959-FA6D-4B01-A464-2554A55E9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669569"/>
              </p:ext>
            </p:extLst>
          </p:nvPr>
        </p:nvGraphicFramePr>
        <p:xfrm>
          <a:off x="3946525" y="2004616"/>
          <a:ext cx="4298315" cy="463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965">
                  <a:extLst>
                    <a:ext uri="{9D8B030D-6E8A-4147-A177-3AD203B41FA5}">
                      <a16:colId xmlns:a16="http://schemas.microsoft.com/office/drawing/2014/main" val="877589220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536256963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18869938"/>
                    </a:ext>
                  </a:extLst>
                </a:gridCol>
                <a:gridCol w="1061720">
                  <a:extLst>
                    <a:ext uri="{9D8B030D-6E8A-4147-A177-3AD203B41FA5}">
                      <a16:colId xmlns:a16="http://schemas.microsoft.com/office/drawing/2014/main" val="37468560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Max Epochs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Mini Batch Size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Initial Learning Rate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Accuracy rate 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36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0.7914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4833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0.0429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2887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0.1143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8041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0.0343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452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0.9486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9116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0.0343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4828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0.8800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9306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0.0486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2503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0.9136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8107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0.0589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65129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0.7568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6796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0.0547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0706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0.9956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042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0.0985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4291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0.9387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2326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0.0547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5730947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30F001D4-E39B-410F-AC40-B4C79AE3E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093" y="1666062"/>
            <a:ext cx="45587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for experiment for 0.9: 0.1 data split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76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E261-76A4-414B-B92E-413E0D64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1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MY" dirty="0"/>
              <a:t>PROJECT TESTING AND EVALUATION</a:t>
            </a:r>
            <a:br>
              <a:rPr lang="en-MY" dirty="0"/>
            </a:br>
            <a:r>
              <a:rPr lang="en-MY" dirty="0"/>
              <a:t>(FUNCTIONALITY TEST)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7DB00A7-5632-400C-953E-20E2A55C0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580912"/>
              </p:ext>
            </p:extLst>
          </p:nvPr>
        </p:nvGraphicFramePr>
        <p:xfrm>
          <a:off x="1752600" y="2286000"/>
          <a:ext cx="8915400" cy="44234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9784">
                  <a:extLst>
                    <a:ext uri="{9D8B030D-6E8A-4147-A177-3AD203B41FA5}">
                      <a16:colId xmlns:a16="http://schemas.microsoft.com/office/drawing/2014/main" val="1172433233"/>
                    </a:ext>
                  </a:extLst>
                </a:gridCol>
                <a:gridCol w="1004768">
                  <a:extLst>
                    <a:ext uri="{9D8B030D-6E8A-4147-A177-3AD203B41FA5}">
                      <a16:colId xmlns:a16="http://schemas.microsoft.com/office/drawing/2014/main" val="1040551684"/>
                    </a:ext>
                  </a:extLst>
                </a:gridCol>
                <a:gridCol w="1171246">
                  <a:extLst>
                    <a:ext uri="{9D8B030D-6E8A-4147-A177-3AD203B41FA5}">
                      <a16:colId xmlns:a16="http://schemas.microsoft.com/office/drawing/2014/main" val="3466804276"/>
                    </a:ext>
                  </a:extLst>
                </a:gridCol>
                <a:gridCol w="1171246">
                  <a:extLst>
                    <a:ext uri="{9D8B030D-6E8A-4147-A177-3AD203B41FA5}">
                      <a16:colId xmlns:a16="http://schemas.microsoft.com/office/drawing/2014/main" val="473893510"/>
                    </a:ext>
                  </a:extLst>
                </a:gridCol>
                <a:gridCol w="1004768">
                  <a:extLst>
                    <a:ext uri="{9D8B030D-6E8A-4147-A177-3AD203B41FA5}">
                      <a16:colId xmlns:a16="http://schemas.microsoft.com/office/drawing/2014/main" val="765061269"/>
                    </a:ext>
                  </a:extLst>
                </a:gridCol>
                <a:gridCol w="1003588">
                  <a:extLst>
                    <a:ext uri="{9D8B030D-6E8A-4147-A177-3AD203B41FA5}">
                      <a16:colId xmlns:a16="http://schemas.microsoft.com/office/drawing/2014/main" val="3249564042"/>
                    </a:ext>
                  </a:extLst>
                </a:gridCol>
              </a:tblGrid>
              <a:tr h="84248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                        Functionality</a:t>
                      </a:r>
                      <a:endParaRPr lang="en-MY" sz="14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Aspect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1</a:t>
                      </a:r>
                      <a:endParaRPr lang="en-MY" sz="1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Very</a:t>
                      </a:r>
                      <a:endParaRPr lang="en-MY" sz="1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Bad 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2</a:t>
                      </a:r>
                      <a:endParaRPr lang="en-MY" sz="1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Bad 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3</a:t>
                      </a:r>
                      <a:endParaRPr lang="en-MY" sz="1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Neutral 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4</a:t>
                      </a:r>
                      <a:endParaRPr lang="en-MY" sz="14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Good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5</a:t>
                      </a:r>
                      <a:endParaRPr lang="en-MY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Very</a:t>
                      </a:r>
                      <a:endParaRPr lang="en-MY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Good 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56603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“Select Image” button work properly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3/3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8917468"/>
                  </a:ext>
                </a:extLst>
              </a:tr>
              <a:tr h="51639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Successfully input image into the system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3/3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0924653"/>
                  </a:ext>
                </a:extLst>
              </a:tr>
              <a:tr h="3275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Preprocess button work properly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2/3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1/3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9752452"/>
                  </a:ext>
                </a:extLst>
              </a:tr>
              <a:tr h="51639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The system successfully display the clean image.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2/3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1/3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1485740"/>
                  </a:ext>
                </a:extLst>
              </a:tr>
              <a:tr h="51639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“Recognize Text” button work properly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3/3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0432393"/>
                  </a:ext>
                </a:extLst>
              </a:tr>
              <a:tr h="51639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The system successfully produces an output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3/3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4793647"/>
                  </a:ext>
                </a:extLst>
              </a:tr>
              <a:tr h="51639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“Clear Image” button work properly to delete the image from the system.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3/3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3536484"/>
                  </a:ext>
                </a:extLst>
              </a:tr>
              <a:tr h="30961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Exit button work correctly.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>
                          <a:effectLst/>
                        </a:rPr>
                        <a:t> </a:t>
                      </a:r>
                      <a:endParaRPr lang="en-MY" sz="14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spc="-5" dirty="0">
                          <a:effectLst/>
                        </a:rPr>
                        <a:t>3/3 </a:t>
                      </a:r>
                      <a:endParaRPr lang="en-MY" sz="14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9227077"/>
                  </a:ext>
                </a:extLst>
              </a:tr>
            </a:tbl>
          </a:graphicData>
        </a:graphic>
      </p:graphicFrame>
      <p:cxnSp>
        <p:nvCxnSpPr>
          <p:cNvPr id="8" name="AutoShape 12">
            <a:extLst>
              <a:ext uri="{FF2B5EF4-FFF2-40B4-BE49-F238E27FC236}">
                <a16:creationId xmlns:a16="http://schemas.microsoft.com/office/drawing/2014/main" id="{E9AB07B3-6A48-4272-8F06-DFFBEB56B1F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13560" y="2316480"/>
            <a:ext cx="3444240" cy="8229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2773271-E31B-4353-8C92-CF40E92CB9DC}"/>
              </a:ext>
            </a:extLst>
          </p:cNvPr>
          <p:cNvSpPr txBox="1"/>
          <p:nvPr/>
        </p:nvSpPr>
        <p:spPr>
          <a:xfrm>
            <a:off x="1645920" y="1629728"/>
            <a:ext cx="91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/>
              <a:t>To complete the evaluation task, I ask 3 person which is my classmate who  using MATLAB application in their project. Table below show the rate that given by them.</a:t>
            </a:r>
          </a:p>
        </p:txBody>
      </p:sp>
    </p:spTree>
    <p:extLst>
      <p:ext uri="{BB962C8B-B14F-4D97-AF65-F5344CB8AC3E}">
        <p14:creationId xmlns:p14="http://schemas.microsoft.com/office/powerpoint/2010/main" val="2264805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E261-76A4-414B-B92E-413E0D64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1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MY" dirty="0"/>
              <a:t>PROJECT TESTING AND EVALUATION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74ABC80-0C3C-4B5F-9899-355E76F316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4" t="8816" r="7317" b="13282"/>
          <a:stretch/>
        </p:blipFill>
        <p:spPr>
          <a:xfrm>
            <a:off x="1295400" y="1630680"/>
            <a:ext cx="10058400" cy="517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2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E261-76A4-414B-B92E-413E0D64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1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MY" dirty="0"/>
              <a:t>PROJECT TESTING AND EVALUATION</a:t>
            </a:r>
            <a:br>
              <a:rPr lang="en-MY" dirty="0"/>
            </a:br>
            <a:r>
              <a:rPr lang="en-MY" dirty="0"/>
              <a:t>(Computational Analysis)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AB9A56-2FCD-4607-A3DB-EED4F8D2E321}"/>
              </a:ext>
            </a:extLst>
          </p:cNvPr>
          <p:cNvGraphicFramePr>
            <a:graphicFrameLocks noGrp="1"/>
          </p:cNvGraphicFramePr>
          <p:nvPr/>
        </p:nvGraphicFramePr>
        <p:xfrm>
          <a:off x="1895951" y="2799973"/>
          <a:ext cx="8400098" cy="3717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5415">
                  <a:extLst>
                    <a:ext uri="{9D8B030D-6E8A-4147-A177-3AD203B41FA5}">
                      <a16:colId xmlns:a16="http://schemas.microsoft.com/office/drawing/2014/main" val="3069438297"/>
                    </a:ext>
                  </a:extLst>
                </a:gridCol>
                <a:gridCol w="5184683">
                  <a:extLst>
                    <a:ext uri="{9D8B030D-6E8A-4147-A177-3AD203B41FA5}">
                      <a16:colId xmlns:a16="http://schemas.microsoft.com/office/drawing/2014/main" val="22496324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Training data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1750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106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Data split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90:10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121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Number of convolutional layers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1014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Max Epoch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8780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Mini batch size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11268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Initial learning rate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0.001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6856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Accuracy rate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0.9956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19696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000" dirty="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Misclassification Rate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0.0044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393845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978514A-CF7B-47F5-9071-C57679127825}"/>
              </a:ext>
            </a:extLst>
          </p:cNvPr>
          <p:cNvSpPr txBox="1"/>
          <p:nvPr/>
        </p:nvSpPr>
        <p:spPr>
          <a:xfrm>
            <a:off x="4198620" y="2335470"/>
            <a:ext cx="37947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Best CNN model description</a:t>
            </a:r>
            <a:endParaRPr lang="en-MY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E7B0ED-B4B0-4FAE-BE86-66E58BF3F72F}"/>
              </a:ext>
            </a:extLst>
          </p:cNvPr>
          <p:cNvSpPr txBox="1"/>
          <p:nvPr/>
        </p:nvSpPr>
        <p:spPr>
          <a:xfrm>
            <a:off x="1737359" y="1671261"/>
            <a:ext cx="85586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  <a:latin typeface="Courier New" panose="02070309020205020404" pitchFamily="49" charset="0"/>
              </a:rPr>
              <a:t>Accuracy = number of sample recognized correctly / Total number of samples</a:t>
            </a:r>
            <a:endParaRPr lang="en-GB" sz="1800" b="0" i="0" u="none" strike="noStrike" baseline="0" dirty="0">
              <a:solidFill>
                <a:srgbClr val="00206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550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CB619-E8E1-4D2F-B4F3-5E2BBCCBF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5D1419-469C-4598-9AA2-980046E7824B}"/>
              </a:ext>
            </a:extLst>
          </p:cNvPr>
          <p:cNvSpPr txBox="1"/>
          <p:nvPr/>
        </p:nvSpPr>
        <p:spPr>
          <a:xfrm>
            <a:off x="1120140" y="1801565"/>
            <a:ext cx="9951720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CNN requirement gathered in objective one, the system built in objective two, and evaluation on the CNN model in objective three is having a significant influence on the overview in this project describing the results of each achieved goal. At the other hand, from this creation of the project, many lessons are learnt. </a:t>
            </a:r>
            <a:br>
              <a:rPr lang="en-US" sz="1800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512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1EF0-FD60-497D-BCB3-3F150E699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MY" dirty="0"/>
              <a:t>POSTAL ADDRESS HANDWRITTEN RECOGNITION USING CONVOLUTIONAL NEURAL NETWORK SYSTEM DEMO</a:t>
            </a:r>
          </a:p>
        </p:txBody>
      </p:sp>
    </p:spTree>
    <p:extLst>
      <p:ext uri="{BB962C8B-B14F-4D97-AF65-F5344CB8AC3E}">
        <p14:creationId xmlns:p14="http://schemas.microsoft.com/office/powerpoint/2010/main" val="309069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EA25C1-F8A7-4BCB-B7B7-4351E1730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835"/>
            <a:ext cx="9875520" cy="1356360"/>
          </a:xfrm>
        </p:spPr>
        <p:txBody>
          <a:bodyPr/>
          <a:lstStyle/>
          <a:p>
            <a:pPr algn="ctr"/>
            <a:r>
              <a:rPr lang="en-MY" dirty="0"/>
              <a:t>PROBLEM STATEMENT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BA7631-52C3-4A09-9A73-E78FE04ED367}"/>
              </a:ext>
            </a:extLst>
          </p:cNvPr>
          <p:cNvSpPr txBox="1"/>
          <p:nvPr/>
        </p:nvSpPr>
        <p:spPr>
          <a:xfrm>
            <a:off x="2497066" y="4690424"/>
            <a:ext cx="719786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# By using the Convolutional Neural Network algorithm, </a:t>
            </a:r>
          </a:p>
          <a:p>
            <a:r>
              <a:rPr lang="en-US" sz="2400" dirty="0"/>
              <a:t>	it will help to overcome all of the problem</a:t>
            </a:r>
          </a:p>
          <a:p>
            <a:endParaRPr lang="en-MY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34421F-BEB4-4B4F-B353-F7132351DA8A}"/>
              </a:ext>
            </a:extLst>
          </p:cNvPr>
          <p:cNvSpPr txBox="1"/>
          <p:nvPr/>
        </p:nvSpPr>
        <p:spPr>
          <a:xfrm>
            <a:off x="1432560" y="1364195"/>
            <a:ext cx="9326880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400" dirty="0"/>
              <a:t>Required more time and often affected by errors (</a:t>
            </a:r>
            <a:r>
              <a:rPr lang="en-GB" sz="2400" dirty="0" err="1"/>
              <a:t>Uhliarik</a:t>
            </a:r>
            <a:r>
              <a:rPr lang="en-GB" sz="2400" dirty="0"/>
              <a:t>, 2013).</a:t>
            </a:r>
          </a:p>
          <a:p>
            <a:pPr algn="ctr"/>
            <a:endParaRPr lang="en-GB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400" dirty="0"/>
              <a:t>Other algorithm can not recognize the text when the image contain noise(Revathi et al., 2015).</a:t>
            </a:r>
          </a:p>
          <a:p>
            <a:pPr algn="ctr"/>
            <a:endParaRPr lang="en-GB" sz="24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400" dirty="0"/>
              <a:t>The task of converting handwritten text into digital format is laborious and one of the most challenging tasks in pattern recognition</a:t>
            </a:r>
          </a:p>
        </p:txBody>
      </p:sp>
    </p:spTree>
    <p:extLst>
      <p:ext uri="{BB962C8B-B14F-4D97-AF65-F5344CB8AC3E}">
        <p14:creationId xmlns:p14="http://schemas.microsoft.com/office/powerpoint/2010/main" val="2270958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0076A-10AF-44A3-99DF-073006ED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REFERENCES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7AF5EB-1257-48F4-B8F8-E48B89A72D64}"/>
              </a:ext>
            </a:extLst>
          </p:cNvPr>
          <p:cNvSpPr txBox="1"/>
          <p:nvPr/>
        </p:nvSpPr>
        <p:spPr>
          <a:xfrm>
            <a:off x="982980" y="1294889"/>
            <a:ext cx="10226040" cy="5028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Abhay S.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Lengare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 S. S. P. (2014).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JOURNAL OF ENGINEERING SCIENCES &amp; RESEARCH TECHNOLOGY Devanagari Handwritten Numeral Recognition Using Probabilistic Neural Network *1,2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(5), 3–6.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Adi, C.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 Written Character Recognition Using Neural Networks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1–12.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wzwazy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H. (2016).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Convolutional Neural Networks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(May). https://doi.org/10.15680/IJIRCCE.2016.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Chanda, P. B.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Analysis on Efficient Handwritten Document Recognition Technique Using Feature Extraction and Back Propagation Neural Network Approaches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1–8.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Chatterjee, C. C.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Basics of the Classic CNN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1–9. Retrieved from https://towardsdatascience.com/basics-of-the-classic-cnn-a3dce1225add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Gunawan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T. S., Noor, A. F. R. M.,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Kartiwi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 (2018). Development of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handwritten recognition using deep neural network.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Indonesian Journal of Electrical Engineering and Computer Science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(2), 562–568. https://doi.org/10.11591/ijeecs.v10.i2.pp562-568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349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0076A-10AF-44A3-99DF-073006ED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REFERENCES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406F5E-65BA-4E1A-82AF-5E55C0246A19}"/>
              </a:ext>
            </a:extLst>
          </p:cNvPr>
          <p:cNvSpPr txBox="1"/>
          <p:nvPr/>
        </p:nvSpPr>
        <p:spPr>
          <a:xfrm>
            <a:off x="472440" y="1276062"/>
            <a:ext cx="11247120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Hijazi, B. S., Kumar, R., Rowen, C., &amp; Group, I. P. (1999). What is a CNO?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Nursing Times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95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(27), 15. https://doi.org/10.1142/9789812798589_0002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Karade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N., Pratap Singh, M.,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Butey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P. K. (2015). Handwritten Character Recognition Using Feed-Forward Neural Network Models.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Journal of Computer Engineering and Technology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(2), 976–6367.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Maheshwari, M.,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Namdev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D., &amp; Maheshwari, S. (2018).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Systematic Review of Automation in Handwritten Character Recognition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(10), 8090–8099.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Medhi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D., &amp; Ramasamy, K.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 all Topics Networking and Network Routing : An Introduction Subnetting , CIDR , and Variable Length Subnet Masking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1–12.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Mustafaoglu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 (2016).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School of Computer Science Final Year Project Report Offline Handwriting Recognition using Neural Networks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(April).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Nada, R. (2018).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SIGNATURE RECOGNITION USING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(October).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Nazemi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A.,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Tavakolian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N., Fitzpatrick, D., Fernando, C. a, &amp; Suen, C. Y.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Offline handwritten mathematical symbol recognition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utilising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deep learning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2153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0076A-10AF-44A3-99DF-073006ED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REFERENCES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45F1B-4F0D-4114-91D1-A34A861ECFBE}"/>
              </a:ext>
            </a:extLst>
          </p:cNvPr>
          <p:cNvSpPr txBox="1"/>
          <p:nvPr/>
        </p:nvSpPr>
        <p:spPr>
          <a:xfrm>
            <a:off x="838200" y="1537969"/>
            <a:ext cx="10774680" cy="3782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1–8. Retrieved from http://arxiv.org/abs/1910.07395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Pant, A. K., Panday, S. P., &amp; Joshi, S. R. (n.d.).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Off-line Nepali Handwritten Character Recognition Using Multilayer Perceptron and Radial Basis Function Neural Networks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Rodman, H. (1980). Are Conceptual Frameworks Necessary for Theory Building? The Case of Family Sociology.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Sociological Quarterly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(3), 429–441. https://doi.org/10.1111/j.1533-8525.1980.tb00623.x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S, S. N. R.,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Afseena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S. (2015).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Handwritten Character Recognition – A Review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(3), 1–6.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Srivastava, S., Priyadarshini, J., Gopal, S., Gupta, S., &amp;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Dayal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H. S. (2019). Optical character recognition on bank cheques using 2D convolution neural network.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Advances in Intelligent Systems and Computing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697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589–596. https://doi.org/10.1007/978-981-13-1822-1_55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743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0076A-10AF-44A3-99DF-073006ED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REFERENCES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B129A8-9827-43BA-BE66-0EAB7CF19E8A}"/>
              </a:ext>
            </a:extLst>
          </p:cNvPr>
          <p:cNvSpPr txBox="1"/>
          <p:nvPr/>
        </p:nvSpPr>
        <p:spPr>
          <a:xfrm>
            <a:off x="838200" y="1219200"/>
            <a:ext cx="10515600" cy="4613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Subhashini, P. P. S., &amp; Prasad, V. V. K. D. V. (2013). Recognition of Handwritten Digits Using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Neural Network.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Journal of Research in Engineering and Technology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(03), 393–397. https://doi.org/10.15623/ijret.2013.0203028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Sudheer Kumar, E., &amp; Shoba Bindu, C. (2019). Medical Image Analysis Using Deep Learning: A Systematic Literature Review.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Communications in Computer and Information Science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985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81–97. https://doi.org/10.1007/978-981-13-8300-7_8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Uhliarik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I. (2013).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COMENIUS UNIVERSITY IN BRATISLAVA FACULTY OF MATHEMATICS , PHYSICS AND INFORMATICS HANDWRITTEN CHARACTER RECOGNITION USING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Wehle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H. (2017).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 – AI- COGNITIVE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(August).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Wiles, R.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we solved the problem of handwriting recognition ?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1–8.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304800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Williams, T., Software, H., &amp; External, L. R. (2019). 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Handwriting recognition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1–6.</a:t>
            </a:r>
            <a:endParaRPr lang="en-MY" sz="18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37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EA25C1-F8A7-4BCB-B7B7-4351E1730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4380" y="398584"/>
            <a:ext cx="3063240" cy="1356360"/>
          </a:xfrm>
        </p:spPr>
        <p:txBody>
          <a:bodyPr/>
          <a:lstStyle/>
          <a:p>
            <a:pPr algn="ctr"/>
            <a:r>
              <a:rPr lang="en-MY" dirty="0"/>
              <a:t>OBJECTIVE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4095CE-8C1A-4764-B305-1D7671F45956}"/>
              </a:ext>
            </a:extLst>
          </p:cNvPr>
          <p:cNvSpPr txBox="1"/>
          <p:nvPr/>
        </p:nvSpPr>
        <p:spPr>
          <a:xfrm>
            <a:off x="457974" y="1717515"/>
            <a:ext cx="1127605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To identify the requirement of Convolutional Neural Network method for handwritten recognition.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To develop document handwritten recognition system using Convolutional Neural Network. 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/>
              <a:t>To evaluate the accuracy of Convolutional Neural Network model for classify the handwritten text.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49765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6DA613-82A0-485A-A6AF-F42854E21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0174"/>
            <a:ext cx="10515600" cy="1325563"/>
          </a:xfrm>
        </p:spPr>
        <p:txBody>
          <a:bodyPr/>
          <a:lstStyle/>
          <a:p>
            <a:pPr algn="ctr"/>
            <a:r>
              <a:rPr lang="en-MY" dirty="0"/>
              <a:t>SCOPE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83BFD71-C596-4B41-8CCE-88DD8F89D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93765"/>
              </p:ext>
            </p:extLst>
          </p:nvPr>
        </p:nvGraphicFramePr>
        <p:xfrm>
          <a:off x="998720" y="1615737"/>
          <a:ext cx="10194561" cy="44252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9215">
                  <a:extLst>
                    <a:ext uri="{9D8B030D-6E8A-4147-A177-3AD203B41FA5}">
                      <a16:colId xmlns:a16="http://schemas.microsoft.com/office/drawing/2014/main" val="1300500316"/>
                    </a:ext>
                  </a:extLst>
                </a:gridCol>
                <a:gridCol w="7555346">
                  <a:extLst>
                    <a:ext uri="{9D8B030D-6E8A-4147-A177-3AD203B41FA5}">
                      <a16:colId xmlns:a16="http://schemas.microsoft.com/office/drawing/2014/main" val="325420635"/>
                    </a:ext>
                  </a:extLst>
                </a:gridCol>
              </a:tblGrid>
              <a:tr h="689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ASPECT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DESCRIPTION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1638266"/>
                  </a:ext>
                </a:extLst>
              </a:tr>
              <a:tr h="1347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User 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The user must just need basic knowledge on how to use the system since it is the user-friendly system.</a:t>
                      </a:r>
                      <a:endParaRPr lang="en-MY" sz="2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The system does not need an expert to use the system.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2661529"/>
                  </a:ext>
                </a:extLst>
              </a:tr>
              <a:tr h="689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Data 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The system can recognize only English handwritten character and digit.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9814153"/>
                  </a:ext>
                </a:extLst>
              </a:tr>
              <a:tr h="6890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Method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The system will use Convolutional Neural Network algorithm to recognize the handwritten text.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3706703"/>
                  </a:ext>
                </a:extLst>
              </a:tr>
              <a:tr h="1010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Process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The system can recognize the handwritten text from an image and convert into digital format such as .txt as an output.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9831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543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F2FA9-7F62-464F-BD55-632B28EA0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dirty="0"/>
              <a:t>SIMILAR APPLICATION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76020A-6105-4337-8856-A2F290219F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912462"/>
              </p:ext>
            </p:extLst>
          </p:nvPr>
        </p:nvGraphicFramePr>
        <p:xfrm>
          <a:off x="563881" y="1554480"/>
          <a:ext cx="11125200" cy="523576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170216">
                  <a:extLst>
                    <a:ext uri="{9D8B030D-6E8A-4147-A177-3AD203B41FA5}">
                      <a16:colId xmlns:a16="http://schemas.microsoft.com/office/drawing/2014/main" val="513563293"/>
                    </a:ext>
                  </a:extLst>
                </a:gridCol>
                <a:gridCol w="2413530">
                  <a:extLst>
                    <a:ext uri="{9D8B030D-6E8A-4147-A177-3AD203B41FA5}">
                      <a16:colId xmlns:a16="http://schemas.microsoft.com/office/drawing/2014/main" val="1520721565"/>
                    </a:ext>
                  </a:extLst>
                </a:gridCol>
                <a:gridCol w="3186827">
                  <a:extLst>
                    <a:ext uri="{9D8B030D-6E8A-4147-A177-3AD203B41FA5}">
                      <a16:colId xmlns:a16="http://schemas.microsoft.com/office/drawing/2014/main" val="2774374900"/>
                    </a:ext>
                  </a:extLst>
                </a:gridCol>
                <a:gridCol w="2354627">
                  <a:extLst>
                    <a:ext uri="{9D8B030D-6E8A-4147-A177-3AD203B41FA5}">
                      <a16:colId xmlns:a16="http://schemas.microsoft.com/office/drawing/2014/main" val="2226276827"/>
                    </a:ext>
                  </a:extLst>
                </a:gridCol>
              </a:tblGrid>
              <a:tr h="2108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CHARACTERISTIC AND DATASET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ALGORITHM/ TECHNIQUE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DESCRIPTION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ACCURACY RATE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extLst>
                  <a:ext uri="{0D108BD9-81ED-4DB2-BD59-A6C34878D82A}">
                    <a16:rowId xmlns:a16="http://schemas.microsoft.com/office/drawing/2014/main" val="1645926983"/>
                  </a:ext>
                </a:extLst>
              </a:tr>
              <a:tr h="421682">
                <a:tc>
                  <a:txBody>
                    <a:bodyPr/>
                    <a:lstStyle/>
                    <a:p>
                      <a:pPr marR="111125"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Handwritten for Bank Cheques Recognition</a:t>
                      </a:r>
                      <a:endParaRPr lang="en-MY" sz="1600">
                        <a:effectLst/>
                      </a:endParaRPr>
                    </a:p>
                    <a:p>
                      <a:pPr marR="111125"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 EMNIST)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2D Convolution Neural Network 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Automatic cheque processing (Srivastava et al., 2019)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Digit: 98%</a:t>
                      </a:r>
                      <a:endParaRPr lang="en-MY" sz="16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Letter: 97%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extLst>
                  <a:ext uri="{0D108BD9-81ED-4DB2-BD59-A6C34878D82A}">
                    <a16:rowId xmlns:a16="http://schemas.microsoft.com/office/drawing/2014/main" val="2825337398"/>
                  </a:ext>
                </a:extLst>
              </a:tr>
              <a:tr h="8433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Handwriting recognition on form document using convolutional neural network and support vector machines ( NIST SD 19 2nd edition)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Convolutional Neural Network and Support Vector Machines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The learning model is based on CNN as a powerful feature extraction and SVM as a high-end classifier (Darmatasia &amp; Fanany, 2017).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83.37%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extLst>
                  <a:ext uri="{0D108BD9-81ED-4DB2-BD59-A6C34878D82A}">
                    <a16:rowId xmlns:a16="http://schemas.microsoft.com/office/drawing/2014/main" val="4184098041"/>
                  </a:ext>
                </a:extLst>
              </a:tr>
              <a:tr h="12650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Offline Handwritten Mathematical Symbol Recognition Utilizing Deep Learning ( MNIST)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Convolutional Neural Network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The process of symbol recognition includes symbol segmentation and accurate classification for over 300 classes (Nazemi, Tavakolian, Fitzpatrick, Fernando, &amp; Suen, 2019).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90%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extLst>
                  <a:ext uri="{0D108BD9-81ED-4DB2-BD59-A6C34878D82A}">
                    <a16:rowId xmlns:a16="http://schemas.microsoft.com/office/drawing/2014/main" val="1470492245"/>
                  </a:ext>
                </a:extLst>
              </a:tr>
              <a:tr h="1410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Handwritten Character Recognition Using Feed-Forward Neural Network Models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Feed-Forward Neural Network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 this paper we consider the two approaches of feature extraction from the images of</a:t>
                      </a:r>
                      <a:endParaRPr lang="en-MY" sz="160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handwritten capital and small letters of English alphabets  (Karade et al., 2015).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85%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extLst>
                  <a:ext uri="{0D108BD9-81ED-4DB2-BD59-A6C34878D82A}">
                    <a16:rowId xmlns:a16="http://schemas.microsoft.com/office/drawing/2014/main" val="568030735"/>
                  </a:ext>
                </a:extLst>
              </a:tr>
              <a:tr h="787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Devanagari Handwritten Numeral Recognition Using Probabilistic Neural Network (UCI)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Probabilistic Neural Network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Probabilistic Neural Network (PNN) Classifier is used to classify the Devanagari numerals separately (Abhay S. Lengare, 2014).</a:t>
                      </a:r>
                      <a:endParaRPr lang="en-MY" sz="16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98.47%</a:t>
                      </a:r>
                      <a:endParaRPr lang="en-MY" sz="16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000" marR="38000" marT="0" marB="0"/>
                </a:tc>
                <a:extLst>
                  <a:ext uri="{0D108BD9-81ED-4DB2-BD59-A6C34878D82A}">
                    <a16:rowId xmlns:a16="http://schemas.microsoft.com/office/drawing/2014/main" val="752622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35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4305AF-B6EE-4599-BB82-2D79E5577170}"/>
              </a:ext>
            </a:extLst>
          </p:cNvPr>
          <p:cNvSpPr/>
          <p:nvPr/>
        </p:nvSpPr>
        <p:spPr>
          <a:xfrm>
            <a:off x="518160" y="221696"/>
            <a:ext cx="11290287" cy="59928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B7C9A6-C38F-402A-B287-50463A72A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53" y="221696"/>
            <a:ext cx="11424894" cy="599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85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DFA2E53-D108-48EB-8CF4-2D11623DD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244176"/>
              </p:ext>
            </p:extLst>
          </p:nvPr>
        </p:nvGraphicFramePr>
        <p:xfrm>
          <a:off x="1666845" y="785797"/>
          <a:ext cx="9001156" cy="632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3">
                  <a:extLst>
                    <a:ext uri="{9D8B030D-6E8A-4147-A177-3AD203B41FA5}">
                      <a16:colId xmlns:a16="http://schemas.microsoft.com/office/drawing/2014/main" val="3408756584"/>
                    </a:ext>
                  </a:extLst>
                </a:gridCol>
                <a:gridCol w="4143346">
                  <a:extLst>
                    <a:ext uri="{9D8B030D-6E8A-4147-A177-3AD203B41FA5}">
                      <a16:colId xmlns:a16="http://schemas.microsoft.com/office/drawing/2014/main" val="2736195705"/>
                    </a:ext>
                  </a:extLst>
                </a:gridCol>
                <a:gridCol w="3214737">
                  <a:extLst>
                    <a:ext uri="{9D8B030D-6E8A-4147-A177-3AD203B41FA5}">
                      <a16:colId xmlns:a16="http://schemas.microsoft.com/office/drawing/2014/main" val="3580663004"/>
                    </a:ext>
                  </a:extLst>
                </a:gridCol>
              </a:tblGrid>
              <a:tr h="16619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identify the requirement of Convolutional Neural Network process</a:t>
                      </a:r>
                      <a:endParaRPr lang="en-MY" sz="1600" dirty="0"/>
                    </a:p>
                  </a:txBody>
                  <a:tcPr marL="68580" marR="68580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 marL="68580" marR="68580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 marL="68580" marR="68580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4692762"/>
                  </a:ext>
                </a:extLst>
              </a:tr>
              <a:tr h="14395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develop hand-written character recognition system in Phyton. </a:t>
                      </a:r>
                    </a:p>
                    <a:p>
                      <a:endParaRPr lang="en-MY" sz="1200" dirty="0"/>
                    </a:p>
                  </a:txBody>
                  <a:tcPr marL="68580" marR="68580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endParaRPr lang="en-MY" sz="1800" dirty="0"/>
                    </a:p>
                  </a:txBody>
                  <a:tcPr marL="68580" marR="68580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endParaRPr lang="en-MY" sz="1800" dirty="0"/>
                    </a:p>
                  </a:txBody>
                  <a:tcPr marL="68580" marR="68580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3541009"/>
                  </a:ext>
                </a:extLst>
              </a:tr>
              <a:tr h="2015312">
                <a:tc>
                  <a:txBody>
                    <a:bodyPr/>
                    <a:lstStyle/>
                    <a:p>
                      <a:pPr algn="just"/>
                      <a:endParaRPr lang="en-MY" sz="1800" dirty="0"/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To evaluate the accuracy of Convolutional Neural Network model for classify the handwritten document.</a:t>
                      </a:r>
                      <a:endParaRPr lang="en-MY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MY" sz="1800" dirty="0"/>
                    </a:p>
                  </a:txBody>
                  <a:tcPr marL="68580" marR="68580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814640"/>
                  </a:ext>
                </a:extLst>
              </a:tr>
              <a:tr h="314075">
                <a:tc>
                  <a:txBody>
                    <a:bodyPr/>
                    <a:lstStyle/>
                    <a:p>
                      <a:pPr algn="just"/>
                      <a:endParaRPr lang="en-MY" sz="1800" dirty="0"/>
                    </a:p>
                  </a:txBody>
                  <a:tcPr marL="68580" marR="68580">
                    <a:lnL w="12700" cmpd="sng">
                      <a:noFill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 marL="68580" marR="68580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MY" sz="1800" dirty="0"/>
                    </a:p>
                  </a:txBody>
                  <a:tcPr marL="68580" marR="6858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038001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216058-2874-4C3D-BAF7-27CD0DE4A0C3}"/>
              </a:ext>
            </a:extLst>
          </p:cNvPr>
          <p:cNvSpPr txBox="1"/>
          <p:nvPr/>
        </p:nvSpPr>
        <p:spPr>
          <a:xfrm>
            <a:off x="3952892" y="785795"/>
            <a:ext cx="1136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200" b="1" dirty="0">
                <a:solidFill>
                  <a:prstClr val="black"/>
                </a:solidFill>
                <a:latin typeface="Bookman Old Style" pitchFamily="18" charset="0"/>
              </a:rPr>
              <a:t>Phases</a:t>
            </a:r>
            <a:endParaRPr lang="en-MY" sz="1200" b="1" dirty="0">
              <a:solidFill>
                <a:prstClr val="black"/>
              </a:solidFill>
              <a:latin typeface="Bookman Old Style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648D20-9F30-4B17-B1B6-3A4DF2FD0AA9}"/>
              </a:ext>
            </a:extLst>
          </p:cNvPr>
          <p:cNvSpPr txBox="1"/>
          <p:nvPr/>
        </p:nvSpPr>
        <p:spPr>
          <a:xfrm>
            <a:off x="6167469" y="785795"/>
            <a:ext cx="1003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200" b="1" dirty="0">
                <a:solidFill>
                  <a:prstClr val="black"/>
                </a:solidFill>
                <a:latin typeface="Bookman Old Style" pitchFamily="18" charset="0"/>
              </a:rPr>
              <a:t>Methods </a:t>
            </a:r>
            <a:endParaRPr lang="en-MY" sz="1200" b="1" dirty="0">
              <a:solidFill>
                <a:prstClr val="black"/>
              </a:solidFill>
              <a:latin typeface="Bookman Old Style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96912-46F3-458F-8F8A-14AFDF963891}"/>
              </a:ext>
            </a:extLst>
          </p:cNvPr>
          <p:cNvSpPr txBox="1"/>
          <p:nvPr/>
        </p:nvSpPr>
        <p:spPr>
          <a:xfrm>
            <a:off x="8953551" y="785795"/>
            <a:ext cx="1003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200" b="1" dirty="0">
                <a:solidFill>
                  <a:prstClr val="black"/>
                </a:solidFill>
                <a:latin typeface="Bookman Old Style" pitchFamily="18" charset="0"/>
              </a:rPr>
              <a:t>Outputs </a:t>
            </a:r>
            <a:endParaRPr lang="en-MY" sz="1200" b="1" dirty="0">
              <a:solidFill>
                <a:prstClr val="black"/>
              </a:solidFill>
              <a:latin typeface="Bookman Old Style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4E63C1-1BA3-4B35-879E-48A7441C016A}"/>
              </a:ext>
            </a:extLst>
          </p:cNvPr>
          <p:cNvSpPr txBox="1"/>
          <p:nvPr/>
        </p:nvSpPr>
        <p:spPr>
          <a:xfrm>
            <a:off x="3810015" y="1357299"/>
            <a:ext cx="1143008" cy="52322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Preliminary Study 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60D3CB-661D-47F2-89B3-60D665BCF89A}"/>
              </a:ext>
            </a:extLst>
          </p:cNvPr>
          <p:cNvSpPr txBox="1"/>
          <p:nvPr/>
        </p:nvSpPr>
        <p:spPr>
          <a:xfrm>
            <a:off x="3810015" y="3286125"/>
            <a:ext cx="1188720" cy="52322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Algorithm Design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C21B81-92E6-4A16-81A3-5ADC7D359865}"/>
              </a:ext>
            </a:extLst>
          </p:cNvPr>
          <p:cNvSpPr txBox="1"/>
          <p:nvPr/>
        </p:nvSpPr>
        <p:spPr>
          <a:xfrm>
            <a:off x="5524527" y="1232867"/>
            <a:ext cx="2286000" cy="83099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Thesis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 Article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Journal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e-book</a:t>
            </a:r>
            <a:endParaRPr lang="en-MY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D0C18F-AAA2-4538-990E-0B2FD7F7362D}"/>
              </a:ext>
            </a:extLst>
          </p:cNvPr>
          <p:cNvSpPr txBox="1"/>
          <p:nvPr/>
        </p:nvSpPr>
        <p:spPr>
          <a:xfrm>
            <a:off x="8167701" y="1109497"/>
            <a:ext cx="2357454" cy="954107"/>
          </a:xfrm>
          <a:prstGeom prst="rect">
            <a:avLst/>
          </a:prstGeom>
          <a:ln>
            <a:solidFill>
              <a:srgbClr val="FF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Chapter 1 :Introduction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Chapter 2:Literature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Research background</a:t>
            </a:r>
            <a:endParaRPr lang="en-MY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B039C3-4ED3-47DD-BE3C-FE8C82667402}"/>
              </a:ext>
            </a:extLst>
          </p:cNvPr>
          <p:cNvSpPr txBox="1"/>
          <p:nvPr/>
        </p:nvSpPr>
        <p:spPr>
          <a:xfrm>
            <a:off x="3881453" y="4643447"/>
            <a:ext cx="1188720" cy="738664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System Design &amp; Development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66D956-D2C5-4CAE-A048-1981F87F7B0F}"/>
              </a:ext>
            </a:extLst>
          </p:cNvPr>
          <p:cNvSpPr txBox="1"/>
          <p:nvPr/>
        </p:nvSpPr>
        <p:spPr>
          <a:xfrm>
            <a:off x="3930035" y="5912811"/>
            <a:ext cx="1188720" cy="52322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Findings &amp; Conclusions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9C2E65-DFB8-4365-A112-E1400840B9DB}"/>
              </a:ext>
            </a:extLst>
          </p:cNvPr>
          <p:cNvSpPr txBox="1"/>
          <p:nvPr/>
        </p:nvSpPr>
        <p:spPr>
          <a:xfrm>
            <a:off x="6024593" y="5929331"/>
            <a:ext cx="1857388" cy="52322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Analysis Result 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Documentation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D4C72A0-21D6-4F2D-B281-CEB1270CF1E3}"/>
              </a:ext>
            </a:extLst>
          </p:cNvPr>
          <p:cNvSpPr txBox="1"/>
          <p:nvPr/>
        </p:nvSpPr>
        <p:spPr>
          <a:xfrm>
            <a:off x="8382047" y="5786455"/>
            <a:ext cx="2143108" cy="738664"/>
          </a:xfrm>
          <a:prstGeom prst="rect">
            <a:avLst/>
          </a:prstGeom>
          <a:ln>
            <a:solidFill>
              <a:srgbClr val="FF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Report the finding of the result implementation and evaluation result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5AB663-D584-4274-9A9E-714CAD803307}"/>
              </a:ext>
            </a:extLst>
          </p:cNvPr>
          <p:cNvSpPr txBox="1"/>
          <p:nvPr/>
        </p:nvSpPr>
        <p:spPr>
          <a:xfrm>
            <a:off x="8382047" y="3214687"/>
            <a:ext cx="2143108" cy="307777"/>
          </a:xfrm>
          <a:prstGeom prst="rect">
            <a:avLst/>
          </a:prstGeom>
          <a:ln>
            <a:solidFill>
              <a:srgbClr val="FF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CNN classifier are built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F04158A-98BE-4D77-916F-0720DC2E33BD}"/>
              </a:ext>
            </a:extLst>
          </p:cNvPr>
          <p:cNvSpPr txBox="1"/>
          <p:nvPr/>
        </p:nvSpPr>
        <p:spPr>
          <a:xfrm>
            <a:off x="8352791" y="4801952"/>
            <a:ext cx="2071702" cy="307777"/>
          </a:xfrm>
          <a:prstGeom prst="rect">
            <a:avLst/>
          </a:prstGeom>
          <a:ln>
            <a:solidFill>
              <a:srgbClr val="FF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Design Diagram 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ABD4DB4-2267-4E84-BFED-B8909EAFF671}"/>
              </a:ext>
            </a:extLst>
          </p:cNvPr>
          <p:cNvSpPr txBox="1"/>
          <p:nvPr/>
        </p:nvSpPr>
        <p:spPr>
          <a:xfrm>
            <a:off x="5673111" y="4452404"/>
            <a:ext cx="2286000" cy="95410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Interactive development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Requirement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Design and Implementation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4E4205-5C6B-4AF4-852D-FCBE058FF8CC}"/>
              </a:ext>
            </a:extLst>
          </p:cNvPr>
          <p:cNvSpPr txBox="1"/>
          <p:nvPr/>
        </p:nvSpPr>
        <p:spPr>
          <a:xfrm>
            <a:off x="5524527" y="3024512"/>
            <a:ext cx="2286000" cy="95410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Convolutional Neural Network Algorithm for recognition of handwritten image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997993" y="1643051"/>
            <a:ext cx="49865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cxnSpLocks/>
          </p:cNvCxnSpPr>
          <p:nvPr/>
        </p:nvCxnSpPr>
        <p:spPr>
          <a:xfrm>
            <a:off x="7838409" y="1716076"/>
            <a:ext cx="3000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5024461" y="3500438"/>
            <a:ext cx="4713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7739105" y="3429000"/>
            <a:ext cx="61368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5024462" y="4929199"/>
            <a:ext cx="571503" cy="1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cxnSpLocks/>
          </p:cNvCxnSpPr>
          <p:nvPr/>
        </p:nvCxnSpPr>
        <p:spPr>
          <a:xfrm>
            <a:off x="7953419" y="4929198"/>
            <a:ext cx="42862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cxnSpLocks/>
          </p:cNvCxnSpPr>
          <p:nvPr/>
        </p:nvCxnSpPr>
        <p:spPr>
          <a:xfrm>
            <a:off x="5115383" y="6216670"/>
            <a:ext cx="9159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7881981" y="6143644"/>
            <a:ext cx="47081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35" idx="2"/>
            <a:endCxn id="13" idx="0"/>
          </p:cNvCxnSpPr>
          <p:nvPr/>
        </p:nvCxnSpPr>
        <p:spPr>
          <a:xfrm rot="5400000">
            <a:off x="6404216" y="1594061"/>
            <a:ext cx="1120983" cy="49777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cxnSpLocks/>
            <a:stCxn id="36" idx="2"/>
            <a:endCxn id="14" idx="0"/>
          </p:cNvCxnSpPr>
          <p:nvPr/>
        </p:nvCxnSpPr>
        <p:spPr>
          <a:xfrm rot="5400000">
            <a:off x="6554978" y="3079147"/>
            <a:ext cx="803082" cy="486424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24E63C1-1BA3-4B35-879E-48A7441C016A}"/>
              </a:ext>
            </a:extLst>
          </p:cNvPr>
          <p:cNvSpPr txBox="1"/>
          <p:nvPr/>
        </p:nvSpPr>
        <p:spPr>
          <a:xfrm>
            <a:off x="3738577" y="2428869"/>
            <a:ext cx="1285884" cy="307777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Data collection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0C21B81-92E6-4A16-81A3-5ADC7D359865}"/>
              </a:ext>
            </a:extLst>
          </p:cNvPr>
          <p:cNvSpPr txBox="1"/>
          <p:nvPr/>
        </p:nvSpPr>
        <p:spPr>
          <a:xfrm>
            <a:off x="5524527" y="2344400"/>
            <a:ext cx="2286000" cy="52322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 algn="ctr" defTabSz="9144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Acquire the dataset from MNIST database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F04158A-98BE-4D77-916F-0720DC2E33BD}"/>
              </a:ext>
            </a:extLst>
          </p:cNvPr>
          <p:cNvSpPr txBox="1"/>
          <p:nvPr/>
        </p:nvSpPr>
        <p:spPr>
          <a:xfrm>
            <a:off x="8239171" y="2368909"/>
            <a:ext cx="2285984" cy="523220"/>
          </a:xfrm>
          <a:prstGeom prst="rect">
            <a:avLst/>
          </a:prstGeom>
          <a:ln>
            <a:solidFill>
              <a:srgbClr val="FF00FF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en-US" sz="1400" dirty="0">
                <a:solidFill>
                  <a:prstClr val="black"/>
                </a:solidFill>
                <a:latin typeface="Calibri"/>
              </a:rPr>
              <a:t>Image data ready to be pre-process</a:t>
            </a:r>
            <a:endParaRPr lang="en-MY" sz="1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 rot="5400000">
            <a:off x="4275156" y="296385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hape 69"/>
          <p:cNvCxnSpPr>
            <a:stCxn id="46" idx="2"/>
          </p:cNvCxnSpPr>
          <p:nvPr/>
        </p:nvCxnSpPr>
        <p:spPr>
          <a:xfrm rot="5400000">
            <a:off x="6929139" y="487389"/>
            <a:ext cx="48284" cy="48577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5024462" y="2571745"/>
            <a:ext cx="49865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7739106" y="2643183"/>
            <a:ext cx="49865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ED216058-2874-4C3D-BAF7-27CD0DE4A0C3}"/>
              </a:ext>
            </a:extLst>
          </p:cNvPr>
          <p:cNvSpPr txBox="1"/>
          <p:nvPr/>
        </p:nvSpPr>
        <p:spPr>
          <a:xfrm>
            <a:off x="2166942" y="785795"/>
            <a:ext cx="1136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200" b="1" dirty="0">
                <a:solidFill>
                  <a:prstClr val="black"/>
                </a:solidFill>
                <a:latin typeface="Bookman Old Style" pitchFamily="18" charset="0"/>
              </a:rPr>
              <a:t>Objective</a:t>
            </a:r>
            <a:endParaRPr lang="en-MY" sz="1200" b="1" dirty="0">
              <a:solidFill>
                <a:prstClr val="black"/>
              </a:solidFill>
              <a:latin typeface="Bookman Old Style" pitchFamily="18" charset="0"/>
            </a:endParaRPr>
          </a:p>
        </p:txBody>
      </p:sp>
      <p:sp>
        <p:nvSpPr>
          <p:cNvPr id="104" name="Left Brace 103"/>
          <p:cNvSpPr/>
          <p:nvPr/>
        </p:nvSpPr>
        <p:spPr>
          <a:xfrm>
            <a:off x="3381387" y="1500174"/>
            <a:ext cx="285752" cy="1143008"/>
          </a:xfrm>
          <a:prstGeom prst="lef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400"/>
            <a:endParaRPr lang="en-MY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5" name="Left Brace 104"/>
          <p:cNvSpPr/>
          <p:nvPr/>
        </p:nvSpPr>
        <p:spPr>
          <a:xfrm>
            <a:off x="3309949" y="3571876"/>
            <a:ext cx="357190" cy="1285884"/>
          </a:xfrm>
          <a:prstGeom prst="lef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400"/>
            <a:endParaRPr lang="en-MY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6" name="Left Brace 105"/>
          <p:cNvSpPr/>
          <p:nvPr/>
        </p:nvSpPr>
        <p:spPr>
          <a:xfrm>
            <a:off x="3381387" y="6000768"/>
            <a:ext cx="357190" cy="428628"/>
          </a:xfrm>
          <a:prstGeom prst="lef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400"/>
            <a:endParaRPr lang="en-MY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FCBC57B-1CD3-46D3-97CC-530DF5E17048}"/>
              </a:ext>
            </a:extLst>
          </p:cNvPr>
          <p:cNvCxnSpPr/>
          <p:nvPr/>
        </p:nvCxnSpPr>
        <p:spPr>
          <a:xfrm>
            <a:off x="4475813" y="1901634"/>
            <a:ext cx="0" cy="467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11322B22-0648-48CE-94F5-F4DC2251E584}"/>
              </a:ext>
            </a:extLst>
          </p:cNvPr>
          <p:cNvCxnSpPr>
            <a:stCxn id="11" idx="2"/>
          </p:cNvCxnSpPr>
          <p:nvPr/>
        </p:nvCxnSpPr>
        <p:spPr>
          <a:xfrm rot="5400000">
            <a:off x="6842539" y="-303121"/>
            <a:ext cx="137165" cy="48706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le 1">
            <a:extLst>
              <a:ext uri="{FF2B5EF4-FFF2-40B4-BE49-F238E27FC236}">
                <a16:creationId xmlns:a16="http://schemas.microsoft.com/office/drawing/2014/main" id="{1E975C90-0D41-42A1-BD7C-70DF59121885}"/>
              </a:ext>
            </a:extLst>
          </p:cNvPr>
          <p:cNvSpPr txBox="1">
            <a:spLocks/>
          </p:cNvSpPr>
          <p:nvPr/>
        </p:nvSpPr>
        <p:spPr>
          <a:xfrm>
            <a:off x="1443691" y="66778"/>
            <a:ext cx="9175230" cy="59114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MY" sz="2400" dirty="0"/>
              <a:t>POSTAL ADDRESS HANDWRITTEN RECOGNITION USING CONVOLUTIONAL NEURAL NETWORK METHODOLOGY FRAMEWORK</a:t>
            </a:r>
          </a:p>
        </p:txBody>
      </p:sp>
    </p:spTree>
    <p:extLst>
      <p:ext uri="{BB962C8B-B14F-4D97-AF65-F5344CB8AC3E}">
        <p14:creationId xmlns:p14="http://schemas.microsoft.com/office/powerpoint/2010/main" val="3636666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1882A-778A-4A9F-AB97-884A1F6D2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48102"/>
            <a:ext cx="9875520" cy="623777"/>
          </a:xfrm>
        </p:spPr>
        <p:txBody>
          <a:bodyPr>
            <a:normAutofit fontScale="90000"/>
          </a:bodyPr>
          <a:lstStyle/>
          <a:p>
            <a:pPr algn="ctr"/>
            <a:r>
              <a:rPr lang="en-MY" dirty="0"/>
              <a:t>Analysis Phase : Data Collection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0A9E6F1-6314-4684-A689-2CDAE71B54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2689"/>
              </p:ext>
            </p:extLst>
          </p:nvPr>
        </p:nvGraphicFramePr>
        <p:xfrm>
          <a:off x="1907519" y="968404"/>
          <a:ext cx="8379682" cy="547000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931312">
                  <a:extLst>
                    <a:ext uri="{9D8B030D-6E8A-4147-A177-3AD203B41FA5}">
                      <a16:colId xmlns:a16="http://schemas.microsoft.com/office/drawing/2014/main" val="3430296794"/>
                    </a:ext>
                  </a:extLst>
                </a:gridCol>
                <a:gridCol w="3662113">
                  <a:extLst>
                    <a:ext uri="{9D8B030D-6E8A-4147-A177-3AD203B41FA5}">
                      <a16:colId xmlns:a16="http://schemas.microsoft.com/office/drawing/2014/main" val="3083131661"/>
                    </a:ext>
                  </a:extLst>
                </a:gridCol>
                <a:gridCol w="2786257">
                  <a:extLst>
                    <a:ext uri="{9D8B030D-6E8A-4147-A177-3AD203B41FA5}">
                      <a16:colId xmlns:a16="http://schemas.microsoft.com/office/drawing/2014/main" val="1934891067"/>
                    </a:ext>
                  </a:extLst>
                </a:gridCol>
              </a:tblGrid>
              <a:tr h="318376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spc="-5">
                          <a:effectLst/>
                        </a:rPr>
                        <a:t>Characteristic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spc="-5">
                          <a:effectLst/>
                        </a:rPr>
                        <a:t>Training and Testing Data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spc="-5">
                          <a:effectLst/>
                        </a:rPr>
                        <a:t>Validation data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484402"/>
                  </a:ext>
                </a:extLst>
              </a:tr>
              <a:tr h="300964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Data Type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Handwritten Image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712991"/>
                  </a:ext>
                </a:extLst>
              </a:tr>
              <a:tr h="318376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Image Size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32 * 32 pixels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Various size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683716"/>
                  </a:ext>
                </a:extLst>
              </a:tr>
              <a:tr h="100686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Source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(EMNIST)</a:t>
                      </a:r>
                      <a:endParaRPr lang="en-MY" sz="2000" dirty="0">
                        <a:effectLst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 dirty="0">
                          <a:effectLst/>
                        </a:rPr>
                        <a:t>https://www.kaggle.com/vaibhao/handwritten-characters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US" sz="2000">
                          <a:effectLst/>
                        </a:rPr>
                        <a:t>https://www.kaggle.com/nabeel965/handwritten-words-dataset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757689"/>
                  </a:ext>
                </a:extLst>
              </a:tr>
              <a:tr h="1886375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Folder and Number of Dataset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Total image : 1750</a:t>
                      </a:r>
                    </a:p>
                    <a:p>
                      <a:pPr marL="457200"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Total folder :35</a:t>
                      </a:r>
                      <a:endParaRPr lang="en-MY" sz="20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9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182880" algn="l"/>
                          <a:tab pos="45720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10 class (0-9)</a:t>
                      </a:r>
                      <a:endParaRPr lang="en-MY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95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182880" algn="l"/>
                          <a:tab pos="45720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25 class (combination of small and capital letter)</a:t>
                      </a:r>
                      <a:endParaRPr lang="en-MY" sz="2000" dirty="0">
                        <a:effectLst/>
                      </a:endParaRPr>
                    </a:p>
                    <a:p>
                      <a:pPr marL="228600"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*Each class contain 50 images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endParaRPr lang="en-MY" sz="2000" dirty="0">
                        <a:effectLst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10 images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9603062"/>
                  </a:ext>
                </a:extLst>
              </a:tr>
              <a:tr h="1483265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>
                          <a:effectLst/>
                        </a:rPr>
                        <a:t>Sample data</a:t>
                      </a:r>
                      <a:endParaRPr lang="en-MY" sz="200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r>
                        <a:rPr lang="en-MY" sz="2000" spc="-5" dirty="0">
                          <a:effectLst/>
                        </a:rPr>
                        <a:t> </a:t>
                      </a:r>
                      <a:endParaRPr lang="en-MY" sz="2000" dirty="0">
                        <a:effectLst/>
                        <a:latin typeface="Times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95000"/>
                        </a:lnSpc>
                        <a:spcAft>
                          <a:spcPts val="600"/>
                        </a:spcAft>
                        <a:tabLst>
                          <a:tab pos="182880" algn="l"/>
                        </a:tabLst>
                      </a:pPr>
                      <a:endParaRPr lang="en-MY" sz="2000" spc="-5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067431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3D6B091-3C15-46AB-8498-AD00D57EC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374" y="5082688"/>
            <a:ext cx="304800" cy="304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7C97A3-BEDF-46F8-B9C5-E21A76C122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555" y="5073292"/>
            <a:ext cx="304800" cy="3048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A10E817-EFBE-4847-ACAF-00B39DC902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933" y="5077907"/>
            <a:ext cx="304800" cy="3048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9156E08-C78B-49C9-8D9C-1047415D45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311" y="5082688"/>
            <a:ext cx="304800" cy="3048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9EE56D-AB98-4851-99D9-74531878CE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495" y="5082688"/>
            <a:ext cx="304800" cy="3048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A0A65B7-7840-48D6-9722-8B18880B18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374" y="5553454"/>
            <a:ext cx="304800" cy="3048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4654C72-FD9D-4D52-834D-62B9C27EE49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555" y="5553454"/>
            <a:ext cx="304800" cy="3048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C53EE5D-71BA-47DD-8906-D36CEE33F90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932" y="5561295"/>
            <a:ext cx="304800" cy="3048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3A69247-7BB1-44CC-B902-ADAAEBCF1D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311" y="5561295"/>
            <a:ext cx="304800" cy="3048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7CC64A85-9B3E-49F8-A486-F22DE3F7BF6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495" y="5561295"/>
            <a:ext cx="304800" cy="3048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F4ACC03C-E150-4765-81DF-DFD2177DE8B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633" y="5007334"/>
            <a:ext cx="1190498" cy="4367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77AB318-9306-4622-BEBB-C4BF617BD79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997" y="5634936"/>
            <a:ext cx="783771" cy="46231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85198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1882A-778A-4A9F-AB97-884A1F6D2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48102"/>
            <a:ext cx="9875520" cy="623777"/>
          </a:xfrm>
        </p:spPr>
        <p:txBody>
          <a:bodyPr>
            <a:normAutofit fontScale="90000"/>
          </a:bodyPr>
          <a:lstStyle/>
          <a:p>
            <a:pPr algn="ctr"/>
            <a:r>
              <a:rPr lang="en-MY" dirty="0"/>
              <a:t>Analysis Phase: Data preparation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545ADD4-D102-4FF4-9D7A-082DA1B26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350195"/>
              </p:ext>
            </p:extLst>
          </p:nvPr>
        </p:nvGraphicFramePr>
        <p:xfrm>
          <a:off x="524657" y="1095082"/>
          <a:ext cx="11122700" cy="1285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122700">
                  <a:extLst>
                    <a:ext uri="{9D8B030D-6E8A-4147-A177-3AD203B41FA5}">
                      <a16:colId xmlns:a16="http://schemas.microsoft.com/office/drawing/2014/main" val="24053357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TRAINING AND TESTING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377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dirty="0"/>
                        <a:t>DATA SELECTION – reduce number of image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dirty="0"/>
                        <a:t>Original dataset contain more than 10 000 images for each folder but in this project, 50 images is selected for each folder.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233829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000B981-E939-48EE-9762-E6375A2F91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400356"/>
              </p:ext>
            </p:extLst>
          </p:nvPr>
        </p:nvGraphicFramePr>
        <p:xfrm>
          <a:off x="534650" y="2517126"/>
          <a:ext cx="11122700" cy="4247917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1122700">
                  <a:extLst>
                    <a:ext uri="{9D8B030D-6E8A-4147-A177-3AD203B41FA5}">
                      <a16:colId xmlns:a16="http://schemas.microsoft.com/office/drawing/2014/main" val="2921538822"/>
                    </a:ext>
                  </a:extLst>
                </a:gridCol>
              </a:tblGrid>
              <a:tr h="582244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EVALUATION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105918"/>
                  </a:ext>
                </a:extLst>
              </a:tr>
              <a:tr h="3665673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843705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76CFD299-1EEC-444F-B080-7C23AEF12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374" y="3448012"/>
            <a:ext cx="1845017" cy="67681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3083D85F-5C4F-4A58-994B-D4DD1E34AA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787" t="23811" r="28073" b="46666"/>
          <a:stretch/>
        </p:blipFill>
        <p:spPr>
          <a:xfrm>
            <a:off x="7881720" y="3305506"/>
            <a:ext cx="3001272" cy="112861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B6F8987F-2A4E-490C-BFE2-2151A31BF2DC}"/>
              </a:ext>
            </a:extLst>
          </p:cNvPr>
          <p:cNvSpPr txBox="1"/>
          <p:nvPr/>
        </p:nvSpPr>
        <p:spPr>
          <a:xfrm>
            <a:off x="1675217" y="4271753"/>
            <a:ext cx="1173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RAW DATA</a:t>
            </a: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4C4B970D-105E-4120-992B-AE8954C106AB}"/>
              </a:ext>
            </a:extLst>
          </p:cNvPr>
          <p:cNvSpPr/>
          <p:nvPr/>
        </p:nvSpPr>
        <p:spPr>
          <a:xfrm>
            <a:off x="3732467" y="3685146"/>
            <a:ext cx="3673622" cy="36933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77BD12B-690C-4394-B9D4-6E67679D1E2D}"/>
              </a:ext>
            </a:extLst>
          </p:cNvPr>
          <p:cNvSpPr txBox="1"/>
          <p:nvPr/>
        </p:nvSpPr>
        <p:spPr>
          <a:xfrm>
            <a:off x="4010745" y="3131148"/>
            <a:ext cx="3001272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MY" dirty="0"/>
              <a:t>PREPROCESS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MY" dirty="0"/>
              <a:t>Convert to grayscale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MY" dirty="0"/>
              <a:t>Convert to binary image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MY" dirty="0"/>
              <a:t>Remove noise fewer than 30 pixels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15F6FC2F-0B3B-4AAB-B526-6C4C81A0ED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122" y="5528211"/>
            <a:ext cx="290365" cy="29036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5FDEA84-E463-4E4F-AD9D-79DF7B741B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877" y="5528211"/>
            <a:ext cx="290365" cy="29036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A149982-BE98-4517-B97D-F69E4B61D8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632" y="5528211"/>
            <a:ext cx="290365" cy="29036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2590E3C9-FE8C-4127-87DE-7AAF4E766B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503" y="5528211"/>
            <a:ext cx="290365" cy="29036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6CA88D93-EA4F-444E-A4AC-2E8AC4AA9F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375" y="5528370"/>
            <a:ext cx="288413" cy="288413"/>
          </a:xfrm>
          <a:prstGeom prst="rect">
            <a:avLst/>
          </a:prstGeom>
        </p:spPr>
      </p:pic>
      <p:sp>
        <p:nvSpPr>
          <p:cNvPr id="7" name="Arrow: Bent 6">
            <a:extLst>
              <a:ext uri="{FF2B5EF4-FFF2-40B4-BE49-F238E27FC236}">
                <a16:creationId xmlns:a16="http://schemas.microsoft.com/office/drawing/2014/main" id="{5741FD01-DB9E-40A9-B145-641C047A6A31}"/>
              </a:ext>
            </a:extLst>
          </p:cNvPr>
          <p:cNvSpPr/>
          <p:nvPr/>
        </p:nvSpPr>
        <p:spPr>
          <a:xfrm flipH="1" flipV="1">
            <a:off x="7522377" y="4641084"/>
            <a:ext cx="2532172" cy="1393954"/>
          </a:xfrm>
          <a:prstGeom prst="ben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9A8319-5DE7-4B62-9E29-467B0DF0ED27}"/>
              </a:ext>
            </a:extLst>
          </p:cNvPr>
          <p:cNvSpPr txBox="1"/>
          <p:nvPr/>
        </p:nvSpPr>
        <p:spPr>
          <a:xfrm>
            <a:off x="8242786" y="5137915"/>
            <a:ext cx="253217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MY" dirty="0"/>
              <a:t>SEGMENTATION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dirty="0"/>
              <a:t>SEPARATE TEXT INTO EACH WORD</a:t>
            </a:r>
          </a:p>
        </p:txBody>
      </p:sp>
    </p:spTree>
    <p:extLst>
      <p:ext uri="{BB962C8B-B14F-4D97-AF65-F5344CB8AC3E}">
        <p14:creationId xmlns:p14="http://schemas.microsoft.com/office/powerpoint/2010/main" val="1425906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1938</TotalTime>
  <Words>2128</Words>
  <Application>Microsoft Office PowerPoint</Application>
  <PresentationFormat>Widescreen</PresentationFormat>
  <Paragraphs>482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Bookman Old Style</vt:lpstr>
      <vt:lpstr>Calibri</vt:lpstr>
      <vt:lpstr>Calibri Light</vt:lpstr>
      <vt:lpstr>Courier New</vt:lpstr>
      <vt:lpstr>Times</vt:lpstr>
      <vt:lpstr>Times New Roman</vt:lpstr>
      <vt:lpstr>Wingdings</vt:lpstr>
      <vt:lpstr>Office Theme</vt:lpstr>
      <vt:lpstr>POSTAL ADDRESS HANDWRITTEN RECOGNITION USING  CONVOLUTIONAL NEURAL NETWORK</vt:lpstr>
      <vt:lpstr>PROBLEM STATEMENT</vt:lpstr>
      <vt:lpstr>OBJECTIVE</vt:lpstr>
      <vt:lpstr>SCOPE</vt:lpstr>
      <vt:lpstr>SIMILAR APPLICATION</vt:lpstr>
      <vt:lpstr>PowerPoint Presentation</vt:lpstr>
      <vt:lpstr>PowerPoint Presentation</vt:lpstr>
      <vt:lpstr>Analysis Phase : Data Collection</vt:lpstr>
      <vt:lpstr>Analysis Phase: Data preparation</vt:lpstr>
      <vt:lpstr>PowerPoint Presentation</vt:lpstr>
      <vt:lpstr>EXPERIMENT SETUP</vt:lpstr>
      <vt:lpstr>RESULT ANALYSIS (COMPUTATIONAL ANALYSIS)</vt:lpstr>
      <vt:lpstr>RESULT ANALYSIS (COMPUTATIONAL ANALYSIS)</vt:lpstr>
      <vt:lpstr>RESULT ANALYSIS (COMPUTATIONAL ANALYSIS)</vt:lpstr>
      <vt:lpstr>PROJECT TESTING AND EVALUATION (FUNCTIONALITY TEST)</vt:lpstr>
      <vt:lpstr>PROJECT TESTING AND EVALUATION</vt:lpstr>
      <vt:lpstr>PROJECT TESTING AND EVALUATION (Computational Analysis)</vt:lpstr>
      <vt:lpstr>CONCLUSION</vt:lpstr>
      <vt:lpstr>POSTAL ADDRESS HANDWRITTEN RECOGNITION USING CONVOLUTIONAL NEURAL NETWORK SYSTEM DEMO</vt:lpstr>
      <vt:lpstr>REFERENCES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POSTAL ADDRESS HANDWRITTEN RECOGNITION USING  CONVOLUTIONAL NEURAL NETWORK</dc:title>
  <dc:creator>nur hasyimah</dc:creator>
  <cp:lastModifiedBy>nur hasyimah</cp:lastModifiedBy>
  <cp:revision>58</cp:revision>
  <dcterms:created xsi:type="dcterms:W3CDTF">2020-06-17T05:22:07Z</dcterms:created>
  <dcterms:modified xsi:type="dcterms:W3CDTF">2020-07-27T02:04:56Z</dcterms:modified>
</cp:coreProperties>
</file>