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7" r:id="rId3"/>
    <p:sldId id="261" r:id="rId4"/>
    <p:sldId id="263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3E3FD-B2BC-435B-82D6-05D8E6E45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A238FB-B3EB-4439-AAE4-EF247E6F6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0E3B8-315A-4649-B8EE-16B158C47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6B6F0-D5D1-4E04-A9EA-A2F9001AF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1BDCE-48B6-40D0-8A6D-10684E51D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5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F7F3-DF36-4109-A206-D9C2DA2E2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5B415-2964-4D72-A241-54E7EA524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354FB-5BE2-4849-8704-E4D3ACF5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32C0F-3E7C-4AD3-8733-4920FDBF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5BD88-7C15-4843-837C-3FE450387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0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C27B74-03DD-49CD-B20F-B012B04A7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03617-1F27-4BD9-83A0-E9A94EE2B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4BB09-1A6D-44F7-963E-170294A4C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9ED9-A1DA-444A-B906-664A27E15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5CD34-E758-40DD-9398-474ED903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8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5331-3D6D-497A-A39A-79530C41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68AF4-C30C-4277-B07F-2E14CE54C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72631-C23D-4200-99A0-C1FBF86A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D1327-9AFB-4B3A-A754-A08DCB02F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CDB4A-87C8-4D33-8D8F-3E67AA53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0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72E7-7F20-44E5-848B-DF0A11FCD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4512D-D493-4F81-A5F0-2850284EB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FADF9-F137-4E3A-BC58-764BBCFB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89236-A503-40B1-AC57-D1DA0A00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EEADF-E770-4673-8071-14B9D407F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286FA-5E93-4056-82A4-2459D43E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5DA25-CE46-46BA-A104-F6763A13D4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C3482-4EE5-48F4-A419-D2694640D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47B5B-8C5B-44BE-8BCA-E9B67F74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9CD1E-F66C-4693-8505-1F487AE7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95809-E8B4-445A-9A90-00C8C8F1D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9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75C90-8B1C-47AD-A098-BAC8C1FB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FA3F7-FE3B-449F-9C70-F0B7E7E0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D6F722-CD39-478E-9AF2-D63E0FA7B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D5BD1-4F1B-44D3-89F9-16F87DE63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D06F9-E085-461C-8464-4E57E18B2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3A1B89-6E3F-495C-B970-BFC55A77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92B0B6-C122-40BD-B6A5-C43AA758E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349C28-DDFE-42BC-9A0A-D206A71F4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2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F8FF4-214A-4FC8-BCE3-1D6B2407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8F9775-8657-451C-8CF4-177D091A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9CF551-5114-4486-B4E1-0864A83F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3F5A41-61AE-4DAF-B3D0-FC7297FFC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3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25E45B-FCF9-4758-AF13-5997E1211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7FE366-11D0-4D1E-97DA-77A88FCDE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700BB-1D94-454A-BD4A-9189ED5E7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4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F5432-245C-49BB-B2CE-7980EAFB4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2BB62-1269-402A-BBCD-E6515E041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BCFE6-CFE6-4B07-AEC4-5B07281BA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6DDF-EC13-40AD-8408-E48AA7422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DADE0-4689-4EF1-A35A-7A30ADB5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DC440-3AEF-4E54-82D3-6004B58E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5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737A4-71D4-44A6-861D-0C6D93B04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61573A-9D7F-47EB-9671-F399FDD35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35C0CA-CA66-42DB-9E8C-9D0E5219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7237E-5B2B-46C3-9DDC-7816F5DF5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DF1138-C70B-49C9-B45E-93EAE5135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ED398-149E-49BD-A801-DDAD6209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2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553AB7-1D3C-4D5E-AF3E-138F1695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01F83-5325-423A-BEB1-BCDDA76F5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DDB0D-2C5B-4E6F-9536-C6081AF6A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0D71D-2913-4445-8C73-18673F0F11E3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EB4D1-D0C6-4BDA-A965-472EE24C2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A3255-FB24-431B-B86A-749F76DE6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0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2599"/>
            <a:ext cx="9144000" cy="1757363"/>
          </a:xfrm>
        </p:spPr>
        <p:txBody>
          <a:bodyPr/>
          <a:lstStyle/>
          <a:p>
            <a:r>
              <a:rPr lang="en-US" dirty="0" err="1"/>
              <a:t>Bangsal</a:t>
            </a:r>
            <a:r>
              <a:rPr lang="en-US" dirty="0"/>
              <a:t> Chetak Order Processing System (BCOPS)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30638"/>
            <a:ext cx="9144000" cy="1655762"/>
          </a:xfrm>
        </p:spPr>
        <p:txBody>
          <a:bodyPr/>
          <a:lstStyle/>
          <a:p>
            <a:r>
              <a:rPr lang="en-US" dirty="0"/>
              <a:t>By:</a:t>
            </a:r>
          </a:p>
          <a:p>
            <a:r>
              <a:rPr lang="en-US" dirty="0" err="1"/>
              <a:t>Faznur</a:t>
            </a:r>
            <a:r>
              <a:rPr lang="en-US" dirty="0"/>
              <a:t> </a:t>
            </a:r>
            <a:r>
              <a:rPr lang="en-US" dirty="0" err="1"/>
              <a:t>Farhanah</a:t>
            </a:r>
            <a:r>
              <a:rPr lang="en-US" dirty="0"/>
              <a:t> </a:t>
            </a:r>
            <a:r>
              <a:rPr lang="en-US" dirty="0" err="1"/>
              <a:t>bt</a:t>
            </a:r>
            <a:r>
              <a:rPr lang="en-US" dirty="0"/>
              <a:t> </a:t>
            </a:r>
            <a:r>
              <a:rPr lang="en-US" dirty="0" err="1"/>
              <a:t>Zainol</a:t>
            </a:r>
            <a:r>
              <a:rPr lang="en-US" dirty="0"/>
              <a:t> Nahar</a:t>
            </a:r>
          </a:p>
          <a:p>
            <a:r>
              <a:rPr lang="en-US" dirty="0"/>
              <a:t>2017669198</a:t>
            </a:r>
          </a:p>
        </p:txBody>
      </p:sp>
    </p:spTree>
    <p:extLst>
      <p:ext uri="{BB962C8B-B14F-4D97-AF65-F5344CB8AC3E}">
        <p14:creationId xmlns:p14="http://schemas.microsoft.com/office/powerpoint/2010/main" val="42525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6" y="300532"/>
            <a:ext cx="3413142" cy="1579162"/>
          </a:xfr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900" b="1" dirty="0"/>
              <a:t>Background of Study</a:t>
            </a:r>
          </a:p>
          <a:p>
            <a:pPr marL="0" indent="0">
              <a:buNone/>
            </a:pPr>
            <a:r>
              <a:rPr lang="en-US" sz="1800" dirty="0"/>
              <a:t>Case Study: </a:t>
            </a:r>
            <a:r>
              <a:rPr lang="en-US" sz="1800" dirty="0" err="1"/>
              <a:t>Bangsal</a:t>
            </a:r>
            <a:r>
              <a:rPr lang="en-US" sz="1800" dirty="0"/>
              <a:t> Chetak Company</a:t>
            </a:r>
          </a:p>
          <a:p>
            <a:pPr marL="0" indent="0">
              <a:buNone/>
            </a:pPr>
            <a:r>
              <a:rPr lang="en-US" sz="1800" dirty="0"/>
              <a:t>AOI: Sales Order System</a:t>
            </a:r>
          </a:p>
          <a:p>
            <a:pPr marL="0" indent="0">
              <a:buNone/>
            </a:pPr>
            <a:r>
              <a:rPr lang="en-US" sz="1800" dirty="0"/>
              <a:t>Domain: Business</a:t>
            </a:r>
          </a:p>
          <a:p>
            <a:pPr marL="0" indent="0">
              <a:buNone/>
            </a:pPr>
            <a:r>
              <a:rPr lang="en-US" sz="1800" dirty="0"/>
              <a:t>Theory: Human Computer Interaction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61102" y="170715"/>
            <a:ext cx="2264141" cy="3872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Current Purchasing Process</a:t>
            </a:r>
          </a:p>
        </p:txBody>
      </p:sp>
      <p:sp>
        <p:nvSpPr>
          <p:cNvPr id="6" name="Oval 5"/>
          <p:cNvSpPr/>
          <p:nvPr/>
        </p:nvSpPr>
        <p:spPr>
          <a:xfrm>
            <a:off x="4640215" y="465885"/>
            <a:ext cx="1016426" cy="375378"/>
          </a:xfrm>
          <a:prstGeom prst="ellips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Start</a:t>
            </a:r>
          </a:p>
        </p:txBody>
      </p:sp>
      <p:sp>
        <p:nvSpPr>
          <p:cNvPr id="7" name="Rectangle 6"/>
          <p:cNvSpPr/>
          <p:nvPr/>
        </p:nvSpPr>
        <p:spPr>
          <a:xfrm>
            <a:off x="3804113" y="1150036"/>
            <a:ext cx="2790632" cy="472648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Customer go to the store to buy products</a:t>
            </a:r>
          </a:p>
        </p:txBody>
      </p:sp>
      <p:sp>
        <p:nvSpPr>
          <p:cNvPr id="8" name="Rectangle 7"/>
          <p:cNvSpPr/>
          <p:nvPr/>
        </p:nvSpPr>
        <p:spPr>
          <a:xfrm>
            <a:off x="3801403" y="2776367"/>
            <a:ext cx="2793342" cy="687556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Product Obtained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05463" y="3793471"/>
            <a:ext cx="2793344" cy="520809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Payment</a:t>
            </a:r>
          </a:p>
        </p:txBody>
      </p:sp>
      <p:sp>
        <p:nvSpPr>
          <p:cNvPr id="11" name="Oval 10"/>
          <p:cNvSpPr/>
          <p:nvPr/>
        </p:nvSpPr>
        <p:spPr>
          <a:xfrm>
            <a:off x="4700039" y="4564366"/>
            <a:ext cx="966868" cy="394869"/>
          </a:xfrm>
          <a:prstGeom prst="ellips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5151016" y="841263"/>
            <a:ext cx="0" cy="3295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5" name="Content Placeholder 2"/>
          <p:cNvSpPr txBox="1">
            <a:spLocks/>
          </p:cNvSpPr>
          <p:nvPr/>
        </p:nvSpPr>
        <p:spPr>
          <a:xfrm>
            <a:off x="66012" y="2237040"/>
            <a:ext cx="3413146" cy="1737498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Problem Statement</a:t>
            </a:r>
          </a:p>
          <a:p>
            <a:pPr marL="0" indent="0">
              <a:buNone/>
            </a:pPr>
            <a:r>
              <a:rPr lang="en-US" sz="1600" dirty="0"/>
              <a:t>1. The company do not have their own website</a:t>
            </a:r>
          </a:p>
          <a:p>
            <a:pPr marL="182563" indent="-182563">
              <a:buFont typeface="Arial" panose="020B0604020202020204" pitchFamily="34" charset="0"/>
              <a:buNone/>
            </a:pPr>
            <a:r>
              <a:rPr lang="en-US" sz="1600" dirty="0"/>
              <a:t>2. Losing tract of order, still using paper-based management system</a:t>
            </a:r>
          </a:p>
          <a:p>
            <a:pPr marL="0" indent="0">
              <a:buNone/>
            </a:pPr>
            <a:r>
              <a:rPr lang="en-US" sz="1600" dirty="0"/>
              <a:t>3. The staff unable to know the number of products available 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80331" y="4363628"/>
            <a:ext cx="3387178" cy="2283651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600" b="1" dirty="0"/>
              <a:t>Objectives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600" dirty="0"/>
              <a:t>To identify the current business process and the problem arises from the process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600" dirty="0"/>
              <a:t>To design and develop an order processing system for </a:t>
            </a:r>
            <a:r>
              <a:rPr lang="en-US" sz="2600" dirty="0" err="1"/>
              <a:t>Bangsal</a:t>
            </a:r>
            <a:r>
              <a:rPr lang="en-US" sz="2600" dirty="0"/>
              <a:t> Chetak company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2600" dirty="0"/>
              <a:t>To evaluate the functionality and usability of the proposed system</a:t>
            </a:r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B62A04-0E26-461A-A460-1579EE944937}"/>
              </a:ext>
            </a:extLst>
          </p:cNvPr>
          <p:cNvSpPr/>
          <p:nvPr/>
        </p:nvSpPr>
        <p:spPr>
          <a:xfrm>
            <a:off x="51003200" y="224536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D5935FF-06B9-4773-B98C-93DD24B11FF4}"/>
              </a:ext>
            </a:extLst>
          </p:cNvPr>
          <p:cNvCxnSpPr/>
          <p:nvPr/>
        </p:nvCxnSpPr>
        <p:spPr>
          <a:xfrm flipH="1">
            <a:off x="5151016" y="1622684"/>
            <a:ext cx="6974" cy="3571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54BA0065-5F63-44A0-9286-18DAB0E7885E}"/>
              </a:ext>
            </a:extLst>
          </p:cNvPr>
          <p:cNvSpPr/>
          <p:nvPr/>
        </p:nvSpPr>
        <p:spPr>
          <a:xfrm>
            <a:off x="3804113" y="1960375"/>
            <a:ext cx="2790632" cy="472648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Customer choose the desired products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7B91D25-0A4E-4308-97F7-F3AC21BF1781}"/>
              </a:ext>
            </a:extLst>
          </p:cNvPr>
          <p:cNvCxnSpPr>
            <a:cxnSpLocks/>
          </p:cNvCxnSpPr>
          <p:nvPr/>
        </p:nvCxnSpPr>
        <p:spPr>
          <a:xfrm>
            <a:off x="5189576" y="2433023"/>
            <a:ext cx="0" cy="3295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49D2BDF-B382-4690-8B88-40BC246B3865}"/>
              </a:ext>
            </a:extLst>
          </p:cNvPr>
          <p:cNvCxnSpPr>
            <a:cxnSpLocks/>
          </p:cNvCxnSpPr>
          <p:nvPr/>
        </p:nvCxnSpPr>
        <p:spPr>
          <a:xfrm>
            <a:off x="5234505" y="3457267"/>
            <a:ext cx="0" cy="3295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CBF59C0-844B-4EFD-BA45-8820161531B0}"/>
              </a:ext>
            </a:extLst>
          </p:cNvPr>
          <p:cNvCxnSpPr>
            <a:cxnSpLocks/>
          </p:cNvCxnSpPr>
          <p:nvPr/>
        </p:nvCxnSpPr>
        <p:spPr>
          <a:xfrm>
            <a:off x="5198074" y="4210743"/>
            <a:ext cx="0" cy="3295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56016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992097" y="6442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0675025"/>
              </p:ext>
            </p:extLst>
          </p:nvPr>
        </p:nvGraphicFramePr>
        <p:xfrm>
          <a:off x="7329815" y="777220"/>
          <a:ext cx="4484743" cy="4104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3785">
                  <a:extLst>
                    <a:ext uri="{9D8B030D-6E8A-4147-A177-3AD203B41FA5}">
                      <a16:colId xmlns:a16="http://schemas.microsoft.com/office/drawing/2014/main" val="613039186"/>
                    </a:ext>
                  </a:extLst>
                </a:gridCol>
                <a:gridCol w="2060958">
                  <a:extLst>
                    <a:ext uri="{9D8B030D-6E8A-4147-A177-3AD203B41FA5}">
                      <a16:colId xmlns:a16="http://schemas.microsoft.com/office/drawing/2014/main" val="911211065"/>
                    </a:ext>
                  </a:extLst>
                </a:gridCol>
              </a:tblGrid>
              <a:tr h="538233">
                <a:tc>
                  <a:txBody>
                    <a:bodyPr/>
                    <a:lstStyle/>
                    <a:p>
                      <a:r>
                        <a:rPr lang="en-US" dirty="0"/>
                        <a:t>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Solution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320006"/>
                  </a:ext>
                </a:extLst>
              </a:tr>
              <a:tr h="6435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1. No website to properly display their products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Order processing system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041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/>
                        <a:t>2. Losing tract of orders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orders will be organized in computerized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009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/>
                        <a:t>3. The staff unable to know the number of products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Storing data in a database to allow easy retrieval,</a:t>
                      </a:r>
                      <a:r>
                        <a:rPr lang="en-US" baseline="0" dirty="0"/>
                        <a:t> management and report generation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56659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227753" y="296608"/>
            <a:ext cx="17482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/>
              <a:t>Proposed Solution</a:t>
            </a:r>
          </a:p>
        </p:txBody>
      </p:sp>
    </p:spTree>
    <p:extLst>
      <p:ext uri="{BB962C8B-B14F-4D97-AF65-F5344CB8AC3E}">
        <p14:creationId xmlns:p14="http://schemas.microsoft.com/office/powerpoint/2010/main" val="61397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E785-3793-4744-B52F-38BDC3025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HCI &amp; order processing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849EE-A6A8-42A5-AE2F-36250E3F3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HCI encompasses extensive areas and designing effective user interface (UI) is one of the areas that has always been emphasized, as effective interfaces provide potential to improve overall system performance </a:t>
            </a:r>
          </a:p>
          <a:p>
            <a:endParaRPr lang="en-US" dirty="0"/>
          </a:p>
          <a:p>
            <a:r>
              <a:rPr lang="en-US" dirty="0"/>
              <a:t> Usability is a core terminology in HCI. It has been defined as “the extent to which a product can be used by specified users to achieve specified goals with effectiveness, efficiency, and satisfaction in a specified context of use</a:t>
            </a:r>
          </a:p>
        </p:txBody>
      </p:sp>
    </p:spTree>
    <p:extLst>
      <p:ext uri="{BB962C8B-B14F-4D97-AF65-F5344CB8AC3E}">
        <p14:creationId xmlns:p14="http://schemas.microsoft.com/office/powerpoint/2010/main" val="180830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3C40-15D7-4E1D-BBBB-A80533844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HCI principles implemented: 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29D68-83E4-46C8-98CF-A92C69C36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Strive for consistency</a:t>
            </a:r>
          </a:p>
          <a:p>
            <a:r>
              <a:rPr lang="en-US" dirty="0"/>
              <a:t>Offer informative feedback</a:t>
            </a:r>
          </a:p>
          <a:p>
            <a:r>
              <a:rPr lang="en-US" dirty="0"/>
              <a:t>Enable frequent users to use shortcuts</a:t>
            </a:r>
          </a:p>
        </p:txBody>
      </p:sp>
    </p:spTree>
    <p:extLst>
      <p:ext uri="{BB962C8B-B14F-4D97-AF65-F5344CB8AC3E}">
        <p14:creationId xmlns:p14="http://schemas.microsoft.com/office/powerpoint/2010/main" val="3849595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CA55BF-9395-4A59-B3D2-4C4A35746E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64" t="13801" r="23551" b="6901"/>
          <a:stretch/>
        </p:blipFill>
        <p:spPr>
          <a:xfrm>
            <a:off x="2718134" y="709863"/>
            <a:ext cx="7740316" cy="543827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338A87-5ED4-449F-8D9C-94EC4DCDC8F9}"/>
              </a:ext>
            </a:extLst>
          </p:cNvPr>
          <p:cNvSpPr txBox="1"/>
          <p:nvPr/>
        </p:nvSpPr>
        <p:spPr>
          <a:xfrm>
            <a:off x="352425" y="709863"/>
            <a:ext cx="1781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Home page for </a:t>
            </a:r>
            <a:r>
              <a:rPr lang="en-US" i="1" dirty="0" err="1"/>
              <a:t>Bangsal</a:t>
            </a:r>
            <a:r>
              <a:rPr lang="en-US" i="1" dirty="0"/>
              <a:t> Chetak Website</a:t>
            </a:r>
          </a:p>
        </p:txBody>
      </p:sp>
    </p:spTree>
    <p:extLst>
      <p:ext uri="{BB962C8B-B14F-4D97-AF65-F5344CB8AC3E}">
        <p14:creationId xmlns:p14="http://schemas.microsoft.com/office/powerpoint/2010/main" val="1103381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9839802"/>
              </p:ext>
            </p:extLst>
          </p:nvPr>
        </p:nvGraphicFramePr>
        <p:xfrm>
          <a:off x="1303928" y="1259895"/>
          <a:ext cx="9389602" cy="5293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6089">
                  <a:extLst>
                    <a:ext uri="{9D8B030D-6E8A-4147-A177-3AD203B41FA5}">
                      <a16:colId xmlns:a16="http://schemas.microsoft.com/office/drawing/2014/main" val="613039186"/>
                    </a:ext>
                  </a:extLst>
                </a:gridCol>
                <a:gridCol w="4993513">
                  <a:extLst>
                    <a:ext uri="{9D8B030D-6E8A-4147-A177-3AD203B41FA5}">
                      <a16:colId xmlns:a16="http://schemas.microsoft.com/office/drawing/2014/main" val="911211065"/>
                    </a:ext>
                  </a:extLst>
                </a:gridCol>
              </a:tblGrid>
              <a:tr h="456365">
                <a:tc>
                  <a:txBody>
                    <a:bodyPr/>
                    <a:lstStyle/>
                    <a:p>
                      <a:r>
                        <a:rPr lang="en-US" dirty="0"/>
                        <a:t>Human Computer Interaction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it is implemented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320006"/>
                  </a:ext>
                </a:extLst>
              </a:tr>
              <a:tr h="528447">
                <a:tc>
                  <a:txBody>
                    <a:bodyPr/>
                    <a:lstStyle/>
                    <a:p>
                      <a:r>
                        <a:rPr lang="en-US" b="1" dirty="0"/>
                        <a:t>Design patterns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Implementation in the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041383"/>
                  </a:ext>
                </a:extLst>
              </a:tr>
              <a:tr h="73091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1. Navigation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009626"/>
                  </a:ext>
                </a:extLst>
              </a:tr>
              <a:tr h="35775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2. Display of Information (List, classify, order)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56659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732066" y="624825"/>
            <a:ext cx="6533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Merging Human Computer Interaction (UI) concept with EC system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C419EF-989A-4975-A388-510BFD588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068" y="2446953"/>
            <a:ext cx="3130711" cy="3238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E767404-C8AA-4288-B95C-FE202CD032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4801" y="3062271"/>
            <a:ext cx="1835244" cy="349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4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3B293E-E746-4B15-ADB2-7B1FBF274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209827"/>
              </p:ext>
            </p:extLst>
          </p:nvPr>
        </p:nvGraphicFramePr>
        <p:xfrm>
          <a:off x="1247775" y="782347"/>
          <a:ext cx="9389602" cy="5376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6089">
                  <a:extLst>
                    <a:ext uri="{9D8B030D-6E8A-4147-A177-3AD203B41FA5}">
                      <a16:colId xmlns:a16="http://schemas.microsoft.com/office/drawing/2014/main" val="3671538129"/>
                    </a:ext>
                  </a:extLst>
                </a:gridCol>
                <a:gridCol w="4993513">
                  <a:extLst>
                    <a:ext uri="{9D8B030D-6E8A-4147-A177-3AD203B41FA5}">
                      <a16:colId xmlns:a16="http://schemas.microsoft.com/office/drawing/2014/main" val="4163142181"/>
                    </a:ext>
                  </a:extLst>
                </a:gridCol>
              </a:tblGrid>
              <a:tr h="456365">
                <a:tc>
                  <a:txBody>
                    <a:bodyPr/>
                    <a:lstStyle/>
                    <a:p>
                      <a:r>
                        <a:rPr lang="en-US" dirty="0"/>
                        <a:t>Human Computer Interaction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it is implemented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26791"/>
                  </a:ext>
                </a:extLst>
              </a:tr>
              <a:tr h="528447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Design patterns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Implementation in the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993233"/>
                  </a:ext>
                </a:extLst>
              </a:tr>
              <a:tr h="814116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3. Button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34359"/>
                  </a:ext>
                </a:extLst>
              </a:tr>
              <a:tr h="357757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 Input mode and selection (input area &amp; form)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66851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0F615B5-22AF-4238-93DD-E0159E93B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558" y="1800206"/>
            <a:ext cx="1619333" cy="7429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B2721B5-71A9-4547-A0E6-D28A9BDD6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912" y="3044775"/>
            <a:ext cx="3397425" cy="193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73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1057</TotalTime>
  <Words>360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Bangsal Chetak Order Processing System (BCOPS)</vt:lpstr>
      <vt:lpstr>PowerPoint Presentation</vt:lpstr>
      <vt:lpstr>HCI &amp; order processing system</vt:lpstr>
      <vt:lpstr>HCI principles implemented: -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Azila</dc:creator>
  <cp:lastModifiedBy>Lenovo</cp:lastModifiedBy>
  <cp:revision>64</cp:revision>
  <dcterms:created xsi:type="dcterms:W3CDTF">2018-09-24T03:48:28Z</dcterms:created>
  <dcterms:modified xsi:type="dcterms:W3CDTF">2020-08-18T05:04:43Z</dcterms:modified>
</cp:coreProperties>
</file>