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65" r:id="rId13"/>
    <p:sldId id="266" r:id="rId14"/>
    <p:sldId id="275" r:id="rId15"/>
    <p:sldId id="276" r:id="rId16"/>
    <p:sldId id="267" r:id="rId17"/>
    <p:sldId id="277" r:id="rId18"/>
    <p:sldId id="274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18-0965-4C71-890F-CACD5E874A7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26F2-1662-48AD-85EB-6E1F8220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18-0965-4C71-890F-CACD5E874A7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26F2-1662-48AD-85EB-6E1F8220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0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18-0965-4C71-890F-CACD5E874A7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26F2-1662-48AD-85EB-6E1F8220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18-0965-4C71-890F-CACD5E874A7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26F2-1662-48AD-85EB-6E1F822076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5903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18-0965-4C71-890F-CACD5E874A7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26F2-1662-48AD-85EB-6E1F8220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1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18-0965-4C71-890F-CACD5E874A7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26F2-1662-48AD-85EB-6E1F8220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49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18-0965-4C71-890F-CACD5E874A7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26F2-1662-48AD-85EB-6E1F8220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29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18-0965-4C71-890F-CACD5E874A7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26F2-1662-48AD-85EB-6E1F8220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24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18-0965-4C71-890F-CACD5E874A7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26F2-1662-48AD-85EB-6E1F8220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8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18-0965-4C71-890F-CACD5E874A7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26F2-1662-48AD-85EB-6E1F8220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18-0965-4C71-890F-CACD5E874A7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26F2-1662-48AD-85EB-6E1F8220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18-0965-4C71-890F-CACD5E874A7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26F2-1662-48AD-85EB-6E1F8220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18-0965-4C71-890F-CACD5E874A7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26F2-1662-48AD-85EB-6E1F8220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18-0965-4C71-890F-CACD5E874A7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26F2-1662-48AD-85EB-6E1F8220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2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18-0965-4C71-890F-CACD5E874A7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26F2-1662-48AD-85EB-6E1F8220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0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18-0965-4C71-890F-CACD5E874A7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26F2-1662-48AD-85EB-6E1F8220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18-0965-4C71-890F-CACD5E874A7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26F2-1662-48AD-85EB-6E1F8220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6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BF2718-0965-4C71-890F-CACD5E874A7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D26F2-1662-48AD-85EB-6E1F8220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82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4569/IJACSA.2018.09100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mendeley.com/datasets/kd7tky2jps/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A8EDE-69DD-4D27-A9C4-217C2F64B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ANXIETY DISORDER DIAGNOSTIC USING K-NEAREST NEIGHBOR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E5539-20C8-4B0F-91C6-8D5A850628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NAME: MUHAMMAD FAIZ BIN ABD HALIM</a:t>
            </a:r>
          </a:p>
          <a:p>
            <a:r>
              <a:rPr lang="en-US" dirty="0"/>
              <a:t>SUPERVISOR: MDM NORLINA BINTI MOHD SABRI</a:t>
            </a:r>
          </a:p>
        </p:txBody>
      </p:sp>
    </p:spTree>
    <p:extLst>
      <p:ext uri="{BB962C8B-B14F-4D97-AF65-F5344CB8AC3E}">
        <p14:creationId xmlns:p14="http://schemas.microsoft.com/office/powerpoint/2010/main" val="401353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C698-2055-412F-9765-5832D37C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DEA44A-8E5F-4031-A0DA-E074F6AA1BB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1577010"/>
            <a:ext cx="10949540" cy="49430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561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A914-F764-4DFC-A85B-6F0A0495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01D87E-FF07-499E-8902-E98297D4F2C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2303643"/>
            <a:ext cx="10990263" cy="40842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31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91111-B653-433C-81BA-C6ECF746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015801" cy="1400530"/>
          </a:xfrm>
        </p:spPr>
        <p:txBody>
          <a:bodyPr/>
          <a:lstStyle/>
          <a:p>
            <a:r>
              <a:rPr lang="en-US" sz="4400" dirty="0"/>
              <a:t>Social Anxiety Disorder Diagnostic Process Flow Chart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BE003C-D635-4D53-839A-85A4C64CDFA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7"/>
            <a:ext cx="11015801" cy="47463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337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557A-6FB4-495C-89B5-19424887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K-Nearest Neighbor Algorithm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712AD-F94D-42B6-BC43-78EC56218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value of K</a:t>
            </a:r>
          </a:p>
          <a:p>
            <a:pPr lvl="1"/>
            <a:r>
              <a:rPr lang="en-US" dirty="0"/>
              <a:t>K=7</a:t>
            </a:r>
          </a:p>
          <a:p>
            <a:r>
              <a:rPr lang="en-US" dirty="0"/>
              <a:t>Compute distance</a:t>
            </a:r>
          </a:p>
          <a:p>
            <a:pPr lvl="1"/>
            <a:r>
              <a:rPr lang="en-US" dirty="0"/>
              <a:t>Euclidean Distance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ED1E4-481A-44B3-8BF4-4BAB10BF0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48" y="3429000"/>
            <a:ext cx="3672625" cy="800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E0F6B0-A23A-467E-BAD6-6772DCD01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29" y="4305340"/>
            <a:ext cx="7277661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7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00F80-DF4C-4169-A109-082709BD3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583096"/>
            <a:ext cx="10535478" cy="5665303"/>
          </a:xfrm>
        </p:spPr>
        <p:txBody>
          <a:bodyPr/>
          <a:lstStyle/>
          <a:p>
            <a:r>
              <a:rPr lang="en-US" dirty="0"/>
              <a:t>Sort the distance</a:t>
            </a:r>
          </a:p>
          <a:p>
            <a:r>
              <a:rPr lang="en-US" dirty="0"/>
              <a:t>Take K-Nearest Neighbor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A901E-11D2-42B4-932F-675B3330C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9" y="2695574"/>
            <a:ext cx="8415130" cy="281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A50BC-C232-4792-8B23-54565775A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556592"/>
            <a:ext cx="9254724" cy="5691808"/>
          </a:xfrm>
        </p:spPr>
        <p:txBody>
          <a:bodyPr/>
          <a:lstStyle/>
          <a:p>
            <a:r>
              <a:rPr lang="en-US" dirty="0"/>
              <a:t>Apply simple majority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5ACD3-276F-4DB0-968A-A0699F45B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4698309"/>
            <a:ext cx="4772025" cy="1132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0FFDD9-97CC-4A66-AA9E-90C9D2DBF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49" y="1777552"/>
            <a:ext cx="4772025" cy="23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15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B5B18-9D1E-480C-8155-965442BE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68E2-5EBA-47FF-B237-431FF37D7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10-fold cross validation</a:t>
            </a:r>
          </a:p>
          <a:p>
            <a:r>
              <a:rPr lang="en-US" dirty="0"/>
              <a:t>The dataset is split into 10 groups and the classifier is trained and tested 10 separate times until each group is used as test set.</a:t>
            </a:r>
          </a:p>
          <a:p>
            <a:r>
              <a:rPr lang="en-US" dirty="0"/>
              <a:t>Find the accuracy of the model based on the </a:t>
            </a:r>
            <a:r>
              <a:rPr lang="en-US"/>
              <a:t>best 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0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586E99A3-3B3F-4B9A-BE25-127219D369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843918"/>
              </p:ext>
            </p:extLst>
          </p:nvPr>
        </p:nvGraphicFramePr>
        <p:xfrm>
          <a:off x="622852" y="369612"/>
          <a:ext cx="10760765" cy="5499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461">
                  <a:extLst>
                    <a:ext uri="{9D8B030D-6E8A-4147-A177-3AD203B41FA5}">
                      <a16:colId xmlns:a16="http://schemas.microsoft.com/office/drawing/2014/main" val="2836038597"/>
                    </a:ext>
                  </a:extLst>
                </a:gridCol>
                <a:gridCol w="1176747">
                  <a:extLst>
                    <a:ext uri="{9D8B030D-6E8A-4147-A177-3AD203B41FA5}">
                      <a16:colId xmlns:a16="http://schemas.microsoft.com/office/drawing/2014/main" val="1826329220"/>
                    </a:ext>
                  </a:extLst>
                </a:gridCol>
                <a:gridCol w="1367894">
                  <a:extLst>
                    <a:ext uri="{9D8B030D-6E8A-4147-A177-3AD203B41FA5}">
                      <a16:colId xmlns:a16="http://schemas.microsoft.com/office/drawing/2014/main" val="26834247"/>
                    </a:ext>
                  </a:extLst>
                </a:gridCol>
                <a:gridCol w="1367894">
                  <a:extLst>
                    <a:ext uri="{9D8B030D-6E8A-4147-A177-3AD203B41FA5}">
                      <a16:colId xmlns:a16="http://schemas.microsoft.com/office/drawing/2014/main" val="2539231775"/>
                    </a:ext>
                  </a:extLst>
                </a:gridCol>
                <a:gridCol w="1367894">
                  <a:extLst>
                    <a:ext uri="{9D8B030D-6E8A-4147-A177-3AD203B41FA5}">
                      <a16:colId xmlns:a16="http://schemas.microsoft.com/office/drawing/2014/main" val="623064451"/>
                    </a:ext>
                  </a:extLst>
                </a:gridCol>
                <a:gridCol w="1367894">
                  <a:extLst>
                    <a:ext uri="{9D8B030D-6E8A-4147-A177-3AD203B41FA5}">
                      <a16:colId xmlns:a16="http://schemas.microsoft.com/office/drawing/2014/main" val="3783830151"/>
                    </a:ext>
                  </a:extLst>
                </a:gridCol>
                <a:gridCol w="1459087">
                  <a:extLst>
                    <a:ext uri="{9D8B030D-6E8A-4147-A177-3AD203B41FA5}">
                      <a16:colId xmlns:a16="http://schemas.microsoft.com/office/drawing/2014/main" val="1168030662"/>
                    </a:ext>
                  </a:extLst>
                </a:gridCol>
                <a:gridCol w="1367894">
                  <a:extLst>
                    <a:ext uri="{9D8B030D-6E8A-4147-A177-3AD203B41FA5}">
                      <a16:colId xmlns:a16="http://schemas.microsoft.com/office/drawing/2014/main" val="2521905339"/>
                    </a:ext>
                  </a:extLst>
                </a:gridCol>
              </a:tblGrid>
              <a:tr h="793141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K/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Groups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899248"/>
                  </a:ext>
                </a:extLst>
              </a:tr>
              <a:tr h="72560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0.72413793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0.75862069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0.72413793 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0.62068966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0.65517241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0.68965517 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0.68965517 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7845069"/>
                  </a:ext>
                </a:extLst>
              </a:tr>
              <a:tr h="386448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0.78571429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0.85714286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0.78571429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0.82142857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0.78571429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0.78571429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0.78571429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961998"/>
                  </a:ext>
                </a:extLst>
              </a:tr>
              <a:tr h="386448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0.82142857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0.85714286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0.96428571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0.96428571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0.89285714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0.85714286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0.89285714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1121468"/>
                  </a:ext>
                </a:extLst>
              </a:tr>
              <a:tr h="48705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0.92857143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0.89285714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0.92857143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0.92857143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0.89285714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0.89285714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0.89285714 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0763473"/>
                  </a:ext>
                </a:extLst>
              </a:tr>
              <a:tr h="386448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0.89285714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0.85714286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0.85714286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0.89285714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0.85714286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0.89285714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0.89285714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169252"/>
                  </a:ext>
                </a:extLst>
              </a:tr>
              <a:tr h="386448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0.82142857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0.82142857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0.85714286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0.89285714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0.89285714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0.92857143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0.92857143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200259"/>
                  </a:ext>
                </a:extLst>
              </a:tr>
              <a:tr h="386448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0.82142857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0.96428571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0.96428571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0.96428571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0.96428571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      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0.92857143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631992"/>
                  </a:ext>
                </a:extLst>
              </a:tr>
              <a:tr h="386448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0.75     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0.78571429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0.85714286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0.92857143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0.85714286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0.89285714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0.89285714    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2860946"/>
                  </a:ext>
                </a:extLst>
              </a:tr>
              <a:tr h="386448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0.67857143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0.75     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0.78571429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0.75     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0.75     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1549892"/>
                  </a:ext>
                </a:extLst>
              </a:tr>
              <a:tr h="386448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0.53571429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0.60714286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0.53571429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0.64285714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0.64285714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0.64285714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0.60714286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716667"/>
                  </a:ext>
                </a:extLst>
              </a:tr>
              <a:tr h="356048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Average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0.7760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0.8150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0.8260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0.8406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0.8190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0.8333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0.8261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662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430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A6794-47DD-4EFA-860A-9F33D2DF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5C040-70FE-4D57-B4D4-98049E443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DDA5-3DD5-4425-904D-E92EC045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8B9A-81C2-49A6-9A23-46721162E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As conclusion, all of the three objectives social anxiety disorder diagnostic prototype is achieved. The prototype can be used to detect the level of social anxiety disorder of a patient.</a:t>
            </a:r>
          </a:p>
        </p:txBody>
      </p:sp>
    </p:spTree>
    <p:extLst>
      <p:ext uri="{BB962C8B-B14F-4D97-AF65-F5344CB8AC3E}">
        <p14:creationId xmlns:p14="http://schemas.microsoft.com/office/powerpoint/2010/main" val="143474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2D481-0FAA-417C-9CC9-52070031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1C535-7C17-4EDC-B5BC-7C040A338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People with social anxiety disorder avoid treatment because of fear, shame or stigma</a:t>
            </a:r>
          </a:p>
          <a:p>
            <a:endParaRPr lang="en-MY" dirty="0"/>
          </a:p>
          <a:p>
            <a:r>
              <a:rPr lang="en-MY" dirty="0"/>
              <a:t>The lack of familiarity of the social anxiety disorder among health care providers to diagnose social anxiety disorder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41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5336E-E012-4BAD-A6BB-5B27BED2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BF40F-5EC1-4ADC-88DA-9E6CECEB8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2900" dirty="0"/>
              <a:t>Hegde, J., &amp; </a:t>
            </a:r>
            <a:r>
              <a:rPr lang="en-US" sz="2900" dirty="0" err="1"/>
              <a:t>Rokseth</a:t>
            </a:r>
            <a:r>
              <a:rPr lang="en-US" sz="2900" dirty="0"/>
              <a:t>, B. (2020). Applications of machine learning methods for engineering risk assessment – A review. </a:t>
            </a:r>
            <a:r>
              <a:rPr lang="en-US" sz="2900" i="1" dirty="0"/>
              <a:t>Safety Science</a:t>
            </a:r>
            <a:r>
              <a:rPr lang="en-US" sz="2900" dirty="0"/>
              <a:t>, </a:t>
            </a:r>
            <a:r>
              <a:rPr lang="en-US" sz="2900" i="1" dirty="0"/>
              <a:t>122</a:t>
            </a:r>
            <a:r>
              <a:rPr lang="en-US" sz="2900" dirty="0"/>
              <a:t>(September 2019), 104492. https://doi.org/10.1016/j.ssci.2019.09.015</a:t>
            </a:r>
          </a:p>
          <a:p>
            <a:r>
              <a:rPr lang="en-US" sz="2900" dirty="0"/>
              <a:t>Srivastava, S., Pant, M., &amp; Agarwal, N. (2016). </a:t>
            </a:r>
            <a:r>
              <a:rPr lang="en-US" sz="2900" i="1" dirty="0"/>
              <a:t>A Review on Role of Fuzzy Logic in Psychology</a:t>
            </a:r>
            <a:r>
              <a:rPr lang="en-US" sz="2900" dirty="0"/>
              <a:t>. https://doi.org/10.1007/978-981-10-0451-3_70</a:t>
            </a:r>
          </a:p>
          <a:p>
            <a:r>
              <a:rPr lang="en-US" sz="2900" dirty="0"/>
              <a:t>Yuan, J. N. Z., Ping, W. W., Wen, Y. H., &amp; Husain, W. (2013). Healthcare applications on mobile cloud computing. </a:t>
            </a:r>
            <a:r>
              <a:rPr lang="en-US" sz="2900" i="1" dirty="0"/>
              <a:t>3rd International Conference on Digital Information Processing and Communications, ICDIPC 2013</a:t>
            </a:r>
            <a:r>
              <a:rPr lang="en-US" sz="2900" dirty="0"/>
              <a:t>, 514–522.</a:t>
            </a:r>
          </a:p>
          <a:p>
            <a:r>
              <a:rPr lang="en-US" sz="2900" dirty="0"/>
              <a:t>Ascent of machine learning in medicine. (2019). </a:t>
            </a:r>
            <a:r>
              <a:rPr lang="en-US" sz="2900" i="1" dirty="0"/>
              <a:t>Nature Materials</a:t>
            </a:r>
            <a:r>
              <a:rPr lang="en-US" sz="2900" dirty="0"/>
              <a:t>, </a:t>
            </a:r>
            <a:r>
              <a:rPr lang="en-US" sz="2900" i="1" dirty="0"/>
              <a:t>18</a:t>
            </a:r>
            <a:r>
              <a:rPr lang="en-US" sz="2900" dirty="0"/>
              <a:t>(5), 407. https://doi.org/10.1038/s41563-019-0360-1</a:t>
            </a:r>
          </a:p>
          <a:p>
            <a:r>
              <a:rPr lang="en-US" sz="2900" dirty="0" err="1"/>
              <a:t>Altuntas</a:t>
            </a:r>
            <a:r>
              <a:rPr lang="en-US" sz="2900" dirty="0"/>
              <a:t>, S., </a:t>
            </a:r>
            <a:r>
              <a:rPr lang="en-US" sz="2900" dirty="0" err="1"/>
              <a:t>Özsoy</a:t>
            </a:r>
            <a:r>
              <a:rPr lang="en-US" sz="2900" dirty="0"/>
              <a:t>, E. B., </a:t>
            </a:r>
            <a:r>
              <a:rPr lang="en-US" sz="2900" dirty="0" err="1"/>
              <a:t>Mor</a:t>
            </a:r>
            <a:r>
              <a:rPr lang="en-US" sz="2900" dirty="0"/>
              <a:t>, Ş., </a:t>
            </a:r>
            <a:r>
              <a:rPr lang="en-US" sz="2900" dirty="0" err="1"/>
              <a:t>Altuntas</a:t>
            </a:r>
            <a:r>
              <a:rPr lang="en-US" sz="2900" dirty="0"/>
              <a:t>, S., </a:t>
            </a:r>
            <a:r>
              <a:rPr lang="en-US" sz="2900" dirty="0" err="1"/>
              <a:t>Özsoy</a:t>
            </a:r>
            <a:r>
              <a:rPr lang="en-US" sz="2900" dirty="0"/>
              <a:t>, E. B., &amp; </a:t>
            </a:r>
            <a:r>
              <a:rPr lang="en-US" sz="2900" dirty="0" err="1"/>
              <a:t>Mor</a:t>
            </a:r>
            <a:r>
              <a:rPr lang="en-US" sz="2900" dirty="0"/>
              <a:t>, Ş. (2019). ScienceDirect </a:t>
            </a:r>
            <a:r>
              <a:rPr lang="en-US" sz="2900" dirty="0" err="1"/>
              <a:t>ScienceDirect</a:t>
            </a:r>
            <a:r>
              <a:rPr lang="en-US" sz="2900" dirty="0"/>
              <a:t> Innovative new product development : a case study * Innovative new product development : a case study *. </a:t>
            </a:r>
            <a:r>
              <a:rPr lang="en-US" sz="2900" i="1" dirty="0"/>
              <a:t>Procedia Computer Science</a:t>
            </a:r>
            <a:r>
              <a:rPr lang="en-US" sz="2900" dirty="0"/>
              <a:t>, </a:t>
            </a:r>
            <a:r>
              <a:rPr lang="en-US" sz="2900" i="1" dirty="0"/>
              <a:t>158</a:t>
            </a:r>
            <a:r>
              <a:rPr lang="en-US" sz="2900" dirty="0"/>
              <a:t>, 214–221. https://doi.org/10.1016/j.procs.2019.09.044</a:t>
            </a:r>
          </a:p>
          <a:p>
            <a:r>
              <a:rPr lang="en-US" sz="2900" dirty="0"/>
              <a:t>Garcia-Lopez, L., &amp; Moore, H. T. A. (2015). Validation and diagnostic efficiency of the mini-SPIN in Spanish-speaking adolescents. </a:t>
            </a:r>
            <a:r>
              <a:rPr lang="en-US" sz="2900" i="1" dirty="0" err="1"/>
              <a:t>PLoS</a:t>
            </a:r>
            <a:r>
              <a:rPr lang="en-US" sz="2900" i="1" dirty="0"/>
              <a:t> ONE</a:t>
            </a:r>
            <a:r>
              <a:rPr lang="en-US" sz="2900" dirty="0"/>
              <a:t>, </a:t>
            </a:r>
            <a:r>
              <a:rPr lang="en-US" sz="2900" i="1" dirty="0"/>
              <a:t>10</a:t>
            </a:r>
            <a:r>
              <a:rPr lang="en-US" sz="2900" dirty="0"/>
              <a:t>(8), 1–11. https://doi.org/10.1371/journal.pone.0135862</a:t>
            </a:r>
          </a:p>
          <a:p>
            <a:r>
              <a:rPr lang="en-US" sz="2900" dirty="0" err="1"/>
              <a:t>Chegini</a:t>
            </a:r>
            <a:r>
              <a:rPr lang="en-US" sz="2900" dirty="0"/>
              <a:t>, M., Bernard, J., Berger, P., </a:t>
            </a:r>
            <a:r>
              <a:rPr lang="en-US" sz="2900" dirty="0" err="1"/>
              <a:t>Sourin</a:t>
            </a:r>
            <a:r>
              <a:rPr lang="en-US" sz="2900" dirty="0"/>
              <a:t>, A., Andrews, K., &amp; Schreck, T. (2019). Interactive labelling of a multivariate dataset for supervised machine learning using linked </a:t>
            </a:r>
            <a:r>
              <a:rPr lang="en-US" sz="2900" dirty="0" err="1"/>
              <a:t>visualisations</a:t>
            </a:r>
            <a:r>
              <a:rPr lang="en-US" sz="2900" dirty="0"/>
              <a:t>, clustering, and active learning. </a:t>
            </a:r>
            <a:r>
              <a:rPr lang="en-US" sz="2900" i="1" dirty="0"/>
              <a:t>Visual Informatics</a:t>
            </a:r>
            <a:r>
              <a:rPr lang="en-US" sz="2900" dirty="0"/>
              <a:t>, </a:t>
            </a:r>
            <a:r>
              <a:rPr lang="en-US" sz="2900" i="1" dirty="0"/>
              <a:t>3</a:t>
            </a:r>
            <a:r>
              <a:rPr lang="en-US" sz="2900" dirty="0"/>
              <a:t>(1), 9–17. https://doi.org/10.1016/j.visinf.2019.03.002</a:t>
            </a:r>
          </a:p>
          <a:p>
            <a:r>
              <a:rPr lang="en-US" sz="2900" dirty="0"/>
              <a:t>Burt, A., &amp; </a:t>
            </a:r>
            <a:r>
              <a:rPr lang="en-US" sz="2900" dirty="0" err="1"/>
              <a:t>Volchenboum</a:t>
            </a:r>
            <a:r>
              <a:rPr lang="en-US" sz="2900" dirty="0"/>
              <a:t>, S. (2018). </a:t>
            </a:r>
            <a:r>
              <a:rPr lang="en-US" sz="2900" i="1" dirty="0"/>
              <a:t>How Health Care Changes When Algorithms Start Making Diagnoses</a:t>
            </a:r>
            <a:r>
              <a:rPr lang="en-US" sz="2900" dirty="0"/>
              <a:t>. 4–8.</a:t>
            </a:r>
          </a:p>
          <a:p>
            <a:r>
              <a:rPr lang="en-US" sz="2900" dirty="0" err="1"/>
              <a:t>Benabdellah</a:t>
            </a:r>
            <a:r>
              <a:rPr lang="en-US" sz="2900" dirty="0"/>
              <a:t>, A. C., </a:t>
            </a:r>
            <a:r>
              <a:rPr lang="en-US" sz="2900" dirty="0" err="1"/>
              <a:t>Benghabrit</a:t>
            </a:r>
            <a:r>
              <a:rPr lang="en-US" sz="2900" dirty="0"/>
              <a:t>, A., &amp; </a:t>
            </a:r>
            <a:r>
              <a:rPr lang="en-US" sz="2900" dirty="0" err="1"/>
              <a:t>Bouhaddou</a:t>
            </a:r>
            <a:r>
              <a:rPr lang="en-US" sz="2900" dirty="0"/>
              <a:t>, I. (2019). A survey of clustering algorithms for an industrial context. </a:t>
            </a:r>
            <a:r>
              <a:rPr lang="en-US" sz="2900" i="1" dirty="0"/>
              <a:t>Procedia Computer Science</a:t>
            </a:r>
            <a:r>
              <a:rPr lang="en-US" sz="2900" dirty="0"/>
              <a:t>, </a:t>
            </a:r>
            <a:r>
              <a:rPr lang="en-US" sz="2900" i="1" dirty="0"/>
              <a:t>148</a:t>
            </a:r>
            <a:r>
              <a:rPr lang="en-US" sz="2900" dirty="0"/>
              <a:t>, 291–302. https://doi.org/10.1016/j.procs.2019.01.022</a:t>
            </a:r>
          </a:p>
          <a:p>
            <a:r>
              <a:rPr lang="en-US" sz="2900" dirty="0"/>
              <a:t>Miao, K. H., &amp; Miao, J. H. (2018). Coronary heart disease diagnosis using deep neural networks. </a:t>
            </a:r>
            <a:r>
              <a:rPr lang="en-US" sz="2900" i="1" dirty="0"/>
              <a:t>International Journal of Advanced Computer Science and Applications</a:t>
            </a:r>
            <a:r>
              <a:rPr lang="en-US" sz="2900" dirty="0"/>
              <a:t>, </a:t>
            </a:r>
            <a:r>
              <a:rPr lang="en-US" sz="2900" i="1" dirty="0"/>
              <a:t>9</a:t>
            </a:r>
            <a:r>
              <a:rPr lang="en-US" sz="2900" dirty="0"/>
              <a:t>(10), 1–8. </a:t>
            </a:r>
            <a:r>
              <a:rPr lang="en-US" sz="2900" u="sng" dirty="0">
                <a:hlinkClick r:id="rId2"/>
              </a:rPr>
              <a:t>https://doi.org/10.14569/IJACSA.2018.091001</a:t>
            </a:r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2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3C4F-EA90-457A-8228-9395E317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3776A-DCA0-4092-8A28-2EC7C3858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investigate and propose K-Nearest Neighbor algorithm technique for solving problem in social anxiety diagnosis.</a:t>
            </a:r>
          </a:p>
          <a:p>
            <a:pPr lvl="0"/>
            <a:r>
              <a:rPr lang="en-US" dirty="0"/>
              <a:t>To develop a prototype for social anxiety disorder diagnostic based on K-Nearest Neighbor algorithm.</a:t>
            </a:r>
          </a:p>
          <a:p>
            <a:pPr lvl="0"/>
            <a:r>
              <a:rPr lang="en-US" dirty="0"/>
              <a:t>To test the accuracy of the K-Nearest Neighbor algorithm in the social anxiety diagnosis.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3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B563-89B6-4B11-B502-A8744526E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00624-863F-47FA-861D-5B5C7DB4B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Prototype that can detect level of social anxiety disorder              (Mild, Moderate, Severe)</a:t>
            </a:r>
          </a:p>
          <a:p>
            <a:r>
              <a:rPr lang="en-MY" dirty="0"/>
              <a:t>Interface for the user to answer the questionnaire</a:t>
            </a:r>
          </a:p>
          <a:p>
            <a:r>
              <a:rPr lang="en-MY" dirty="0"/>
              <a:t>Questionnaire is refer from Social Interaction Anxiety Scale (SIAS)</a:t>
            </a:r>
          </a:p>
          <a:p>
            <a:r>
              <a:rPr lang="en-MY" dirty="0"/>
              <a:t>Contain 20 question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5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C29E-BC1D-4409-9950-743ECAFA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Application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3503B2-2B6D-413C-9044-2040F1F5C6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834613"/>
              </p:ext>
            </p:extLst>
          </p:nvPr>
        </p:nvGraphicFramePr>
        <p:xfrm>
          <a:off x="265043" y="1404730"/>
          <a:ext cx="11396871" cy="5274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292">
                  <a:extLst>
                    <a:ext uri="{9D8B030D-6E8A-4147-A177-3AD203B41FA5}">
                      <a16:colId xmlns:a16="http://schemas.microsoft.com/office/drawing/2014/main" val="757820188"/>
                    </a:ext>
                  </a:extLst>
                </a:gridCol>
                <a:gridCol w="1618721">
                  <a:extLst>
                    <a:ext uri="{9D8B030D-6E8A-4147-A177-3AD203B41FA5}">
                      <a16:colId xmlns:a16="http://schemas.microsoft.com/office/drawing/2014/main" val="540103417"/>
                    </a:ext>
                  </a:extLst>
                </a:gridCol>
                <a:gridCol w="2458555">
                  <a:extLst>
                    <a:ext uri="{9D8B030D-6E8A-4147-A177-3AD203B41FA5}">
                      <a16:colId xmlns:a16="http://schemas.microsoft.com/office/drawing/2014/main" val="4054438206"/>
                    </a:ext>
                  </a:extLst>
                </a:gridCol>
                <a:gridCol w="4272303">
                  <a:extLst>
                    <a:ext uri="{9D8B030D-6E8A-4147-A177-3AD203B41FA5}">
                      <a16:colId xmlns:a16="http://schemas.microsoft.com/office/drawing/2014/main" val="1574011573"/>
                    </a:ext>
                  </a:extLst>
                </a:gridCol>
              </a:tblGrid>
              <a:tr h="415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APPLICATION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ALGORITHM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OBJECTIVE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RESULT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extLst>
                  <a:ext uri="{0D108BD9-81ED-4DB2-BD59-A6C34878D82A}">
                    <a16:rowId xmlns:a16="http://schemas.microsoft.com/office/drawing/2014/main" val="2434676424"/>
                  </a:ext>
                </a:extLst>
              </a:tr>
              <a:tr h="126785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EEG complexity as a biomarker for autism spectrum disorder (ASD) risk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KNN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Applied machine learning methods to classify infants into higher risk group at ASD or control.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KNN provided 0.77             ac-curacy at age 9 months infants, and the result was statistically Significant (Bosl, Tierney, Tager-Flusberg, &amp; Nelson, 2011). 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extLst>
                  <a:ext uri="{0D108BD9-81ED-4DB2-BD59-A6C34878D82A}">
                    <a16:rowId xmlns:a16="http://schemas.microsoft.com/office/drawing/2014/main" val="3535163253"/>
                  </a:ext>
                </a:extLst>
              </a:tr>
              <a:tr h="1054873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Applying k-Nearest Neighbor in Diagnosing Heart Disease Patients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KNN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Applying KNN to help healthcare professionals in the diagnosis of heart disease.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accuracy achieved without voting KNN ranged between 94% and 97.4 % with different values of K (Shouman, Turner, &amp; Stocker, 2012).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extLst>
                  <a:ext uri="{0D108BD9-81ED-4DB2-BD59-A6C34878D82A}">
                    <a16:rowId xmlns:a16="http://schemas.microsoft.com/office/drawing/2014/main" val="1871724817"/>
                  </a:ext>
                </a:extLst>
              </a:tr>
              <a:tr h="126785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Mental stress level measurement using HRV analysis and KNN classifier with efficient voting scheme.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KNN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Heart Rate Variability (HRV) used to detect the stress level and given as input to the KNN classifier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efficiency of KNN classifier is improved by using the combination scheme, the stress classification accuracy is 95% (L. Vanitha, Dr. G.R. Suresh, Dr. M. Chandrasekar, 2016).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extLst>
                  <a:ext uri="{0D108BD9-81ED-4DB2-BD59-A6C34878D82A}">
                    <a16:rowId xmlns:a16="http://schemas.microsoft.com/office/drawing/2014/main" val="2788429819"/>
                  </a:ext>
                </a:extLst>
              </a:tr>
              <a:tr h="126785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Classification of schizophrenia and bipolar disorder by using machine learning algorithms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KNN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Schizophrenia, bipolar disorders patients were analyzed by using classification algorithms KNN.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Prediction accuracy was found on testing data as 86% (</a:t>
                      </a:r>
                      <a:r>
                        <a:rPr lang="en-US" sz="1400" dirty="0" err="1">
                          <a:effectLst/>
                        </a:rPr>
                        <a:t>Saylan</a:t>
                      </a:r>
                      <a:r>
                        <a:rPr lang="en-US" sz="1400" dirty="0">
                          <a:effectLst/>
                        </a:rPr>
                        <a:t> &amp; </a:t>
                      </a:r>
                      <a:r>
                        <a:rPr lang="en-US" sz="1400" dirty="0" err="1">
                          <a:effectLst/>
                        </a:rPr>
                        <a:t>Yilancioglu</a:t>
                      </a:r>
                      <a:r>
                        <a:rPr lang="en-US" sz="1400" dirty="0">
                          <a:effectLst/>
                        </a:rPr>
                        <a:t>, 2016).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98" marR="65398" marT="0" marB="0"/>
                </a:tc>
                <a:extLst>
                  <a:ext uri="{0D108BD9-81ED-4DB2-BD59-A6C34878D82A}">
                    <a16:rowId xmlns:a16="http://schemas.microsoft.com/office/drawing/2014/main" val="2048458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37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B1DEF-DBB8-41AB-8F17-EE9AB1F2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Social Anxiety Disorder Diagnostic Conceptual Framework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134A99-BD31-4EC0-92BE-AFE05B242D0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16765"/>
            <a:ext cx="10220671" cy="47885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792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2D3C-64AD-402C-AF6C-02C43AF3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Social Anxiety Disorder Diagnostic Methodology Framework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2C3019-9610-4672-88E1-7175C427B55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052637"/>
            <a:ext cx="10485715" cy="4599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501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D0CB-A53B-4E42-8C20-F478DEE1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1F8863-4912-43B4-91FF-527B31C2E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057549"/>
              </p:ext>
            </p:extLst>
          </p:nvPr>
        </p:nvGraphicFramePr>
        <p:xfrm>
          <a:off x="646111" y="2093842"/>
          <a:ext cx="10843524" cy="4317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0017">
                  <a:extLst>
                    <a:ext uri="{9D8B030D-6E8A-4147-A177-3AD203B41FA5}">
                      <a16:colId xmlns:a16="http://schemas.microsoft.com/office/drawing/2014/main" val="3981030824"/>
                    </a:ext>
                  </a:extLst>
                </a:gridCol>
                <a:gridCol w="7973507">
                  <a:extLst>
                    <a:ext uri="{9D8B030D-6E8A-4147-A177-3AD203B41FA5}">
                      <a16:colId xmlns:a16="http://schemas.microsoft.com/office/drawing/2014/main" val="3622355691"/>
                    </a:ext>
                  </a:extLst>
                </a:gridCol>
              </a:tblGrid>
              <a:tr h="401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Dataset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Description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7503580"/>
                  </a:ext>
                </a:extLst>
              </a:tr>
              <a:tr h="17538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Source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70C0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https://data.mendeley.com/datasets/kd7tky2jps/1#file-6ce993ba-1674-4a25-9c66-e64b80eac9b6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0674660"/>
                  </a:ext>
                </a:extLst>
              </a:tr>
              <a:tr h="4019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Number of data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3369596"/>
                  </a:ext>
                </a:extLst>
              </a:tr>
              <a:tr h="17538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About data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Social Interaction Anxiety Scale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Contain 20 question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Each question rated on 5-point scale from 0 to 4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905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01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98AB6-D99C-41AE-80AD-8652F9E1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DDAE3-D03D-4D6F-A8EB-25180AC5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52918"/>
            <a:ext cx="9404723" cy="4195481"/>
          </a:xfrm>
        </p:spPr>
        <p:txBody>
          <a:bodyPr/>
          <a:lstStyle/>
          <a:p>
            <a:r>
              <a:rPr lang="en-US" dirty="0"/>
              <a:t> unwanted data is removed.</a:t>
            </a:r>
          </a:p>
          <a:p>
            <a:r>
              <a:rPr lang="en-US" dirty="0"/>
              <a:t>Class for each data is determine.</a:t>
            </a:r>
          </a:p>
          <a:p>
            <a:r>
              <a:rPr lang="en-US" dirty="0"/>
              <a:t>Add all scale and get the score.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3E6B45-A243-4C2E-AAD1-6F20EEE9F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584762"/>
              </p:ext>
            </p:extLst>
          </p:nvPr>
        </p:nvGraphicFramePr>
        <p:xfrm>
          <a:off x="1493271" y="3527905"/>
          <a:ext cx="9572296" cy="2992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0606">
                  <a:extLst>
                    <a:ext uri="{9D8B030D-6E8A-4147-A177-3AD203B41FA5}">
                      <a16:colId xmlns:a16="http://schemas.microsoft.com/office/drawing/2014/main" val="3112932741"/>
                    </a:ext>
                  </a:extLst>
                </a:gridCol>
                <a:gridCol w="7811690">
                  <a:extLst>
                    <a:ext uri="{9D8B030D-6E8A-4147-A177-3AD203B41FA5}">
                      <a16:colId xmlns:a16="http://schemas.microsoft.com/office/drawing/2014/main" val="2205520827"/>
                    </a:ext>
                  </a:extLst>
                </a:gridCol>
              </a:tblGrid>
              <a:tr h="747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Class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Score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9616206"/>
                  </a:ext>
                </a:extLst>
              </a:tr>
              <a:tr h="748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Mild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Score from 20 to 35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8380948"/>
                  </a:ext>
                </a:extLst>
              </a:tr>
              <a:tr h="748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Moderate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Score from 36 to 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6680300"/>
                  </a:ext>
                </a:extLst>
              </a:tr>
              <a:tr h="748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Severe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Score from 51 to 80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2012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407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1134</TotalTime>
  <Words>1160</Words>
  <Application>Microsoft Office PowerPoint</Application>
  <PresentationFormat>Widescreen</PresentationFormat>
  <Paragraphs>195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Symbol</vt:lpstr>
      <vt:lpstr>Wingdings 3</vt:lpstr>
      <vt:lpstr>Ion</vt:lpstr>
      <vt:lpstr>SOCIAL ANXIETY DISORDER DIAGNOSTIC USING K-NEAREST NEIGHBOR</vt:lpstr>
      <vt:lpstr>Problem Statement</vt:lpstr>
      <vt:lpstr>Objectives</vt:lpstr>
      <vt:lpstr>Scope</vt:lpstr>
      <vt:lpstr>Similar Application</vt:lpstr>
      <vt:lpstr>Social Anxiety Disorder Diagnostic Conceptual Framework</vt:lpstr>
      <vt:lpstr>Social Anxiety Disorder Diagnostic Methodology Framework</vt:lpstr>
      <vt:lpstr>Data collection</vt:lpstr>
      <vt:lpstr>Data preparation</vt:lpstr>
      <vt:lpstr>Raw data</vt:lpstr>
      <vt:lpstr>Clean data</vt:lpstr>
      <vt:lpstr>Social Anxiety Disorder Diagnostic Process Flow Chart</vt:lpstr>
      <vt:lpstr>K-Nearest Neighbor Algorithm Steps</vt:lpstr>
      <vt:lpstr>PowerPoint Presentation</vt:lpstr>
      <vt:lpstr>PowerPoint Presentation</vt:lpstr>
      <vt:lpstr>Project evaluation</vt:lpstr>
      <vt:lpstr>PowerPoint Presentation</vt:lpstr>
      <vt:lpstr>System demonstration</vt:lpstr>
      <vt:lpstr>Conclusion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ANXIETY DISORDER DIAGNOSTIC USING K-NEAREST NEIGHBOR</dc:title>
  <dc:creator>asus</dc:creator>
  <cp:lastModifiedBy>asus</cp:lastModifiedBy>
  <cp:revision>15</cp:revision>
  <dcterms:created xsi:type="dcterms:W3CDTF">2020-07-24T09:55:16Z</dcterms:created>
  <dcterms:modified xsi:type="dcterms:W3CDTF">2020-08-19T04:19:57Z</dcterms:modified>
</cp:coreProperties>
</file>